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516" r:id="rId3"/>
    <p:sldId id="407" r:id="rId5"/>
    <p:sldId id="711" r:id="rId6"/>
    <p:sldId id="588" r:id="rId7"/>
    <p:sldId id="525" r:id="rId8"/>
    <p:sldId id="589" r:id="rId9"/>
    <p:sldId id="631" r:id="rId10"/>
    <p:sldId id="634" r:id="rId11"/>
    <p:sldId id="675" r:id="rId12"/>
    <p:sldId id="680" r:id="rId13"/>
    <p:sldId id="565" r:id="rId14"/>
    <p:sldId id="681" r:id="rId15"/>
    <p:sldId id="567" r:id="rId16"/>
    <p:sldId id="636" r:id="rId17"/>
    <p:sldId id="635" r:id="rId18"/>
    <p:sldId id="682" r:id="rId19"/>
    <p:sldId id="679" r:id="rId20"/>
    <p:sldId id="566" r:id="rId21"/>
    <p:sldId id="683" r:id="rId22"/>
    <p:sldId id="678" r:id="rId23"/>
    <p:sldId id="570" r:id="rId24"/>
    <p:sldId id="575" r:id="rId25"/>
    <p:sldId id="676" r:id="rId26"/>
    <p:sldId id="677" r:id="rId27"/>
    <p:sldId id="557" r:id="rId28"/>
    <p:sldId id="684" r:id="rId29"/>
    <p:sldId id="685" r:id="rId30"/>
    <p:sldId id="568" r:id="rId31"/>
    <p:sldId id="686" r:id="rId32"/>
    <p:sldId id="687" r:id="rId33"/>
    <p:sldId id="563" r:id="rId34"/>
    <p:sldId id="552" r:id="rId35"/>
    <p:sldId id="521" r:id="rId36"/>
    <p:sldId id="586" r:id="rId37"/>
    <p:sldId id="556" r:id="rId38"/>
    <p:sldId id="587" r:id="rId39"/>
    <p:sldId id="561" r:id="rId40"/>
    <p:sldId id="591" r:id="rId41"/>
    <p:sldId id="689" r:id="rId42"/>
    <p:sldId id="749" r:id="rId43"/>
  </p:sldIdLst>
  <p:sldSz cx="12196445"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8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8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8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8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8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8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8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8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8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D01C63"/>
    <a:srgbClr val="0067AC"/>
    <a:srgbClr val="21A3D0"/>
    <a:srgbClr val="DDDDDD"/>
    <a:srgbClr val="A9BECB"/>
    <a:srgbClr val="F595DC"/>
    <a:srgbClr val="F16B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9" autoAdjust="0"/>
    <p:restoredTop sz="94660"/>
  </p:normalViewPr>
  <p:slideViewPr>
    <p:cSldViewPr snapToObjects="1">
      <p:cViewPr>
        <p:scale>
          <a:sx n="52" d="100"/>
          <a:sy n="52" d="100"/>
        </p:scale>
        <p:origin x="-414" y="-1566"/>
      </p:cViewPr>
      <p:guideLst>
        <p:guide orient="horz" pos="2160"/>
        <p:guide pos="3899"/>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true" noChangeArrowheads="true"/>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false" compatLnSpc="true"/>
          <a:lstStyle>
            <a:lvl1pPr eaLnBrk="0" hangingPunct="0">
              <a:buFont typeface="Arial" panose="02080604020202020204" pitchFamily="34" charset="0"/>
              <a:buNone/>
              <a:defRPr sz="1200">
                <a:latin typeface="Arial" panose="02080604020202020204" pitchFamily="34" charset="0"/>
                <a:ea typeface="宋体" panose="02010600030101010101" pitchFamily="2" charset="-122"/>
              </a:defRPr>
            </a:lvl1pPr>
          </a:lstStyle>
          <a:p>
            <a:pPr>
              <a:defRPr/>
            </a:pPr>
            <a:endParaRPr lang="zh-CN" altLang="en-US"/>
          </a:p>
        </p:txBody>
      </p:sp>
      <p:sp>
        <p:nvSpPr>
          <p:cNvPr id="3075" name="Rectangle 3"/>
          <p:cNvSpPr>
            <a:spLocks noGrp="true" noChangeArrowheads="true"/>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false" compatLnSpc="true"/>
          <a:lstStyle>
            <a:lvl1pPr algn="r" eaLnBrk="0" hangingPunct="0">
              <a:buFont typeface="Arial" panose="02080604020202020204" pitchFamily="34" charset="0"/>
              <a:buNone/>
              <a:defRPr sz="1200">
                <a:latin typeface="Arial" panose="02080604020202020204" pitchFamily="34" charset="0"/>
                <a:ea typeface="宋体" panose="02010600030101010101" pitchFamily="2" charset="-122"/>
              </a:defRPr>
            </a:lvl1pPr>
          </a:lstStyle>
          <a:p>
            <a:pPr>
              <a:defRPr/>
            </a:pPr>
            <a:fld id="{C3F9D874-47DF-4FFF-8AA4-1459B323E363}" type="datetimeFigureOut">
              <a:rPr lang="zh-CN" altLang="en-US"/>
            </a:fld>
            <a:endParaRPr lang="en-US"/>
          </a:p>
        </p:txBody>
      </p:sp>
      <p:sp>
        <p:nvSpPr>
          <p:cNvPr id="50180" name="Rectangle 4"/>
          <p:cNvSpPr>
            <a:spLocks noGrp="true" noRot="true" noChangeAspect="true" noChangeArrowheads="true"/>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true" noChangeArrowheads="true"/>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false" compatLnSpc="true"/>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3078" name="Rectangle 6"/>
          <p:cNvSpPr>
            <a:spLocks noGrp="true" noChangeArrowheads="true"/>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false" compatLnSpc="true"/>
          <a:lstStyle>
            <a:lvl1pPr eaLnBrk="0" hangingPunct="0">
              <a:buFont typeface="Arial" panose="02080604020202020204" pitchFamily="34" charset="0"/>
              <a:buNone/>
              <a:defRPr sz="1200">
                <a:latin typeface="Arial" panose="02080604020202020204" pitchFamily="34" charset="0"/>
                <a:ea typeface="宋体" panose="02010600030101010101" pitchFamily="2" charset="-122"/>
              </a:defRPr>
            </a:lvl1pPr>
          </a:lstStyle>
          <a:p>
            <a:pPr>
              <a:defRPr/>
            </a:pPr>
            <a:endParaRPr lang="en-US"/>
          </a:p>
        </p:txBody>
      </p:sp>
      <p:sp>
        <p:nvSpPr>
          <p:cNvPr id="3079" name="Rectangle 7"/>
          <p:cNvSpPr>
            <a:spLocks noGrp="true" noChangeArrowheads="true"/>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false" compatLnSpc="true"/>
          <a:lstStyle>
            <a:lvl1pPr algn="r">
              <a:buFont typeface="Arial" panose="02080604020202020204" pitchFamily="34" charset="0"/>
              <a:buNone/>
              <a:defRPr sz="1200" smtClean="0"/>
            </a:lvl1pPr>
          </a:lstStyle>
          <a:p>
            <a:pPr>
              <a:defRPr/>
            </a:pPr>
            <a:fld id="{06305C3B-23E3-4E33-9719-6F7D8B9E5D50}"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true" noRot="true" noChangeAspect="true" noTextEdit="true"/>
          </p:cNvSpPr>
          <p:nvPr>
            <p:ph type="sldImg"/>
          </p:nvPr>
        </p:nvSpPr>
        <p:spPr>
          <a:xfrm>
            <a:off x="381000" y="685800"/>
            <a:ext cx="6096000" cy="3429000"/>
          </a:xfrm>
        </p:spPr>
      </p:sp>
      <p:sp>
        <p:nvSpPr>
          <p:cNvPr id="51203" name="备注占位符 2"/>
          <p:cNvSpPr>
            <a:spLocks noGrp="true"/>
          </p:cNvSpPr>
          <p:nvPr>
            <p:ph type="body" idx="1"/>
          </p:nvPr>
        </p:nvSpPr>
        <p:spPr>
          <a:noFill/>
        </p:spPr>
        <p:txBody>
          <a:bodyPr/>
          <a:lstStyle/>
          <a:p>
            <a:endParaRPr lang="zh-CN" altLang="en-US" smtClean="0">
              <a:ea typeface="宋体" panose="02010600030101010101" pitchFamily="2" charset="-122"/>
            </a:endParaRPr>
          </a:p>
        </p:txBody>
      </p:sp>
      <p:sp>
        <p:nvSpPr>
          <p:cNvPr id="51204" name="灯片编号占位符 3"/>
          <p:cNvSpPr>
            <a:spLocks noGrp="true"/>
          </p:cNvSpPr>
          <p:nvPr>
            <p:ph type="sldNum" sz="quarter" idx="5"/>
          </p:nvPr>
        </p:nvSpPr>
        <p:spPr>
          <a:noFill/>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A94D78C5-4B86-452D-B96D-F1D4D3365D0C}" type="slidenum">
              <a:rPr lang="zh-CN" altLang="en-US">
                <a:latin typeface="Arial" panose="02080604020202020204" pitchFamily="34" charset="0"/>
              </a:rPr>
            </a:fld>
            <a:endParaRPr lang="en-US" altLang="zh-CN">
              <a:latin typeface="Arial" panose="0208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true" noRot="true" noChangeAspect="true" noTextEdit="true"/>
          </p:cNvSpPr>
          <p:nvPr>
            <p:ph type="sldImg"/>
          </p:nvPr>
        </p:nvSpPr>
        <p:spPr>
          <a:xfrm>
            <a:off x="381000" y="685800"/>
            <a:ext cx="6096000" cy="3429000"/>
          </a:xfrm>
        </p:spPr>
      </p:sp>
      <p:sp>
        <p:nvSpPr>
          <p:cNvPr id="60419" name="备注占位符 2"/>
          <p:cNvSpPr>
            <a:spLocks noGrp="true"/>
          </p:cNvSpPr>
          <p:nvPr>
            <p:ph type="body" idx="1"/>
          </p:nvPr>
        </p:nvSpPr>
        <p:spPr>
          <a:noFill/>
        </p:spPr>
        <p:txBody>
          <a:bodyPr/>
          <a:lstStyle/>
          <a:p>
            <a:endParaRPr lang="zh-CN" altLang="en-US" smtClean="0">
              <a:ea typeface="宋体" panose="02010600030101010101" pitchFamily="2" charset="-122"/>
            </a:endParaRPr>
          </a:p>
        </p:txBody>
      </p:sp>
      <p:sp>
        <p:nvSpPr>
          <p:cNvPr id="60420" name="灯片编号占位符 3"/>
          <p:cNvSpPr>
            <a:spLocks noGrp="true"/>
          </p:cNvSpPr>
          <p:nvPr>
            <p:ph type="sldNum" sz="quarter" idx="5"/>
          </p:nvPr>
        </p:nvSpPr>
        <p:spPr>
          <a:noFill/>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7469098E-4863-4263-977B-37D3CC2B5D7E}" type="slidenum">
              <a:rPr lang="zh-CN" altLang="en-US">
                <a:solidFill>
                  <a:srgbClr val="000000"/>
                </a:solidFill>
                <a:latin typeface="Arial" panose="02080604020202020204" pitchFamily="34" charset="0"/>
              </a:rPr>
            </a:fld>
            <a:endParaRPr lang="en-US" altLang="zh-CN">
              <a:solidFill>
                <a:srgbClr val="000000"/>
              </a:solidFill>
              <a:latin typeface="Arial" panose="0208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true" noRot="true" noChangeAspect="true" noTextEdit="true"/>
          </p:cNvSpPr>
          <p:nvPr>
            <p:ph type="sldImg"/>
          </p:nvPr>
        </p:nvSpPr>
        <p:spPr>
          <a:xfrm>
            <a:off x="381000" y="685800"/>
            <a:ext cx="6096000" cy="3429000"/>
          </a:xfrm>
        </p:spPr>
      </p:sp>
      <p:sp>
        <p:nvSpPr>
          <p:cNvPr id="62467" name="备注占位符 2"/>
          <p:cNvSpPr>
            <a:spLocks noGrp="true"/>
          </p:cNvSpPr>
          <p:nvPr>
            <p:ph type="body" idx="1"/>
          </p:nvPr>
        </p:nvSpPr>
        <p:spPr>
          <a:noFill/>
        </p:spPr>
        <p:txBody>
          <a:bodyPr/>
          <a:lstStyle/>
          <a:p>
            <a:endParaRPr lang="zh-CN" altLang="en-US" smtClean="0">
              <a:ea typeface="宋体" panose="02010600030101010101" pitchFamily="2" charset="-122"/>
            </a:endParaRPr>
          </a:p>
        </p:txBody>
      </p:sp>
      <p:sp>
        <p:nvSpPr>
          <p:cNvPr id="62468" name="灯片编号占位符 3"/>
          <p:cNvSpPr>
            <a:spLocks noGrp="true"/>
          </p:cNvSpPr>
          <p:nvPr>
            <p:ph type="sldNum" sz="quarter" idx="5"/>
          </p:nvPr>
        </p:nvSpPr>
        <p:spPr>
          <a:noFill/>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E61E60B6-2DB9-4448-8AE0-E3941D1DD897}" type="slidenum">
              <a:rPr lang="zh-CN" altLang="en-US">
                <a:solidFill>
                  <a:srgbClr val="000000"/>
                </a:solidFill>
                <a:latin typeface="Arial" panose="02080604020202020204" pitchFamily="34" charset="0"/>
              </a:rPr>
            </a:fld>
            <a:endParaRPr lang="en-US" altLang="zh-CN">
              <a:solidFill>
                <a:srgbClr val="000000"/>
              </a:solidFill>
              <a:latin typeface="Arial" panose="0208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true" noRot="true" noChangeAspect="true" noTextEdit="true"/>
          </p:cNvSpPr>
          <p:nvPr>
            <p:ph type="sldImg"/>
          </p:nvPr>
        </p:nvSpPr>
        <p:spPr>
          <a:xfrm>
            <a:off x="381000" y="685800"/>
            <a:ext cx="6096000" cy="3429000"/>
          </a:xfrm>
        </p:spPr>
      </p:sp>
      <p:sp>
        <p:nvSpPr>
          <p:cNvPr id="62467" name="备注占位符 2"/>
          <p:cNvSpPr>
            <a:spLocks noGrp="true"/>
          </p:cNvSpPr>
          <p:nvPr>
            <p:ph type="body" idx="1"/>
          </p:nvPr>
        </p:nvSpPr>
        <p:spPr>
          <a:noFill/>
        </p:spPr>
        <p:txBody>
          <a:bodyPr/>
          <a:lstStyle/>
          <a:p>
            <a:endParaRPr lang="zh-CN" altLang="en-US" smtClean="0">
              <a:ea typeface="宋体" panose="02010600030101010101" pitchFamily="2" charset="-122"/>
            </a:endParaRPr>
          </a:p>
        </p:txBody>
      </p:sp>
      <p:sp>
        <p:nvSpPr>
          <p:cNvPr id="62468" name="灯片编号占位符 3"/>
          <p:cNvSpPr>
            <a:spLocks noGrp="true"/>
          </p:cNvSpPr>
          <p:nvPr>
            <p:ph type="sldNum" sz="quarter" idx="5"/>
          </p:nvPr>
        </p:nvSpPr>
        <p:spPr>
          <a:noFill/>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E61E60B6-2DB9-4448-8AE0-E3941D1DD897}" type="slidenum">
              <a:rPr lang="zh-CN" altLang="en-US">
                <a:solidFill>
                  <a:srgbClr val="000000"/>
                </a:solidFill>
                <a:latin typeface="Arial" panose="02080604020202020204" pitchFamily="34" charset="0"/>
              </a:rPr>
            </a:fld>
            <a:endParaRPr lang="en-US" altLang="zh-CN">
              <a:solidFill>
                <a:srgbClr val="000000"/>
              </a:solidFill>
              <a:latin typeface="Arial" panose="0208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true" noRot="true" noChangeAspect="true" noTextEdit="true"/>
          </p:cNvSpPr>
          <p:nvPr>
            <p:ph type="sldImg"/>
          </p:nvPr>
        </p:nvSpPr>
        <p:spPr>
          <a:xfrm>
            <a:off x="381000" y="685800"/>
            <a:ext cx="6096000" cy="3429000"/>
          </a:xfrm>
        </p:spPr>
      </p:sp>
      <p:sp>
        <p:nvSpPr>
          <p:cNvPr id="62467" name="备注占位符 2"/>
          <p:cNvSpPr>
            <a:spLocks noGrp="true"/>
          </p:cNvSpPr>
          <p:nvPr>
            <p:ph type="body" idx="1"/>
          </p:nvPr>
        </p:nvSpPr>
        <p:spPr>
          <a:noFill/>
        </p:spPr>
        <p:txBody>
          <a:bodyPr/>
          <a:lstStyle/>
          <a:p>
            <a:endParaRPr lang="zh-CN" altLang="en-US" smtClean="0">
              <a:ea typeface="宋体" panose="02010600030101010101" pitchFamily="2" charset="-122"/>
            </a:endParaRPr>
          </a:p>
        </p:txBody>
      </p:sp>
      <p:sp>
        <p:nvSpPr>
          <p:cNvPr id="62468" name="灯片编号占位符 3"/>
          <p:cNvSpPr>
            <a:spLocks noGrp="true"/>
          </p:cNvSpPr>
          <p:nvPr>
            <p:ph type="sldNum" sz="quarter" idx="5"/>
          </p:nvPr>
        </p:nvSpPr>
        <p:spPr>
          <a:noFill/>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E61E60B6-2DB9-4448-8AE0-E3941D1DD897}" type="slidenum">
              <a:rPr lang="zh-CN" altLang="en-US">
                <a:solidFill>
                  <a:srgbClr val="000000"/>
                </a:solidFill>
                <a:latin typeface="Arial" panose="02080604020202020204" pitchFamily="34" charset="0"/>
              </a:rPr>
            </a:fld>
            <a:endParaRPr lang="en-US" altLang="zh-CN">
              <a:solidFill>
                <a:srgbClr val="000000"/>
              </a:solidFill>
              <a:latin typeface="Arial" panose="0208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true" noRot="true" noChangeAspect="true" noTextEdit="true"/>
          </p:cNvSpPr>
          <p:nvPr>
            <p:ph type="sldImg"/>
          </p:nvPr>
        </p:nvSpPr>
        <p:spPr>
          <a:xfrm>
            <a:off x="381000" y="685800"/>
            <a:ext cx="6096000" cy="3429000"/>
          </a:xfrm>
        </p:spPr>
      </p:sp>
      <p:sp>
        <p:nvSpPr>
          <p:cNvPr id="62467" name="备注占位符 2"/>
          <p:cNvSpPr>
            <a:spLocks noGrp="true"/>
          </p:cNvSpPr>
          <p:nvPr>
            <p:ph type="body" idx="1"/>
          </p:nvPr>
        </p:nvSpPr>
        <p:spPr>
          <a:noFill/>
        </p:spPr>
        <p:txBody>
          <a:bodyPr/>
          <a:lstStyle/>
          <a:p>
            <a:endParaRPr lang="zh-CN" altLang="en-US" smtClean="0">
              <a:ea typeface="宋体" panose="02010600030101010101" pitchFamily="2" charset="-122"/>
            </a:endParaRPr>
          </a:p>
        </p:txBody>
      </p:sp>
      <p:sp>
        <p:nvSpPr>
          <p:cNvPr id="62468" name="灯片编号占位符 3"/>
          <p:cNvSpPr>
            <a:spLocks noGrp="true"/>
          </p:cNvSpPr>
          <p:nvPr>
            <p:ph type="sldNum" sz="quarter" idx="5"/>
          </p:nvPr>
        </p:nvSpPr>
        <p:spPr>
          <a:noFill/>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E61E60B6-2DB9-4448-8AE0-E3941D1DD897}" type="slidenum">
              <a:rPr lang="zh-CN" altLang="en-US">
                <a:solidFill>
                  <a:srgbClr val="000000"/>
                </a:solidFill>
                <a:latin typeface="Arial" panose="02080604020202020204" pitchFamily="34" charset="0"/>
              </a:rPr>
            </a:fld>
            <a:endParaRPr lang="en-US" altLang="zh-CN">
              <a:solidFill>
                <a:srgbClr val="000000"/>
              </a:solidFill>
              <a:latin typeface="Arial" panose="0208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true" noRot="true" noChangeAspect="true" noTextEdit="true"/>
          </p:cNvSpPr>
          <p:nvPr>
            <p:ph type="sldImg"/>
          </p:nvPr>
        </p:nvSpPr>
        <p:spPr>
          <a:xfrm>
            <a:off x="381000" y="685800"/>
            <a:ext cx="6096000" cy="3429000"/>
          </a:xfrm>
        </p:spPr>
      </p:sp>
      <p:sp>
        <p:nvSpPr>
          <p:cNvPr id="62467" name="备注占位符 2"/>
          <p:cNvSpPr>
            <a:spLocks noGrp="true"/>
          </p:cNvSpPr>
          <p:nvPr>
            <p:ph type="body" idx="1"/>
          </p:nvPr>
        </p:nvSpPr>
        <p:spPr>
          <a:noFill/>
        </p:spPr>
        <p:txBody>
          <a:bodyPr/>
          <a:lstStyle/>
          <a:p>
            <a:endParaRPr lang="zh-CN" altLang="en-US" smtClean="0">
              <a:ea typeface="宋体" panose="02010600030101010101" pitchFamily="2" charset="-122"/>
            </a:endParaRPr>
          </a:p>
        </p:txBody>
      </p:sp>
      <p:sp>
        <p:nvSpPr>
          <p:cNvPr id="62468" name="灯片编号占位符 3"/>
          <p:cNvSpPr>
            <a:spLocks noGrp="true"/>
          </p:cNvSpPr>
          <p:nvPr>
            <p:ph type="sldNum" sz="quarter" idx="5"/>
          </p:nvPr>
        </p:nvSpPr>
        <p:spPr>
          <a:noFill/>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E61E60B6-2DB9-4448-8AE0-E3941D1DD897}" type="slidenum">
              <a:rPr lang="zh-CN" altLang="en-US">
                <a:solidFill>
                  <a:srgbClr val="000000"/>
                </a:solidFill>
                <a:latin typeface="Arial" panose="02080604020202020204" pitchFamily="34" charset="0"/>
              </a:rPr>
            </a:fld>
            <a:endParaRPr lang="en-US" altLang="zh-CN">
              <a:solidFill>
                <a:srgbClr val="000000"/>
              </a:solidFill>
              <a:latin typeface="Arial" panose="0208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true" noRot="true" noChangeAspect="true" noTextEdit="true"/>
          </p:cNvSpPr>
          <p:nvPr>
            <p:ph type="sldImg"/>
          </p:nvPr>
        </p:nvSpPr>
        <p:spPr>
          <a:xfrm>
            <a:off x="381000" y="685800"/>
            <a:ext cx="6096000" cy="3429000"/>
          </a:xfrm>
        </p:spPr>
      </p:sp>
      <p:sp>
        <p:nvSpPr>
          <p:cNvPr id="62467" name="备注占位符 2"/>
          <p:cNvSpPr>
            <a:spLocks noGrp="true"/>
          </p:cNvSpPr>
          <p:nvPr>
            <p:ph type="body" idx="1"/>
          </p:nvPr>
        </p:nvSpPr>
        <p:spPr>
          <a:noFill/>
        </p:spPr>
        <p:txBody>
          <a:bodyPr/>
          <a:lstStyle/>
          <a:p>
            <a:endParaRPr lang="zh-CN" altLang="en-US" smtClean="0">
              <a:ea typeface="宋体" panose="02010600030101010101" pitchFamily="2" charset="-122"/>
            </a:endParaRPr>
          </a:p>
        </p:txBody>
      </p:sp>
      <p:sp>
        <p:nvSpPr>
          <p:cNvPr id="62468" name="灯片编号占位符 3"/>
          <p:cNvSpPr>
            <a:spLocks noGrp="true"/>
          </p:cNvSpPr>
          <p:nvPr>
            <p:ph type="sldNum" sz="quarter" idx="5"/>
          </p:nvPr>
        </p:nvSpPr>
        <p:spPr>
          <a:noFill/>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E61E60B6-2DB9-4448-8AE0-E3941D1DD897}" type="slidenum">
              <a:rPr lang="zh-CN" altLang="en-US">
                <a:solidFill>
                  <a:srgbClr val="000000"/>
                </a:solidFill>
                <a:latin typeface="Arial" panose="02080604020202020204" pitchFamily="34" charset="0"/>
              </a:rPr>
            </a:fld>
            <a:endParaRPr lang="en-US" altLang="zh-CN">
              <a:solidFill>
                <a:srgbClr val="000000"/>
              </a:solidFill>
              <a:latin typeface="Arial" panose="0208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true" noRot="true" noChangeAspect="true" noTextEdit="true"/>
          </p:cNvSpPr>
          <p:nvPr>
            <p:ph type="sldImg"/>
          </p:nvPr>
        </p:nvSpPr>
        <p:spPr>
          <a:xfrm>
            <a:off x="381000" y="685800"/>
            <a:ext cx="6096000" cy="3429000"/>
          </a:xfrm>
        </p:spPr>
      </p:sp>
      <p:sp>
        <p:nvSpPr>
          <p:cNvPr id="61443" name="备注占位符 2"/>
          <p:cNvSpPr>
            <a:spLocks noGrp="true"/>
          </p:cNvSpPr>
          <p:nvPr>
            <p:ph type="body" idx="1"/>
          </p:nvPr>
        </p:nvSpPr>
        <p:spPr>
          <a:noFill/>
        </p:spPr>
        <p:txBody>
          <a:bodyPr/>
          <a:lstStyle/>
          <a:p>
            <a:endParaRPr lang="zh-CN" altLang="en-US" smtClean="0">
              <a:ea typeface="宋体" panose="02010600030101010101" pitchFamily="2" charset="-122"/>
            </a:endParaRPr>
          </a:p>
        </p:txBody>
      </p:sp>
      <p:sp>
        <p:nvSpPr>
          <p:cNvPr id="61444" name="灯片编号占位符 3"/>
          <p:cNvSpPr>
            <a:spLocks noGrp="true"/>
          </p:cNvSpPr>
          <p:nvPr>
            <p:ph type="sldNum" sz="quarter" idx="5"/>
          </p:nvPr>
        </p:nvSpPr>
        <p:spPr>
          <a:noFill/>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98CABEE4-38B5-46ED-A172-92C987105873}" type="slidenum">
              <a:rPr lang="zh-CN" altLang="en-US">
                <a:solidFill>
                  <a:srgbClr val="000000"/>
                </a:solidFill>
                <a:latin typeface="Arial" panose="02080604020202020204" pitchFamily="34" charset="0"/>
              </a:rPr>
            </a:fld>
            <a:endParaRPr lang="en-US" altLang="zh-CN">
              <a:solidFill>
                <a:srgbClr val="000000"/>
              </a:solidFill>
              <a:latin typeface="Arial" panose="0208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true" noRot="true" noChangeAspect="true" noTextEdit="true"/>
          </p:cNvSpPr>
          <p:nvPr>
            <p:ph type="sldImg"/>
          </p:nvPr>
        </p:nvSpPr>
        <p:spPr>
          <a:xfrm>
            <a:off x="381000" y="685800"/>
            <a:ext cx="6096000" cy="3429000"/>
          </a:xfrm>
        </p:spPr>
      </p:sp>
      <p:sp>
        <p:nvSpPr>
          <p:cNvPr id="61443" name="备注占位符 2"/>
          <p:cNvSpPr>
            <a:spLocks noGrp="true"/>
          </p:cNvSpPr>
          <p:nvPr>
            <p:ph type="body" idx="1"/>
          </p:nvPr>
        </p:nvSpPr>
        <p:spPr>
          <a:noFill/>
        </p:spPr>
        <p:txBody>
          <a:bodyPr/>
          <a:lstStyle/>
          <a:p>
            <a:endParaRPr lang="zh-CN" altLang="en-US" smtClean="0">
              <a:ea typeface="宋体" panose="02010600030101010101" pitchFamily="2" charset="-122"/>
            </a:endParaRPr>
          </a:p>
        </p:txBody>
      </p:sp>
      <p:sp>
        <p:nvSpPr>
          <p:cNvPr id="61444" name="灯片编号占位符 3"/>
          <p:cNvSpPr>
            <a:spLocks noGrp="true"/>
          </p:cNvSpPr>
          <p:nvPr>
            <p:ph type="sldNum" sz="quarter" idx="5"/>
          </p:nvPr>
        </p:nvSpPr>
        <p:spPr>
          <a:noFill/>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98CABEE4-38B5-46ED-A172-92C987105873}" type="slidenum">
              <a:rPr lang="zh-CN" altLang="en-US">
                <a:solidFill>
                  <a:srgbClr val="000000"/>
                </a:solidFill>
                <a:latin typeface="Arial" panose="02080604020202020204" pitchFamily="34" charset="0"/>
              </a:rPr>
            </a:fld>
            <a:endParaRPr lang="en-US" altLang="zh-CN">
              <a:solidFill>
                <a:srgbClr val="000000"/>
              </a:solidFill>
              <a:latin typeface="Arial" panose="0208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true" noRot="true" noChangeAspect="true" noTextEdit="true"/>
          </p:cNvSpPr>
          <p:nvPr>
            <p:ph type="sldImg"/>
          </p:nvPr>
        </p:nvSpPr>
        <p:spPr>
          <a:xfrm>
            <a:off x="381000" y="685800"/>
            <a:ext cx="6096000" cy="3429000"/>
          </a:xfrm>
        </p:spPr>
      </p:sp>
      <p:sp>
        <p:nvSpPr>
          <p:cNvPr id="61443" name="备注占位符 2"/>
          <p:cNvSpPr>
            <a:spLocks noGrp="true"/>
          </p:cNvSpPr>
          <p:nvPr>
            <p:ph type="body" idx="1"/>
          </p:nvPr>
        </p:nvSpPr>
        <p:spPr>
          <a:noFill/>
        </p:spPr>
        <p:txBody>
          <a:bodyPr/>
          <a:lstStyle/>
          <a:p>
            <a:endParaRPr lang="zh-CN" altLang="en-US" smtClean="0">
              <a:ea typeface="宋体" panose="02010600030101010101" pitchFamily="2" charset="-122"/>
            </a:endParaRPr>
          </a:p>
        </p:txBody>
      </p:sp>
      <p:sp>
        <p:nvSpPr>
          <p:cNvPr id="61444" name="灯片编号占位符 3"/>
          <p:cNvSpPr>
            <a:spLocks noGrp="true"/>
          </p:cNvSpPr>
          <p:nvPr>
            <p:ph type="sldNum" sz="quarter" idx="5"/>
          </p:nvPr>
        </p:nvSpPr>
        <p:spPr>
          <a:noFill/>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98CABEE4-38B5-46ED-A172-92C987105873}" type="slidenum">
              <a:rPr lang="zh-CN" altLang="en-US">
                <a:solidFill>
                  <a:srgbClr val="000000"/>
                </a:solidFill>
                <a:latin typeface="Arial" panose="02080604020202020204" pitchFamily="34" charset="0"/>
              </a:rPr>
            </a:fld>
            <a:endParaRPr lang="en-US" altLang="zh-CN">
              <a:solidFill>
                <a:srgbClr val="000000"/>
              </a:solidFill>
              <a:latin typeface="Arial" panose="0208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true" noRot="true" noChangeAspect="true" noTextEdit="true"/>
          </p:cNvSpPr>
          <p:nvPr>
            <p:ph type="sldImg"/>
          </p:nvPr>
        </p:nvSpPr>
        <p:spPr>
          <a:xfrm>
            <a:off x="381000" y="685800"/>
            <a:ext cx="6096000" cy="3429000"/>
          </a:xfrm>
        </p:spPr>
      </p:sp>
      <p:sp>
        <p:nvSpPr>
          <p:cNvPr id="52227" name="备注占位符 2"/>
          <p:cNvSpPr>
            <a:spLocks noGrp="true"/>
          </p:cNvSpPr>
          <p:nvPr>
            <p:ph type="body" idx="1"/>
          </p:nvPr>
        </p:nvSpPr>
        <p:spPr>
          <a:noFill/>
        </p:spPr>
        <p:txBody>
          <a:bodyPr/>
          <a:lstStyle/>
          <a:p>
            <a:endParaRPr lang="zh-CN" altLang="en-US" smtClean="0">
              <a:ea typeface="宋体" panose="02010600030101010101" pitchFamily="2" charset="-122"/>
            </a:endParaRPr>
          </a:p>
        </p:txBody>
      </p:sp>
      <p:sp>
        <p:nvSpPr>
          <p:cNvPr id="52228" name="灯片编号占位符 3"/>
          <p:cNvSpPr>
            <a:spLocks noGrp="true"/>
          </p:cNvSpPr>
          <p:nvPr>
            <p:ph type="sldNum" sz="quarter" idx="5"/>
          </p:nvPr>
        </p:nvSpPr>
        <p:spPr>
          <a:noFill/>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170D9FFC-B314-4542-9C55-55ECC1F67C9F}" type="slidenum">
              <a:rPr lang="zh-CN" altLang="en-US">
                <a:latin typeface="Arial" panose="02080604020202020204" pitchFamily="34" charset="0"/>
              </a:rPr>
            </a:fld>
            <a:endParaRPr lang="en-US" altLang="zh-CN">
              <a:latin typeface="Arial" panose="0208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true" noRot="true" noChangeAspect="true" noTextEdit="true"/>
          </p:cNvSpPr>
          <p:nvPr>
            <p:ph type="sldImg"/>
          </p:nvPr>
        </p:nvSpPr>
        <p:spPr>
          <a:xfrm>
            <a:off x="381000" y="685800"/>
            <a:ext cx="6096000" cy="3429000"/>
          </a:xfrm>
        </p:spPr>
      </p:sp>
      <p:sp>
        <p:nvSpPr>
          <p:cNvPr id="64515" name="备注占位符 2"/>
          <p:cNvSpPr>
            <a:spLocks noGrp="true"/>
          </p:cNvSpPr>
          <p:nvPr>
            <p:ph type="body" idx="1"/>
          </p:nvPr>
        </p:nvSpPr>
        <p:spPr>
          <a:noFill/>
        </p:spPr>
        <p:txBody>
          <a:bodyPr/>
          <a:lstStyle/>
          <a:p>
            <a:endParaRPr lang="zh-CN" altLang="en-US" smtClean="0">
              <a:ea typeface="宋体" panose="02010600030101010101" pitchFamily="2" charset="-122"/>
            </a:endParaRPr>
          </a:p>
        </p:txBody>
      </p:sp>
      <p:sp>
        <p:nvSpPr>
          <p:cNvPr id="64516" name="灯片编号占位符 3"/>
          <p:cNvSpPr>
            <a:spLocks noGrp="true"/>
          </p:cNvSpPr>
          <p:nvPr>
            <p:ph type="sldNum" sz="quarter" idx="5"/>
          </p:nvPr>
        </p:nvSpPr>
        <p:spPr>
          <a:noFill/>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9A1ABC3E-AE26-4A52-B4F5-54808672B3D9}" type="slidenum">
              <a:rPr lang="zh-CN" altLang="en-US">
                <a:solidFill>
                  <a:srgbClr val="000000"/>
                </a:solidFill>
                <a:latin typeface="Arial" panose="02080604020202020204" pitchFamily="34" charset="0"/>
              </a:rPr>
            </a:fld>
            <a:endParaRPr lang="en-US" altLang="zh-CN">
              <a:solidFill>
                <a:srgbClr val="000000"/>
              </a:solidFill>
              <a:latin typeface="Arial" panose="0208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true" noRot="true" noChangeAspect="true" noTextEdit="true"/>
          </p:cNvSpPr>
          <p:nvPr>
            <p:ph type="sldImg"/>
          </p:nvPr>
        </p:nvSpPr>
        <p:spPr>
          <a:xfrm>
            <a:off x="381000" y="685800"/>
            <a:ext cx="6096000" cy="3429000"/>
          </a:xfrm>
        </p:spPr>
      </p:sp>
      <p:sp>
        <p:nvSpPr>
          <p:cNvPr id="70659" name="备注占位符 2"/>
          <p:cNvSpPr>
            <a:spLocks noGrp="true"/>
          </p:cNvSpPr>
          <p:nvPr>
            <p:ph type="body" idx="1"/>
          </p:nvPr>
        </p:nvSpPr>
        <p:spPr>
          <a:noFill/>
        </p:spPr>
        <p:txBody>
          <a:bodyPr/>
          <a:lstStyle/>
          <a:p>
            <a:endParaRPr lang="zh-CN" altLang="en-US" smtClean="0">
              <a:ea typeface="宋体" panose="02010600030101010101" pitchFamily="2" charset="-122"/>
            </a:endParaRPr>
          </a:p>
        </p:txBody>
      </p:sp>
      <p:sp>
        <p:nvSpPr>
          <p:cNvPr id="70660" name="灯片编号占位符 3"/>
          <p:cNvSpPr>
            <a:spLocks noGrp="true"/>
          </p:cNvSpPr>
          <p:nvPr>
            <p:ph type="sldNum" sz="quarter" idx="5"/>
          </p:nvPr>
        </p:nvSpPr>
        <p:spPr>
          <a:noFill/>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EF088847-9CB0-490E-96D8-7B8154111969}" type="slidenum">
              <a:rPr lang="zh-CN" altLang="en-US">
                <a:solidFill>
                  <a:srgbClr val="000000"/>
                </a:solidFill>
                <a:latin typeface="Arial" panose="02080604020202020204" pitchFamily="34" charset="0"/>
              </a:rPr>
            </a:fld>
            <a:endParaRPr lang="en-US" altLang="zh-CN">
              <a:solidFill>
                <a:srgbClr val="000000"/>
              </a:solidFill>
              <a:latin typeface="Arial" panose="0208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true" noRot="true" noChangeAspect="true" noTextEdit="true"/>
          </p:cNvSpPr>
          <p:nvPr>
            <p:ph type="sldImg"/>
          </p:nvPr>
        </p:nvSpPr>
        <p:spPr>
          <a:xfrm>
            <a:off x="381000" y="685800"/>
            <a:ext cx="6096000" cy="3429000"/>
          </a:xfrm>
        </p:spPr>
      </p:sp>
      <p:sp>
        <p:nvSpPr>
          <p:cNvPr id="70659" name="备注占位符 2"/>
          <p:cNvSpPr>
            <a:spLocks noGrp="true"/>
          </p:cNvSpPr>
          <p:nvPr>
            <p:ph type="body" idx="1"/>
          </p:nvPr>
        </p:nvSpPr>
        <p:spPr>
          <a:noFill/>
        </p:spPr>
        <p:txBody>
          <a:bodyPr/>
          <a:lstStyle/>
          <a:p>
            <a:endParaRPr lang="zh-CN" altLang="en-US" smtClean="0">
              <a:ea typeface="宋体" panose="02010600030101010101" pitchFamily="2" charset="-122"/>
            </a:endParaRPr>
          </a:p>
        </p:txBody>
      </p:sp>
      <p:sp>
        <p:nvSpPr>
          <p:cNvPr id="70660" name="灯片编号占位符 3"/>
          <p:cNvSpPr>
            <a:spLocks noGrp="true"/>
          </p:cNvSpPr>
          <p:nvPr>
            <p:ph type="sldNum" sz="quarter" idx="5"/>
          </p:nvPr>
        </p:nvSpPr>
        <p:spPr>
          <a:noFill/>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EF088847-9CB0-490E-96D8-7B8154111969}" type="slidenum">
              <a:rPr lang="zh-CN" altLang="en-US">
                <a:solidFill>
                  <a:srgbClr val="000000"/>
                </a:solidFill>
                <a:latin typeface="Arial" panose="02080604020202020204" pitchFamily="34" charset="0"/>
              </a:rPr>
            </a:fld>
            <a:endParaRPr lang="en-US" altLang="zh-CN">
              <a:solidFill>
                <a:srgbClr val="000000"/>
              </a:solidFill>
              <a:latin typeface="Arial" panose="0208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true" noRot="true" noChangeAspect="true" noTextEdit="true"/>
          </p:cNvSpPr>
          <p:nvPr>
            <p:ph type="sldImg"/>
          </p:nvPr>
        </p:nvSpPr>
        <p:spPr>
          <a:xfrm>
            <a:off x="381000" y="685800"/>
            <a:ext cx="6096000" cy="3429000"/>
          </a:xfrm>
        </p:spPr>
      </p:sp>
      <p:sp>
        <p:nvSpPr>
          <p:cNvPr id="62467" name="备注占位符 2"/>
          <p:cNvSpPr>
            <a:spLocks noGrp="true"/>
          </p:cNvSpPr>
          <p:nvPr>
            <p:ph type="body" idx="1"/>
          </p:nvPr>
        </p:nvSpPr>
        <p:spPr>
          <a:noFill/>
        </p:spPr>
        <p:txBody>
          <a:bodyPr/>
          <a:lstStyle/>
          <a:p>
            <a:endParaRPr lang="zh-CN" altLang="en-US" smtClean="0">
              <a:ea typeface="宋体" panose="02010600030101010101" pitchFamily="2" charset="-122"/>
            </a:endParaRPr>
          </a:p>
        </p:txBody>
      </p:sp>
      <p:sp>
        <p:nvSpPr>
          <p:cNvPr id="62468" name="灯片编号占位符 3"/>
          <p:cNvSpPr>
            <a:spLocks noGrp="true"/>
          </p:cNvSpPr>
          <p:nvPr>
            <p:ph type="sldNum" sz="quarter" idx="5"/>
          </p:nvPr>
        </p:nvSpPr>
        <p:spPr>
          <a:noFill/>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E61E60B6-2DB9-4448-8AE0-E3941D1DD897}" type="slidenum">
              <a:rPr lang="zh-CN" altLang="en-US">
                <a:solidFill>
                  <a:srgbClr val="000000"/>
                </a:solidFill>
                <a:latin typeface="Arial" panose="02080604020202020204" pitchFamily="34" charset="0"/>
              </a:rPr>
            </a:fld>
            <a:endParaRPr lang="en-US" altLang="zh-CN">
              <a:solidFill>
                <a:srgbClr val="000000"/>
              </a:solidFill>
              <a:latin typeface="Arial" panose="0208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true" noRot="true" noChangeAspect="true" noTextEdit="true"/>
          </p:cNvSpPr>
          <p:nvPr>
            <p:ph type="sldImg"/>
          </p:nvPr>
        </p:nvSpPr>
        <p:spPr>
          <a:xfrm>
            <a:off x="381000" y="685800"/>
            <a:ext cx="6096000" cy="3429000"/>
          </a:xfrm>
        </p:spPr>
      </p:sp>
      <p:sp>
        <p:nvSpPr>
          <p:cNvPr id="59395" name="备注占位符 2"/>
          <p:cNvSpPr>
            <a:spLocks noGrp="true"/>
          </p:cNvSpPr>
          <p:nvPr>
            <p:ph type="body" idx="1"/>
          </p:nvPr>
        </p:nvSpPr>
        <p:spPr>
          <a:noFill/>
        </p:spPr>
        <p:txBody>
          <a:bodyPr/>
          <a:lstStyle/>
          <a:p>
            <a:endParaRPr lang="zh-CN" altLang="en-US" smtClean="0">
              <a:ea typeface="宋体" panose="02010600030101010101" pitchFamily="2" charset="-122"/>
            </a:endParaRPr>
          </a:p>
        </p:txBody>
      </p:sp>
      <p:sp>
        <p:nvSpPr>
          <p:cNvPr id="59396" name="灯片编号占位符 3"/>
          <p:cNvSpPr>
            <a:spLocks noGrp="true"/>
          </p:cNvSpPr>
          <p:nvPr>
            <p:ph type="sldNum" sz="quarter" idx="5"/>
          </p:nvPr>
        </p:nvSpPr>
        <p:spPr>
          <a:noFill/>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7A0D0A3B-87B0-4EBC-9CD6-4679FE85A8AC}" type="slidenum">
              <a:rPr lang="zh-CN" altLang="en-US">
                <a:solidFill>
                  <a:srgbClr val="000000"/>
                </a:solidFill>
                <a:latin typeface="Arial" panose="02080604020202020204" pitchFamily="34" charset="0"/>
              </a:rPr>
            </a:fld>
            <a:endParaRPr lang="en-US" altLang="zh-CN">
              <a:solidFill>
                <a:srgbClr val="000000"/>
              </a:solidFill>
              <a:latin typeface="Arial" panose="0208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true" noRot="true" noChangeAspect="true" noTextEdit="true"/>
          </p:cNvSpPr>
          <p:nvPr>
            <p:ph type="sldImg"/>
          </p:nvPr>
        </p:nvSpPr>
        <p:spPr>
          <a:xfrm>
            <a:off x="381000" y="685800"/>
            <a:ext cx="6096000" cy="3429000"/>
          </a:xfrm>
        </p:spPr>
      </p:sp>
      <p:sp>
        <p:nvSpPr>
          <p:cNvPr id="59395" name="备注占位符 2"/>
          <p:cNvSpPr>
            <a:spLocks noGrp="true"/>
          </p:cNvSpPr>
          <p:nvPr>
            <p:ph type="body" idx="1"/>
          </p:nvPr>
        </p:nvSpPr>
        <p:spPr>
          <a:noFill/>
        </p:spPr>
        <p:txBody>
          <a:bodyPr/>
          <a:lstStyle/>
          <a:p>
            <a:endParaRPr lang="zh-CN" altLang="en-US" smtClean="0">
              <a:ea typeface="宋体" panose="02010600030101010101" pitchFamily="2" charset="-122"/>
            </a:endParaRPr>
          </a:p>
        </p:txBody>
      </p:sp>
      <p:sp>
        <p:nvSpPr>
          <p:cNvPr id="59396" name="灯片编号占位符 3"/>
          <p:cNvSpPr>
            <a:spLocks noGrp="true"/>
          </p:cNvSpPr>
          <p:nvPr>
            <p:ph type="sldNum" sz="quarter" idx="5"/>
          </p:nvPr>
        </p:nvSpPr>
        <p:spPr>
          <a:noFill/>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7A0D0A3B-87B0-4EBC-9CD6-4679FE85A8AC}" type="slidenum">
              <a:rPr lang="zh-CN" altLang="en-US">
                <a:solidFill>
                  <a:srgbClr val="000000"/>
                </a:solidFill>
                <a:latin typeface="Arial" panose="02080604020202020204" pitchFamily="34" charset="0"/>
              </a:rPr>
            </a:fld>
            <a:endParaRPr lang="en-US" altLang="zh-CN">
              <a:solidFill>
                <a:srgbClr val="000000"/>
              </a:solidFill>
              <a:latin typeface="Arial" panose="0208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true" noRot="true" noChangeAspect="true" noTextEdit="true"/>
          </p:cNvSpPr>
          <p:nvPr>
            <p:ph type="sldImg"/>
          </p:nvPr>
        </p:nvSpPr>
        <p:spPr>
          <a:xfrm>
            <a:off x="381000" y="685800"/>
            <a:ext cx="6096000" cy="3429000"/>
          </a:xfrm>
        </p:spPr>
      </p:sp>
      <p:sp>
        <p:nvSpPr>
          <p:cNvPr id="62467" name="备注占位符 2"/>
          <p:cNvSpPr>
            <a:spLocks noGrp="true"/>
          </p:cNvSpPr>
          <p:nvPr>
            <p:ph type="body" idx="1"/>
          </p:nvPr>
        </p:nvSpPr>
        <p:spPr>
          <a:noFill/>
        </p:spPr>
        <p:txBody>
          <a:bodyPr/>
          <a:lstStyle/>
          <a:p>
            <a:endParaRPr lang="zh-CN" altLang="en-US" smtClean="0">
              <a:ea typeface="宋体" panose="02010600030101010101" pitchFamily="2" charset="-122"/>
            </a:endParaRPr>
          </a:p>
        </p:txBody>
      </p:sp>
      <p:sp>
        <p:nvSpPr>
          <p:cNvPr id="62468" name="灯片编号占位符 3"/>
          <p:cNvSpPr>
            <a:spLocks noGrp="true"/>
          </p:cNvSpPr>
          <p:nvPr>
            <p:ph type="sldNum" sz="quarter" idx="5"/>
          </p:nvPr>
        </p:nvSpPr>
        <p:spPr>
          <a:noFill/>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E61E60B6-2DB9-4448-8AE0-E3941D1DD897}" type="slidenum">
              <a:rPr lang="zh-CN" altLang="en-US">
                <a:solidFill>
                  <a:srgbClr val="000000"/>
                </a:solidFill>
                <a:latin typeface="Arial" panose="02080604020202020204" pitchFamily="34" charset="0"/>
              </a:rPr>
            </a:fld>
            <a:endParaRPr lang="en-US" altLang="zh-CN">
              <a:solidFill>
                <a:srgbClr val="000000"/>
              </a:solidFill>
              <a:latin typeface="Arial" panose="0208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true" noRot="true" noChangeAspect="true" noTextEdit="true"/>
          </p:cNvSpPr>
          <p:nvPr>
            <p:ph type="sldImg"/>
          </p:nvPr>
        </p:nvSpPr>
        <p:spPr>
          <a:xfrm>
            <a:off x="381000" y="685800"/>
            <a:ext cx="6096000" cy="3429000"/>
          </a:xfrm>
        </p:spPr>
      </p:sp>
      <p:sp>
        <p:nvSpPr>
          <p:cNvPr id="63491" name="备注占位符 2"/>
          <p:cNvSpPr>
            <a:spLocks noGrp="true"/>
          </p:cNvSpPr>
          <p:nvPr>
            <p:ph type="body" idx="1"/>
          </p:nvPr>
        </p:nvSpPr>
        <p:spPr>
          <a:noFill/>
        </p:spPr>
        <p:txBody>
          <a:bodyPr/>
          <a:lstStyle/>
          <a:p>
            <a:endParaRPr lang="zh-CN" altLang="en-US" smtClean="0">
              <a:ea typeface="宋体" panose="02010600030101010101" pitchFamily="2" charset="-122"/>
            </a:endParaRPr>
          </a:p>
        </p:txBody>
      </p:sp>
      <p:sp>
        <p:nvSpPr>
          <p:cNvPr id="63492" name="灯片编号占位符 3"/>
          <p:cNvSpPr>
            <a:spLocks noGrp="true"/>
          </p:cNvSpPr>
          <p:nvPr>
            <p:ph type="sldNum" sz="quarter" idx="5"/>
          </p:nvPr>
        </p:nvSpPr>
        <p:spPr>
          <a:noFill/>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A88EEF90-7233-4721-A4B4-D467704C3979}" type="slidenum">
              <a:rPr lang="zh-CN" altLang="en-US">
                <a:solidFill>
                  <a:srgbClr val="000000"/>
                </a:solidFill>
                <a:latin typeface="Arial" panose="02080604020202020204" pitchFamily="34" charset="0"/>
              </a:rPr>
            </a:fld>
            <a:endParaRPr lang="en-US" altLang="zh-CN">
              <a:solidFill>
                <a:srgbClr val="000000"/>
              </a:solidFill>
              <a:latin typeface="Arial" panose="0208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true" noRot="true" noChangeAspect="true" noTextEdit="true"/>
          </p:cNvSpPr>
          <p:nvPr>
            <p:ph type="sldImg"/>
          </p:nvPr>
        </p:nvSpPr>
        <p:spPr>
          <a:xfrm>
            <a:off x="381000" y="685800"/>
            <a:ext cx="6096000" cy="3429000"/>
          </a:xfrm>
        </p:spPr>
      </p:sp>
      <p:sp>
        <p:nvSpPr>
          <p:cNvPr id="63491" name="备注占位符 2"/>
          <p:cNvSpPr>
            <a:spLocks noGrp="true"/>
          </p:cNvSpPr>
          <p:nvPr>
            <p:ph type="body" idx="1"/>
          </p:nvPr>
        </p:nvSpPr>
        <p:spPr>
          <a:noFill/>
        </p:spPr>
        <p:txBody>
          <a:bodyPr/>
          <a:lstStyle/>
          <a:p>
            <a:endParaRPr lang="zh-CN" altLang="en-US" smtClean="0">
              <a:ea typeface="宋体" panose="02010600030101010101" pitchFamily="2" charset="-122"/>
            </a:endParaRPr>
          </a:p>
        </p:txBody>
      </p:sp>
      <p:sp>
        <p:nvSpPr>
          <p:cNvPr id="63492" name="灯片编号占位符 3"/>
          <p:cNvSpPr>
            <a:spLocks noGrp="true"/>
          </p:cNvSpPr>
          <p:nvPr>
            <p:ph type="sldNum" sz="quarter" idx="5"/>
          </p:nvPr>
        </p:nvSpPr>
        <p:spPr>
          <a:noFill/>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A88EEF90-7233-4721-A4B4-D467704C3979}" type="slidenum">
              <a:rPr lang="zh-CN" altLang="en-US">
                <a:solidFill>
                  <a:srgbClr val="000000"/>
                </a:solidFill>
                <a:latin typeface="Arial" panose="02080604020202020204" pitchFamily="34" charset="0"/>
              </a:rPr>
            </a:fld>
            <a:endParaRPr lang="en-US" altLang="zh-CN">
              <a:solidFill>
                <a:srgbClr val="000000"/>
              </a:solidFill>
              <a:latin typeface="Arial" panose="0208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true" noRot="true" noChangeAspect="true" noTextEdit="true"/>
          </p:cNvSpPr>
          <p:nvPr>
            <p:ph type="sldImg"/>
          </p:nvPr>
        </p:nvSpPr>
        <p:spPr>
          <a:xfrm>
            <a:off x="381000" y="685800"/>
            <a:ext cx="6096000" cy="3429000"/>
          </a:xfrm>
        </p:spPr>
      </p:sp>
      <p:sp>
        <p:nvSpPr>
          <p:cNvPr id="63491" name="备注占位符 2"/>
          <p:cNvSpPr>
            <a:spLocks noGrp="true"/>
          </p:cNvSpPr>
          <p:nvPr>
            <p:ph type="body" idx="1"/>
          </p:nvPr>
        </p:nvSpPr>
        <p:spPr>
          <a:noFill/>
        </p:spPr>
        <p:txBody>
          <a:bodyPr/>
          <a:lstStyle/>
          <a:p>
            <a:endParaRPr lang="zh-CN" altLang="en-US" smtClean="0">
              <a:ea typeface="宋体" panose="02010600030101010101" pitchFamily="2" charset="-122"/>
            </a:endParaRPr>
          </a:p>
        </p:txBody>
      </p:sp>
      <p:sp>
        <p:nvSpPr>
          <p:cNvPr id="63492" name="灯片编号占位符 3"/>
          <p:cNvSpPr>
            <a:spLocks noGrp="true"/>
          </p:cNvSpPr>
          <p:nvPr>
            <p:ph type="sldNum" sz="quarter" idx="5"/>
          </p:nvPr>
        </p:nvSpPr>
        <p:spPr>
          <a:noFill/>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A88EEF90-7233-4721-A4B4-D467704C3979}" type="slidenum">
              <a:rPr lang="zh-CN" altLang="en-US">
                <a:solidFill>
                  <a:srgbClr val="000000"/>
                </a:solidFill>
                <a:latin typeface="Arial" panose="02080604020202020204" pitchFamily="34" charset="0"/>
              </a:rPr>
            </a:fld>
            <a:endParaRPr lang="en-US" altLang="zh-CN">
              <a:solidFill>
                <a:srgbClr val="000000"/>
              </a:solidFill>
              <a:latin typeface="Arial" panose="0208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true" noRot="true" noChangeAspect="true" noTextEdit="true"/>
          </p:cNvSpPr>
          <p:nvPr>
            <p:ph type="sldImg"/>
          </p:nvPr>
        </p:nvSpPr>
        <p:spPr>
          <a:xfrm>
            <a:off x="381000" y="685800"/>
            <a:ext cx="6096000" cy="3429000"/>
          </a:xfrm>
        </p:spPr>
      </p:sp>
      <p:sp>
        <p:nvSpPr>
          <p:cNvPr id="53251" name="备注占位符 2"/>
          <p:cNvSpPr>
            <a:spLocks noGrp="true"/>
          </p:cNvSpPr>
          <p:nvPr>
            <p:ph type="body" idx="1"/>
          </p:nvPr>
        </p:nvSpPr>
        <p:spPr>
          <a:noFill/>
        </p:spPr>
        <p:txBody>
          <a:bodyPr/>
          <a:lstStyle/>
          <a:p>
            <a:endParaRPr lang="zh-CN" altLang="en-US" smtClean="0">
              <a:ea typeface="宋体" panose="02010600030101010101" pitchFamily="2" charset="-122"/>
            </a:endParaRPr>
          </a:p>
        </p:txBody>
      </p:sp>
      <p:sp>
        <p:nvSpPr>
          <p:cNvPr id="53252" name="灯片编号占位符 3"/>
          <p:cNvSpPr>
            <a:spLocks noGrp="true"/>
          </p:cNvSpPr>
          <p:nvPr>
            <p:ph type="sldNum" sz="quarter" idx="5"/>
          </p:nvPr>
        </p:nvSpPr>
        <p:spPr>
          <a:noFill/>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6F1A540F-AD2D-40A1-BA35-EEEC7AA57E6B}" type="slidenum">
              <a:rPr lang="zh-CN" altLang="en-US">
                <a:latin typeface="Arial" panose="02080604020202020204" pitchFamily="34" charset="0"/>
              </a:rPr>
            </a:fld>
            <a:endParaRPr lang="en-US" altLang="zh-CN">
              <a:latin typeface="Arial" panose="0208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1"/>
          <p:cNvSpPr>
            <a:spLocks noGrp="true" noRot="true" noChangeAspect="true" noTextEdit="true"/>
          </p:cNvSpPr>
          <p:nvPr>
            <p:ph type="sldImg"/>
          </p:nvPr>
        </p:nvSpPr>
        <p:spPr>
          <a:xfrm>
            <a:off x="381000" y="685800"/>
            <a:ext cx="6096000" cy="3429000"/>
          </a:xfrm>
        </p:spPr>
      </p:sp>
      <p:sp>
        <p:nvSpPr>
          <p:cNvPr id="84995" name="备注占位符 2"/>
          <p:cNvSpPr>
            <a:spLocks noGrp="true"/>
          </p:cNvSpPr>
          <p:nvPr>
            <p:ph type="body" idx="1"/>
          </p:nvPr>
        </p:nvSpPr>
        <p:spPr>
          <a:noFill/>
        </p:spPr>
        <p:txBody>
          <a:bodyPr/>
          <a:lstStyle/>
          <a:p>
            <a:endParaRPr lang="zh-CN" altLang="en-US" smtClean="0">
              <a:ea typeface="宋体" panose="02010600030101010101" pitchFamily="2" charset="-122"/>
            </a:endParaRPr>
          </a:p>
        </p:txBody>
      </p:sp>
      <p:sp>
        <p:nvSpPr>
          <p:cNvPr id="84996" name="灯片编号占位符 3"/>
          <p:cNvSpPr>
            <a:spLocks noGrp="true"/>
          </p:cNvSpPr>
          <p:nvPr>
            <p:ph type="sldNum" sz="quarter" idx="5"/>
          </p:nvPr>
        </p:nvSpPr>
        <p:spPr>
          <a:noFill/>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4D5FEE90-83FD-4C80-8F4F-7AED008D2F4B}" type="slidenum">
              <a:rPr lang="zh-CN" altLang="en-US">
                <a:latin typeface="Arial" panose="02080604020202020204" pitchFamily="34" charset="0"/>
              </a:rPr>
            </a:fld>
            <a:endParaRPr lang="en-US" altLang="zh-CN">
              <a:latin typeface="Arial" panose="0208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true" noRot="true" noChangeAspect="true" noTextEdit="true"/>
          </p:cNvSpPr>
          <p:nvPr>
            <p:ph type="sldImg"/>
          </p:nvPr>
        </p:nvSpPr>
        <p:spPr>
          <a:xfrm>
            <a:off x="381000" y="685800"/>
            <a:ext cx="6096000" cy="3429000"/>
          </a:xfrm>
        </p:spPr>
      </p:sp>
      <p:sp>
        <p:nvSpPr>
          <p:cNvPr id="88067" name="备注占位符 2"/>
          <p:cNvSpPr>
            <a:spLocks noGrp="true"/>
          </p:cNvSpPr>
          <p:nvPr>
            <p:ph type="body" idx="1"/>
          </p:nvPr>
        </p:nvSpPr>
        <p:spPr>
          <a:noFill/>
        </p:spPr>
        <p:txBody>
          <a:bodyPr/>
          <a:lstStyle/>
          <a:p>
            <a:endParaRPr lang="zh-CN" altLang="en-US" smtClean="0">
              <a:ea typeface="宋体" panose="02010600030101010101" pitchFamily="2" charset="-122"/>
            </a:endParaRPr>
          </a:p>
        </p:txBody>
      </p:sp>
      <p:sp>
        <p:nvSpPr>
          <p:cNvPr id="88068" name="灯片编号占位符 3"/>
          <p:cNvSpPr>
            <a:spLocks noGrp="true"/>
          </p:cNvSpPr>
          <p:nvPr>
            <p:ph type="sldNum" sz="quarter" idx="5"/>
          </p:nvPr>
        </p:nvSpPr>
        <p:spPr>
          <a:noFill/>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698983D8-058C-4325-863D-BA6195802F37}" type="slidenum">
              <a:rPr lang="zh-CN" altLang="en-US">
                <a:latin typeface="Arial" panose="02080604020202020204" pitchFamily="34" charset="0"/>
              </a:rPr>
            </a:fld>
            <a:endParaRPr lang="en-US" altLang="zh-CN">
              <a:latin typeface="Arial" panose="0208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p:cNvSpPr>
            <a:spLocks noGrp="true" noRot="true" noChangeAspect="true" noTextEdit="true"/>
          </p:cNvSpPr>
          <p:nvPr>
            <p:ph type="sldImg"/>
          </p:nvPr>
        </p:nvSpPr>
        <p:spPr>
          <a:xfrm>
            <a:off x="381000" y="685800"/>
            <a:ext cx="6096000" cy="3429000"/>
          </a:xfrm>
        </p:spPr>
      </p:sp>
      <p:sp>
        <p:nvSpPr>
          <p:cNvPr id="90115" name="备注占位符 2"/>
          <p:cNvSpPr>
            <a:spLocks noGrp="true"/>
          </p:cNvSpPr>
          <p:nvPr>
            <p:ph type="body" idx="1"/>
          </p:nvPr>
        </p:nvSpPr>
        <p:spPr>
          <a:noFill/>
        </p:spPr>
        <p:txBody>
          <a:bodyPr/>
          <a:lstStyle/>
          <a:p>
            <a:endParaRPr lang="zh-CN" altLang="en-US" smtClean="0">
              <a:ea typeface="宋体" panose="02010600030101010101" pitchFamily="2" charset="-122"/>
            </a:endParaRPr>
          </a:p>
        </p:txBody>
      </p:sp>
      <p:sp>
        <p:nvSpPr>
          <p:cNvPr id="90116" name="灯片编号占位符 3"/>
          <p:cNvSpPr>
            <a:spLocks noGrp="true"/>
          </p:cNvSpPr>
          <p:nvPr>
            <p:ph type="sldNum" sz="quarter" idx="5"/>
          </p:nvPr>
        </p:nvSpPr>
        <p:spPr>
          <a:noFill/>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DE1BCF66-42BD-4816-BD56-748CDEF5737B}" type="slidenum">
              <a:rPr lang="zh-CN" altLang="en-US">
                <a:latin typeface="Arial" panose="02080604020202020204" pitchFamily="34" charset="0"/>
              </a:rPr>
            </a:fld>
            <a:endParaRPr lang="en-US" altLang="zh-CN">
              <a:latin typeface="Arial" panose="0208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true" noRot="true" noChangeAspect="true" noTextEdit="true"/>
          </p:cNvSpPr>
          <p:nvPr>
            <p:ph type="sldImg"/>
          </p:nvPr>
        </p:nvSpPr>
        <p:spPr>
          <a:xfrm>
            <a:off x="381000" y="685800"/>
            <a:ext cx="6096000" cy="3429000"/>
          </a:xfrm>
        </p:spPr>
      </p:sp>
      <p:sp>
        <p:nvSpPr>
          <p:cNvPr id="91139" name="备注占位符 2"/>
          <p:cNvSpPr>
            <a:spLocks noGrp="true"/>
          </p:cNvSpPr>
          <p:nvPr>
            <p:ph type="body" idx="1"/>
          </p:nvPr>
        </p:nvSpPr>
        <p:spPr>
          <a:noFill/>
        </p:spPr>
        <p:txBody>
          <a:bodyPr/>
          <a:lstStyle/>
          <a:p>
            <a:endParaRPr lang="zh-CN" altLang="en-US" smtClean="0">
              <a:ea typeface="宋体" panose="02010600030101010101" pitchFamily="2" charset="-122"/>
            </a:endParaRPr>
          </a:p>
        </p:txBody>
      </p:sp>
      <p:sp>
        <p:nvSpPr>
          <p:cNvPr id="91140" name="灯片编号占位符 3"/>
          <p:cNvSpPr>
            <a:spLocks noGrp="true"/>
          </p:cNvSpPr>
          <p:nvPr>
            <p:ph type="sldNum" sz="quarter" idx="5"/>
          </p:nvPr>
        </p:nvSpPr>
        <p:spPr>
          <a:noFill/>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16F040A6-5878-4DB7-9DFC-16ECF026294E}" type="slidenum">
              <a:rPr lang="zh-CN" altLang="en-US">
                <a:latin typeface="Arial" panose="02080604020202020204" pitchFamily="34" charset="0"/>
              </a:rPr>
            </a:fld>
            <a:endParaRPr lang="en-US" altLang="zh-CN">
              <a:latin typeface="Arial" panose="0208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true" noRot="true" noChangeAspect="true" noTextEdit="true"/>
          </p:cNvSpPr>
          <p:nvPr>
            <p:ph type="sldImg"/>
          </p:nvPr>
        </p:nvSpPr>
        <p:spPr>
          <a:xfrm>
            <a:off x="381000" y="685800"/>
            <a:ext cx="6096000" cy="3429000"/>
          </a:xfrm>
        </p:spPr>
      </p:sp>
      <p:sp>
        <p:nvSpPr>
          <p:cNvPr id="92163" name="备注占位符 2"/>
          <p:cNvSpPr>
            <a:spLocks noGrp="true"/>
          </p:cNvSpPr>
          <p:nvPr>
            <p:ph type="body" idx="1"/>
          </p:nvPr>
        </p:nvSpPr>
        <p:spPr>
          <a:noFill/>
        </p:spPr>
        <p:txBody>
          <a:bodyPr/>
          <a:lstStyle/>
          <a:p>
            <a:endParaRPr lang="zh-CN" altLang="en-US" smtClean="0">
              <a:ea typeface="宋体" panose="02010600030101010101" pitchFamily="2" charset="-122"/>
            </a:endParaRPr>
          </a:p>
        </p:txBody>
      </p:sp>
      <p:sp>
        <p:nvSpPr>
          <p:cNvPr id="92164" name="灯片编号占位符 3"/>
          <p:cNvSpPr>
            <a:spLocks noGrp="true"/>
          </p:cNvSpPr>
          <p:nvPr>
            <p:ph type="sldNum" sz="quarter" idx="5"/>
          </p:nvPr>
        </p:nvSpPr>
        <p:spPr>
          <a:noFill/>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E83457EE-CBD4-4D19-A5B3-5842153C4FF4}" type="slidenum">
              <a:rPr lang="zh-CN" altLang="en-US">
                <a:latin typeface="Arial" panose="02080604020202020204" pitchFamily="34" charset="0"/>
              </a:rPr>
            </a:fld>
            <a:endParaRPr lang="en-US" altLang="zh-CN">
              <a:latin typeface="Arial" panose="0208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幻灯片图像占位符 1"/>
          <p:cNvSpPr>
            <a:spLocks noGrp="true" noRot="true" noChangeAspect="true" noTextEdit="true"/>
          </p:cNvSpPr>
          <p:nvPr>
            <p:ph type="sldImg"/>
          </p:nvPr>
        </p:nvSpPr>
        <p:spPr>
          <a:xfrm>
            <a:off x="381000" y="685800"/>
            <a:ext cx="6096000" cy="3429000"/>
          </a:xfrm>
        </p:spPr>
      </p:sp>
      <p:sp>
        <p:nvSpPr>
          <p:cNvPr id="93187" name="备注占位符 2"/>
          <p:cNvSpPr>
            <a:spLocks noGrp="true"/>
          </p:cNvSpPr>
          <p:nvPr>
            <p:ph type="body" idx="1"/>
          </p:nvPr>
        </p:nvSpPr>
        <p:spPr>
          <a:noFill/>
        </p:spPr>
        <p:txBody>
          <a:bodyPr/>
          <a:lstStyle/>
          <a:p>
            <a:endParaRPr lang="zh-CN" altLang="en-US" smtClean="0">
              <a:ea typeface="宋体" panose="02010600030101010101" pitchFamily="2" charset="-122"/>
            </a:endParaRPr>
          </a:p>
        </p:txBody>
      </p:sp>
      <p:sp>
        <p:nvSpPr>
          <p:cNvPr id="93188" name="灯片编号占位符 3"/>
          <p:cNvSpPr>
            <a:spLocks noGrp="true"/>
          </p:cNvSpPr>
          <p:nvPr>
            <p:ph type="sldNum" sz="quarter" idx="5"/>
          </p:nvPr>
        </p:nvSpPr>
        <p:spPr>
          <a:noFill/>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3B62CE27-A8FA-4E27-893A-AFD43DB6286D}" type="slidenum">
              <a:rPr lang="zh-CN" altLang="en-US">
                <a:latin typeface="Arial" panose="02080604020202020204" pitchFamily="34" charset="0"/>
              </a:rPr>
            </a:fld>
            <a:endParaRPr lang="en-US" altLang="zh-CN">
              <a:latin typeface="Arial" panose="0208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幻灯片图像占位符 1"/>
          <p:cNvSpPr>
            <a:spLocks noGrp="true" noRot="true" noChangeAspect="true" noTextEdit="true"/>
          </p:cNvSpPr>
          <p:nvPr>
            <p:ph type="sldImg"/>
          </p:nvPr>
        </p:nvSpPr>
        <p:spPr>
          <a:xfrm>
            <a:off x="381000" y="685800"/>
            <a:ext cx="6096000" cy="3429000"/>
          </a:xfrm>
        </p:spPr>
      </p:sp>
      <p:sp>
        <p:nvSpPr>
          <p:cNvPr id="95235" name="备注占位符 2"/>
          <p:cNvSpPr>
            <a:spLocks noGrp="true"/>
          </p:cNvSpPr>
          <p:nvPr>
            <p:ph type="body" idx="1"/>
          </p:nvPr>
        </p:nvSpPr>
        <p:spPr>
          <a:noFill/>
        </p:spPr>
        <p:txBody>
          <a:bodyPr/>
          <a:lstStyle/>
          <a:p>
            <a:endParaRPr lang="zh-CN" altLang="en-US" smtClean="0">
              <a:ea typeface="宋体" panose="02010600030101010101" pitchFamily="2" charset="-122"/>
            </a:endParaRPr>
          </a:p>
        </p:txBody>
      </p:sp>
      <p:sp>
        <p:nvSpPr>
          <p:cNvPr id="95236" name="灯片编号占位符 3"/>
          <p:cNvSpPr>
            <a:spLocks noGrp="true"/>
          </p:cNvSpPr>
          <p:nvPr>
            <p:ph type="sldNum" sz="quarter" idx="5"/>
          </p:nvPr>
        </p:nvSpPr>
        <p:spPr>
          <a:noFill/>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5B0AD0C5-E7B4-4EE1-9B0A-30877C79D998}" type="slidenum">
              <a:rPr lang="zh-CN" altLang="en-US">
                <a:latin typeface="Arial" panose="02080604020202020204" pitchFamily="34" charset="0"/>
              </a:rPr>
            </a:fld>
            <a:endParaRPr lang="en-US" altLang="zh-CN">
              <a:latin typeface="Arial" panose="0208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幻灯片图像占位符 1"/>
          <p:cNvSpPr>
            <a:spLocks noGrp="true" noRot="true" noChangeAspect="true" noTextEdit="true"/>
          </p:cNvSpPr>
          <p:nvPr>
            <p:ph type="sldImg"/>
          </p:nvPr>
        </p:nvSpPr>
        <p:spPr>
          <a:xfrm>
            <a:off x="381000" y="685800"/>
            <a:ext cx="6096000" cy="3429000"/>
          </a:xfrm>
        </p:spPr>
      </p:sp>
      <p:sp>
        <p:nvSpPr>
          <p:cNvPr id="94211" name="备注占位符 2"/>
          <p:cNvSpPr>
            <a:spLocks noGrp="true"/>
          </p:cNvSpPr>
          <p:nvPr>
            <p:ph type="body" idx="1"/>
          </p:nvPr>
        </p:nvSpPr>
        <p:spPr>
          <a:noFill/>
        </p:spPr>
        <p:txBody>
          <a:bodyPr/>
          <a:lstStyle/>
          <a:p>
            <a:endParaRPr lang="zh-CN" altLang="en-US" smtClean="0">
              <a:ea typeface="宋体" panose="02010600030101010101" pitchFamily="2" charset="-122"/>
            </a:endParaRPr>
          </a:p>
        </p:txBody>
      </p:sp>
      <p:sp>
        <p:nvSpPr>
          <p:cNvPr id="94212" name="灯片编号占位符 3"/>
          <p:cNvSpPr>
            <a:spLocks noGrp="true"/>
          </p:cNvSpPr>
          <p:nvPr>
            <p:ph type="sldNum" sz="quarter" idx="5"/>
          </p:nvPr>
        </p:nvSpPr>
        <p:spPr>
          <a:noFill/>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7D9FD569-34B7-489F-B8AF-4D2BC8F165F8}" type="slidenum">
              <a:rPr lang="zh-CN" altLang="en-US">
                <a:solidFill>
                  <a:srgbClr val="000000"/>
                </a:solidFill>
                <a:latin typeface="Arial" panose="02080604020202020204" pitchFamily="34" charset="0"/>
              </a:rPr>
            </a:fld>
            <a:endParaRPr lang="en-US" altLang="zh-CN">
              <a:solidFill>
                <a:srgbClr val="000000"/>
              </a:solidFill>
              <a:latin typeface="Arial" panose="0208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true" noRot="true" noChangeAspect="true" noTextEdit="true"/>
          </p:cNvSpPr>
          <p:nvPr>
            <p:ph type="sldImg"/>
          </p:nvPr>
        </p:nvSpPr>
        <p:spPr>
          <a:xfrm>
            <a:off x="381000" y="685800"/>
            <a:ext cx="6096000" cy="3429000"/>
          </a:xfrm>
        </p:spPr>
      </p:sp>
      <p:sp>
        <p:nvSpPr>
          <p:cNvPr id="62467" name="备注占位符 2"/>
          <p:cNvSpPr>
            <a:spLocks noGrp="true"/>
          </p:cNvSpPr>
          <p:nvPr>
            <p:ph type="body" idx="1"/>
          </p:nvPr>
        </p:nvSpPr>
        <p:spPr>
          <a:noFill/>
        </p:spPr>
        <p:txBody>
          <a:bodyPr/>
          <a:lstStyle/>
          <a:p>
            <a:endParaRPr lang="zh-CN" altLang="en-US" smtClean="0">
              <a:ea typeface="宋体" panose="02010600030101010101" pitchFamily="2" charset="-122"/>
            </a:endParaRPr>
          </a:p>
        </p:txBody>
      </p:sp>
      <p:sp>
        <p:nvSpPr>
          <p:cNvPr id="62468" name="灯片编号占位符 3"/>
          <p:cNvSpPr>
            <a:spLocks noGrp="true"/>
          </p:cNvSpPr>
          <p:nvPr>
            <p:ph type="sldNum" sz="quarter" idx="5"/>
          </p:nvPr>
        </p:nvSpPr>
        <p:spPr>
          <a:noFill/>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E61E60B6-2DB9-4448-8AE0-E3941D1DD897}" type="slidenum">
              <a:rPr lang="zh-CN" altLang="en-US">
                <a:solidFill>
                  <a:srgbClr val="000000"/>
                </a:solidFill>
                <a:latin typeface="Arial" panose="02080604020202020204" pitchFamily="34" charset="0"/>
              </a:rPr>
            </a:fld>
            <a:endParaRPr lang="en-US" altLang="zh-CN">
              <a:solidFill>
                <a:srgbClr val="000000"/>
              </a:solidFill>
              <a:latin typeface="Arial" panose="0208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true" noRot="true" noChangeAspect="true" noTextEdit="true"/>
          </p:cNvSpPr>
          <p:nvPr>
            <p:ph type="sldImg"/>
          </p:nvPr>
        </p:nvSpPr>
        <p:spPr>
          <a:xfrm>
            <a:off x="381000" y="685800"/>
            <a:ext cx="6096000" cy="3429000"/>
          </a:xfrm>
        </p:spPr>
      </p:sp>
      <p:sp>
        <p:nvSpPr>
          <p:cNvPr id="51203" name="备注占位符 2"/>
          <p:cNvSpPr>
            <a:spLocks noGrp="true"/>
          </p:cNvSpPr>
          <p:nvPr>
            <p:ph type="body" idx="1"/>
          </p:nvPr>
        </p:nvSpPr>
        <p:spPr>
          <a:noFill/>
        </p:spPr>
        <p:txBody>
          <a:bodyPr/>
          <a:lstStyle/>
          <a:p>
            <a:endParaRPr lang="zh-CN" altLang="en-US" smtClean="0">
              <a:ea typeface="宋体" panose="02010600030101010101" pitchFamily="2" charset="-122"/>
            </a:endParaRPr>
          </a:p>
        </p:txBody>
      </p:sp>
      <p:sp>
        <p:nvSpPr>
          <p:cNvPr id="51204" name="灯片编号占位符 3"/>
          <p:cNvSpPr>
            <a:spLocks noGrp="true"/>
          </p:cNvSpPr>
          <p:nvPr>
            <p:ph type="sldNum" sz="quarter" idx="5"/>
          </p:nvPr>
        </p:nvSpPr>
        <p:spPr>
          <a:noFill/>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A94D78C5-4B86-452D-B96D-F1D4D3365D0C}" type="slidenum">
              <a:rPr lang="zh-CN" altLang="en-US">
                <a:latin typeface="Arial" panose="02080604020202020204" pitchFamily="34" charset="0"/>
              </a:rPr>
            </a:fld>
            <a:endParaRPr lang="en-US" altLang="zh-CN">
              <a:latin typeface="Arial" panose="0208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true" noRot="true" noChangeAspect="true" noTextEdit="true"/>
          </p:cNvSpPr>
          <p:nvPr>
            <p:ph type="sldImg"/>
          </p:nvPr>
        </p:nvSpPr>
        <p:spPr>
          <a:xfrm>
            <a:off x="381000" y="685800"/>
            <a:ext cx="6096000" cy="3429000"/>
          </a:xfrm>
        </p:spPr>
      </p:sp>
      <p:sp>
        <p:nvSpPr>
          <p:cNvPr id="55299" name="备注占位符 2"/>
          <p:cNvSpPr>
            <a:spLocks noGrp="true"/>
          </p:cNvSpPr>
          <p:nvPr>
            <p:ph type="body" idx="1"/>
          </p:nvPr>
        </p:nvSpPr>
        <p:spPr>
          <a:noFill/>
        </p:spPr>
        <p:txBody>
          <a:bodyPr/>
          <a:lstStyle/>
          <a:p>
            <a:endParaRPr lang="zh-CN" altLang="en-US" smtClean="0">
              <a:ea typeface="宋体" panose="02010600030101010101" pitchFamily="2" charset="-122"/>
            </a:endParaRPr>
          </a:p>
        </p:txBody>
      </p:sp>
      <p:sp>
        <p:nvSpPr>
          <p:cNvPr id="55300" name="灯片编号占位符 3"/>
          <p:cNvSpPr>
            <a:spLocks noGrp="true"/>
          </p:cNvSpPr>
          <p:nvPr>
            <p:ph type="sldNum" sz="quarter" idx="5"/>
          </p:nvPr>
        </p:nvSpPr>
        <p:spPr>
          <a:noFill/>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F76AB209-243D-4ADD-964C-F1111EDB64AA}" type="slidenum">
              <a:rPr lang="zh-CN" altLang="en-US">
                <a:latin typeface="Arial" panose="02080604020202020204" pitchFamily="34" charset="0"/>
              </a:rPr>
            </a:fld>
            <a:endParaRPr lang="en-US" altLang="zh-CN">
              <a:latin typeface="Arial" panose="0208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true" noRot="true" noChangeAspect="true" noTextEdit="true"/>
          </p:cNvSpPr>
          <p:nvPr>
            <p:ph type="sldImg"/>
          </p:nvPr>
        </p:nvSpPr>
        <p:spPr>
          <a:xfrm>
            <a:off x="381000" y="685800"/>
            <a:ext cx="6096000" cy="3429000"/>
          </a:xfrm>
        </p:spPr>
      </p:sp>
      <p:sp>
        <p:nvSpPr>
          <p:cNvPr id="58371" name="备注占位符 2"/>
          <p:cNvSpPr>
            <a:spLocks noGrp="true"/>
          </p:cNvSpPr>
          <p:nvPr>
            <p:ph type="body" idx="1"/>
          </p:nvPr>
        </p:nvSpPr>
        <p:spPr>
          <a:noFill/>
        </p:spPr>
        <p:txBody>
          <a:bodyPr/>
          <a:lstStyle/>
          <a:p>
            <a:endParaRPr lang="zh-CN" altLang="en-US" smtClean="0">
              <a:ea typeface="宋体" panose="02010600030101010101" pitchFamily="2" charset="-122"/>
            </a:endParaRPr>
          </a:p>
        </p:txBody>
      </p:sp>
      <p:sp>
        <p:nvSpPr>
          <p:cNvPr id="58372" name="灯片编号占位符 3"/>
          <p:cNvSpPr>
            <a:spLocks noGrp="true"/>
          </p:cNvSpPr>
          <p:nvPr>
            <p:ph type="sldNum" sz="quarter" idx="5"/>
          </p:nvPr>
        </p:nvSpPr>
        <p:spPr>
          <a:noFill/>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B1DE671D-4369-48C1-811F-38A2131FBA95}" type="slidenum">
              <a:rPr lang="zh-CN" altLang="en-US">
                <a:solidFill>
                  <a:srgbClr val="000000"/>
                </a:solidFill>
                <a:latin typeface="Arial" panose="02080604020202020204" pitchFamily="34" charset="0"/>
              </a:rPr>
            </a:fld>
            <a:endParaRPr lang="en-US" altLang="zh-CN">
              <a:solidFill>
                <a:srgbClr val="000000"/>
              </a:solidFill>
              <a:latin typeface="Arial" panose="0208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true" noRot="true" noChangeAspect="true" noTextEdit="true"/>
          </p:cNvSpPr>
          <p:nvPr>
            <p:ph type="sldImg"/>
          </p:nvPr>
        </p:nvSpPr>
        <p:spPr>
          <a:xfrm>
            <a:off x="381000" y="685800"/>
            <a:ext cx="6096000" cy="3429000"/>
          </a:xfrm>
        </p:spPr>
      </p:sp>
      <p:sp>
        <p:nvSpPr>
          <p:cNvPr id="56323" name="备注占位符 2"/>
          <p:cNvSpPr>
            <a:spLocks noGrp="true"/>
          </p:cNvSpPr>
          <p:nvPr>
            <p:ph type="body" idx="1"/>
          </p:nvPr>
        </p:nvSpPr>
        <p:spPr>
          <a:noFill/>
        </p:spPr>
        <p:txBody>
          <a:bodyPr/>
          <a:lstStyle/>
          <a:p>
            <a:endParaRPr lang="zh-CN" altLang="en-US" smtClean="0">
              <a:ea typeface="宋体" panose="02010600030101010101" pitchFamily="2" charset="-122"/>
            </a:endParaRPr>
          </a:p>
        </p:txBody>
      </p:sp>
      <p:sp>
        <p:nvSpPr>
          <p:cNvPr id="56324" name="灯片编号占位符 3"/>
          <p:cNvSpPr>
            <a:spLocks noGrp="true"/>
          </p:cNvSpPr>
          <p:nvPr>
            <p:ph type="sldNum" sz="quarter" idx="5"/>
          </p:nvPr>
        </p:nvSpPr>
        <p:spPr>
          <a:noFill/>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C60A1138-C8E6-47D4-9479-B4922DC94245}" type="slidenum">
              <a:rPr lang="zh-CN" altLang="en-US">
                <a:latin typeface="Arial" panose="02080604020202020204" pitchFamily="34" charset="0"/>
              </a:rPr>
            </a:fld>
            <a:endParaRPr lang="en-US" altLang="zh-CN">
              <a:latin typeface="Arial" panose="0208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true" noRot="true" noChangeAspect="true" noTextEdit="true"/>
          </p:cNvSpPr>
          <p:nvPr>
            <p:ph type="sldImg"/>
          </p:nvPr>
        </p:nvSpPr>
        <p:spPr>
          <a:xfrm>
            <a:off x="381000" y="685800"/>
            <a:ext cx="6096000" cy="3429000"/>
          </a:xfrm>
        </p:spPr>
      </p:sp>
      <p:sp>
        <p:nvSpPr>
          <p:cNvPr id="58371" name="备注占位符 2"/>
          <p:cNvSpPr>
            <a:spLocks noGrp="true"/>
          </p:cNvSpPr>
          <p:nvPr>
            <p:ph type="body" idx="1"/>
          </p:nvPr>
        </p:nvSpPr>
        <p:spPr>
          <a:noFill/>
        </p:spPr>
        <p:txBody>
          <a:bodyPr/>
          <a:lstStyle/>
          <a:p>
            <a:endParaRPr lang="zh-CN" altLang="en-US" smtClean="0">
              <a:ea typeface="宋体" panose="02010600030101010101" pitchFamily="2" charset="-122"/>
            </a:endParaRPr>
          </a:p>
        </p:txBody>
      </p:sp>
      <p:sp>
        <p:nvSpPr>
          <p:cNvPr id="58372" name="灯片编号占位符 3"/>
          <p:cNvSpPr>
            <a:spLocks noGrp="true"/>
          </p:cNvSpPr>
          <p:nvPr>
            <p:ph type="sldNum" sz="quarter" idx="5"/>
          </p:nvPr>
        </p:nvSpPr>
        <p:spPr>
          <a:noFill/>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B1DE671D-4369-48C1-811F-38A2131FBA95}" type="slidenum">
              <a:rPr lang="zh-CN" altLang="en-US">
                <a:solidFill>
                  <a:srgbClr val="000000"/>
                </a:solidFill>
                <a:latin typeface="Arial" panose="02080604020202020204" pitchFamily="34" charset="0"/>
              </a:rPr>
            </a:fld>
            <a:endParaRPr lang="en-US" altLang="zh-CN">
              <a:solidFill>
                <a:srgbClr val="000000"/>
              </a:solidFill>
              <a:latin typeface="Arial" panose="0208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true" noRot="true" noChangeAspect="true" noTextEdit="true"/>
          </p:cNvSpPr>
          <p:nvPr>
            <p:ph type="sldImg"/>
          </p:nvPr>
        </p:nvSpPr>
        <p:spPr>
          <a:xfrm>
            <a:off x="381000" y="685800"/>
            <a:ext cx="6096000" cy="3429000"/>
          </a:xfrm>
        </p:spPr>
      </p:sp>
      <p:sp>
        <p:nvSpPr>
          <p:cNvPr id="60419" name="备注占位符 2"/>
          <p:cNvSpPr>
            <a:spLocks noGrp="true"/>
          </p:cNvSpPr>
          <p:nvPr>
            <p:ph type="body" idx="1"/>
          </p:nvPr>
        </p:nvSpPr>
        <p:spPr>
          <a:noFill/>
        </p:spPr>
        <p:txBody>
          <a:bodyPr/>
          <a:lstStyle/>
          <a:p>
            <a:endParaRPr lang="zh-CN" altLang="en-US" smtClean="0">
              <a:ea typeface="宋体" panose="02010600030101010101" pitchFamily="2" charset="-122"/>
            </a:endParaRPr>
          </a:p>
        </p:txBody>
      </p:sp>
      <p:sp>
        <p:nvSpPr>
          <p:cNvPr id="60420" name="灯片编号占位符 3"/>
          <p:cNvSpPr>
            <a:spLocks noGrp="true"/>
          </p:cNvSpPr>
          <p:nvPr>
            <p:ph type="sldNum" sz="quarter" idx="5"/>
          </p:nvPr>
        </p:nvSpPr>
        <p:spPr>
          <a:noFill/>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7469098E-4863-4263-977B-37D3CC2B5D7E}" type="slidenum">
              <a:rPr lang="zh-CN" altLang="en-US">
                <a:solidFill>
                  <a:srgbClr val="000000"/>
                </a:solidFill>
                <a:latin typeface="Arial" panose="02080604020202020204" pitchFamily="34" charset="0"/>
              </a:rPr>
            </a:fld>
            <a:endParaRPr lang="en-US" altLang="zh-CN">
              <a:solidFill>
                <a:srgbClr val="000000"/>
              </a:solidFill>
              <a:latin typeface="Arial" panose="0208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true" noRot="true" noChangeAspect="true" noTextEdit="true"/>
          </p:cNvSpPr>
          <p:nvPr>
            <p:ph type="sldImg"/>
          </p:nvPr>
        </p:nvSpPr>
        <p:spPr>
          <a:xfrm>
            <a:off x="381000" y="685800"/>
            <a:ext cx="6096000" cy="3429000"/>
          </a:xfrm>
        </p:spPr>
      </p:sp>
      <p:sp>
        <p:nvSpPr>
          <p:cNvPr id="60419" name="备注占位符 2"/>
          <p:cNvSpPr>
            <a:spLocks noGrp="true"/>
          </p:cNvSpPr>
          <p:nvPr>
            <p:ph type="body" idx="1"/>
          </p:nvPr>
        </p:nvSpPr>
        <p:spPr>
          <a:noFill/>
        </p:spPr>
        <p:txBody>
          <a:bodyPr/>
          <a:lstStyle/>
          <a:p>
            <a:endParaRPr lang="zh-CN" altLang="en-US" smtClean="0">
              <a:ea typeface="宋体" panose="02010600030101010101" pitchFamily="2" charset="-122"/>
            </a:endParaRPr>
          </a:p>
        </p:txBody>
      </p:sp>
      <p:sp>
        <p:nvSpPr>
          <p:cNvPr id="60420" name="灯片编号占位符 3"/>
          <p:cNvSpPr>
            <a:spLocks noGrp="true"/>
          </p:cNvSpPr>
          <p:nvPr>
            <p:ph type="sldNum" sz="quarter" idx="5"/>
          </p:nvPr>
        </p:nvSpPr>
        <p:spPr>
          <a:noFill/>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7469098E-4863-4263-977B-37D3CC2B5D7E}" type="slidenum">
              <a:rPr lang="zh-CN" altLang="en-US">
                <a:solidFill>
                  <a:srgbClr val="000000"/>
                </a:solidFill>
                <a:latin typeface="Arial" panose="02080604020202020204" pitchFamily="34" charset="0"/>
              </a:rPr>
            </a:fld>
            <a:endParaRPr lang="en-US" altLang="zh-CN">
              <a:solidFill>
                <a:srgbClr val="000000"/>
              </a:solidFill>
              <a:latin typeface="Arial" panose="0208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050" name="Rectangle 2"/>
          <p:cNvSpPr>
            <a:spLocks noGrp="true" noChangeArrowheads="true"/>
          </p:cNvSpPr>
          <p:nvPr>
            <p:ph type="ctrTitle"/>
          </p:nvPr>
        </p:nvSpPr>
        <p:spPr>
          <a:xfrm>
            <a:off x="4946650" y="2565400"/>
            <a:ext cx="6334125" cy="863600"/>
          </a:xfrm>
        </p:spPr>
        <p:txBody>
          <a:bodyPr/>
          <a:lstStyle>
            <a:lvl1pPr>
              <a:defRPr sz="3600">
                <a:solidFill>
                  <a:schemeClr val="accent1"/>
                </a:solidFill>
              </a:defRPr>
            </a:lvl1pPr>
          </a:lstStyle>
          <a:p>
            <a:pPr lvl="0"/>
            <a:r>
              <a:rPr lang="zh-CN" noProof="0"/>
              <a:t>单击此处编辑母版标题样式</a:t>
            </a:r>
            <a:endParaRPr lang="zh-CN" noProof="0"/>
          </a:p>
        </p:txBody>
      </p:sp>
      <p:sp>
        <p:nvSpPr>
          <p:cNvPr id="2051" name="Rectangle 3"/>
          <p:cNvSpPr>
            <a:spLocks noGrp="true" noChangeArrowheads="true"/>
          </p:cNvSpPr>
          <p:nvPr>
            <p:ph type="subTitle" idx="1"/>
          </p:nvPr>
        </p:nvSpPr>
        <p:spPr>
          <a:xfrm>
            <a:off x="4948238" y="3644900"/>
            <a:ext cx="6335712" cy="647700"/>
          </a:xfrm>
        </p:spPr>
        <p:txBody>
          <a:bodyPr/>
          <a:lstStyle>
            <a:lvl1pPr marL="0" indent="0">
              <a:buFontTx/>
              <a:buNone/>
              <a:defRPr sz="2400">
                <a:solidFill>
                  <a:schemeClr val="accent1"/>
                </a:solidFill>
              </a:defRPr>
            </a:lvl1pPr>
          </a:lstStyle>
          <a:p>
            <a:pPr lvl="0"/>
            <a:r>
              <a:rPr lang="zh-CN" noProof="0"/>
              <a:t>单击此处编辑母版副标题样式</a:t>
            </a:r>
            <a:endParaRPr lang="zh-CN" noProof="0"/>
          </a:p>
        </p:txBody>
      </p:sp>
    </p:spTree>
  </p:cSld>
  <p:clrMapOvr>
    <a:masterClrMapping/>
  </p:clrMapOvr>
  <p:transition spd="slow" advTm="1680">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竖排文字占位符 2"/>
          <p:cNvSpPr>
            <a:spLocks noGrp="true"/>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slow" advTm="1680">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8843963" y="908050"/>
            <a:ext cx="2743200" cy="5218113"/>
          </a:xfrm>
        </p:spPr>
        <p:txBody>
          <a:bodyPr vert="eaVert"/>
          <a:lstStyle/>
          <a:p>
            <a:r>
              <a:rPr lang="zh-CN" altLang="en-US"/>
              <a:t>单击此处编辑母版标题样式</a:t>
            </a:r>
            <a:endParaRPr lang="zh-CN" altLang="en-US"/>
          </a:p>
        </p:txBody>
      </p:sp>
      <p:sp>
        <p:nvSpPr>
          <p:cNvPr id="3" name="竖排文字占位符 2"/>
          <p:cNvSpPr>
            <a:spLocks noGrp="true"/>
          </p:cNvSpPr>
          <p:nvPr>
            <p:ph type="body" orient="vert" idx="1"/>
          </p:nvPr>
        </p:nvSpPr>
        <p:spPr>
          <a:xfrm>
            <a:off x="609600" y="908050"/>
            <a:ext cx="8081963" cy="5218113"/>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slow" advTm="1680">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矩形 3"/>
          <p:cNvSpPr>
            <a:spLocks noChangeArrowheads="true"/>
          </p:cNvSpPr>
          <p:nvPr userDrawn="true"/>
        </p:nvSpPr>
        <p:spPr bwMode="auto">
          <a:xfrm>
            <a:off x="0" y="6704013"/>
            <a:ext cx="12196763" cy="153987"/>
          </a:xfrm>
          <a:prstGeom prst="rect">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80604020202020204" pitchFamily="34" charset="0"/>
                <a:ea typeface="宋体" panose="02010600030101010101" pitchFamily="2" charset="-122"/>
              </a:defRPr>
            </a:lvl1pPr>
            <a:lvl2pPr marL="742950" indent="-285750" eaLnBrk="0" hangingPunct="0">
              <a:defRPr>
                <a:solidFill>
                  <a:schemeClr val="tx1"/>
                </a:solidFill>
                <a:latin typeface="Arial" panose="02080604020202020204" pitchFamily="34" charset="0"/>
                <a:ea typeface="宋体" panose="02010600030101010101" pitchFamily="2" charset="-122"/>
              </a:defRPr>
            </a:lvl2pPr>
            <a:lvl3pPr marL="1143000" indent="-228600" eaLnBrk="0" hangingPunct="0">
              <a:defRPr>
                <a:solidFill>
                  <a:schemeClr val="tx1"/>
                </a:solidFill>
                <a:latin typeface="Arial" panose="02080604020202020204" pitchFamily="34" charset="0"/>
                <a:ea typeface="宋体" panose="02010600030101010101" pitchFamily="2" charset="-122"/>
              </a:defRPr>
            </a:lvl3pPr>
            <a:lvl4pPr marL="1600200" indent="-228600" eaLnBrk="0" hangingPunct="0">
              <a:defRPr>
                <a:solidFill>
                  <a:schemeClr val="tx1"/>
                </a:solidFill>
                <a:latin typeface="Arial" panose="02080604020202020204" pitchFamily="34" charset="0"/>
                <a:ea typeface="宋体" panose="02010600030101010101" pitchFamily="2" charset="-122"/>
              </a:defRPr>
            </a:lvl4pPr>
            <a:lvl5pPr marL="2057400" indent="-228600" eaLnBrk="0" hangingPunct="0">
              <a:defRPr>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9pPr>
          </a:lstStyle>
          <a:p>
            <a:pPr eaLnBrk="1" hangingPunct="1">
              <a:buFont typeface="Arial" panose="02080604020202020204" pitchFamily="34" charset="0"/>
              <a:buNone/>
              <a:defRPr/>
            </a:pPr>
            <a:endParaRPr lang="zh-CN" altLang="en-US"/>
          </a:p>
        </p:txBody>
      </p:sp>
      <p:sp>
        <p:nvSpPr>
          <p:cNvPr id="5" name="矩形 4"/>
          <p:cNvSpPr>
            <a:spLocks noChangeArrowheads="true"/>
          </p:cNvSpPr>
          <p:nvPr userDrawn="true"/>
        </p:nvSpPr>
        <p:spPr bwMode="auto">
          <a:xfrm>
            <a:off x="11710988" y="6505575"/>
            <a:ext cx="436562" cy="279400"/>
          </a:xfrm>
          <a:prstGeom prst="rect">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80604020202020204" pitchFamily="34" charset="0"/>
                <a:ea typeface="宋体" panose="02010600030101010101" pitchFamily="2" charset="-122"/>
              </a:defRPr>
            </a:lvl1pPr>
            <a:lvl2pPr marL="742950" indent="-285750" eaLnBrk="0" hangingPunct="0">
              <a:defRPr>
                <a:solidFill>
                  <a:schemeClr val="tx1"/>
                </a:solidFill>
                <a:latin typeface="Arial" panose="02080604020202020204" pitchFamily="34" charset="0"/>
                <a:ea typeface="宋体" panose="02010600030101010101" pitchFamily="2" charset="-122"/>
              </a:defRPr>
            </a:lvl2pPr>
            <a:lvl3pPr marL="1143000" indent="-228600" eaLnBrk="0" hangingPunct="0">
              <a:defRPr>
                <a:solidFill>
                  <a:schemeClr val="tx1"/>
                </a:solidFill>
                <a:latin typeface="Arial" panose="02080604020202020204" pitchFamily="34" charset="0"/>
                <a:ea typeface="宋体" panose="02010600030101010101" pitchFamily="2" charset="-122"/>
              </a:defRPr>
            </a:lvl3pPr>
            <a:lvl4pPr marL="1600200" indent="-228600" eaLnBrk="0" hangingPunct="0">
              <a:defRPr>
                <a:solidFill>
                  <a:schemeClr val="tx1"/>
                </a:solidFill>
                <a:latin typeface="Arial" panose="02080604020202020204" pitchFamily="34" charset="0"/>
                <a:ea typeface="宋体" panose="02010600030101010101" pitchFamily="2" charset="-122"/>
              </a:defRPr>
            </a:lvl4pPr>
            <a:lvl5pPr marL="2057400" indent="-228600" eaLnBrk="0" hangingPunct="0">
              <a:defRPr>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9pPr>
          </a:lstStyle>
          <a:p>
            <a:pPr eaLnBrk="1" hangingPunct="1">
              <a:buFont typeface="Arial" panose="02080604020202020204" pitchFamily="34" charset="0"/>
              <a:buNone/>
              <a:defRPr/>
            </a:pPr>
            <a:endParaRPr lang="zh-CN" altLang="en-US"/>
          </a:p>
        </p:txBody>
      </p:sp>
      <p:sp>
        <p:nvSpPr>
          <p:cNvPr id="6" name="TextBox 5"/>
          <p:cNvSpPr txBox="true">
            <a:spLocks noChangeArrowheads="true"/>
          </p:cNvSpPr>
          <p:nvPr userDrawn="true"/>
        </p:nvSpPr>
        <p:spPr bwMode="auto">
          <a:xfrm>
            <a:off x="11731625" y="6505575"/>
            <a:ext cx="403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80604020202020204" pitchFamily="34" charset="0"/>
                <a:ea typeface="宋体" panose="02010600030101010101" pitchFamily="2" charset="-122"/>
              </a:defRPr>
            </a:lvl1pPr>
            <a:lvl2pPr marL="742950" indent="-285750">
              <a:defRPr>
                <a:solidFill>
                  <a:schemeClr val="tx1"/>
                </a:solidFill>
                <a:latin typeface="Arial" panose="02080604020202020204" pitchFamily="34" charset="0"/>
                <a:ea typeface="宋体" panose="02010600030101010101" pitchFamily="2" charset="-122"/>
              </a:defRPr>
            </a:lvl2pPr>
            <a:lvl3pPr marL="1143000" indent="-228600">
              <a:defRPr>
                <a:solidFill>
                  <a:schemeClr val="tx1"/>
                </a:solidFill>
                <a:latin typeface="Arial" panose="02080604020202020204" pitchFamily="34" charset="0"/>
                <a:ea typeface="宋体" panose="02010600030101010101" pitchFamily="2" charset="-122"/>
              </a:defRPr>
            </a:lvl3pPr>
            <a:lvl4pPr marL="1600200" indent="-228600">
              <a:defRPr>
                <a:solidFill>
                  <a:schemeClr val="tx1"/>
                </a:solidFill>
                <a:latin typeface="Arial" panose="02080604020202020204" pitchFamily="34" charset="0"/>
                <a:ea typeface="宋体" panose="02010600030101010101" pitchFamily="2" charset="-122"/>
              </a:defRPr>
            </a:lvl4pPr>
            <a:lvl5pPr marL="2057400" indent="-228600">
              <a:defRPr>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9pPr>
          </a:lstStyle>
          <a:p>
            <a:pPr algn="ctr" eaLnBrk="1" hangingPunct="1">
              <a:buFont typeface="Arial" panose="02080604020202020204" pitchFamily="34" charset="0"/>
              <a:buNone/>
              <a:defRPr/>
            </a:pPr>
            <a:fld id="{880A3B7D-6FE2-4944-BB06-2A6F11648B96}" type="slidenum">
              <a:rPr lang="zh-CN" altLang="en-US" sz="1400" smtClean="0">
                <a:solidFill>
                  <a:srgbClr val="F8F8F8"/>
                </a:solidFill>
              </a:rPr>
            </a:fld>
            <a:endParaRPr lang="zh-CN" altLang="en-US" sz="1400" smtClean="0">
              <a:solidFill>
                <a:srgbClr val="F8F8F8"/>
              </a:solidFill>
            </a:endParaRPr>
          </a:p>
        </p:txBody>
      </p:sp>
      <p:sp>
        <p:nvSpPr>
          <p:cNvPr id="2" name="标题 1"/>
          <p:cNvSpPr>
            <a:spLocks noGrp="true"/>
          </p:cNvSpPr>
          <p:nvPr>
            <p:ph type="title"/>
          </p:nvPr>
        </p:nvSpPr>
        <p:spPr/>
        <p:txBody>
          <a:bodyPr/>
          <a:lstStyle>
            <a:lvl1pPr>
              <a:defRPr>
                <a:solidFill>
                  <a:schemeClr val="accent1"/>
                </a:solidFill>
              </a:defRPr>
            </a:lvl1pPr>
          </a:lstStyle>
          <a:p>
            <a:r>
              <a:rPr lang="zh-CN" altLang="en-US"/>
              <a:t>单击此处编辑母版标题样式</a:t>
            </a:r>
            <a:endParaRPr lang="zh-CN" altLang="en-US"/>
          </a:p>
        </p:txBody>
      </p:sp>
      <p:sp>
        <p:nvSpPr>
          <p:cNvPr id="3" name="内容占位符 2"/>
          <p:cNvSpPr>
            <a:spLocks noGrp="true"/>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slow" advTm="1680">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963613" y="4406900"/>
            <a:ext cx="10366375"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true"/>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spd="slow" advTm="1680">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内容占位符 2"/>
          <p:cNvSpPr>
            <a:spLocks noGrp="true"/>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true"/>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slow" advTm="1680">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609600" y="274638"/>
            <a:ext cx="10977563" cy="1143000"/>
          </a:xfrm>
        </p:spPr>
        <p:txBody>
          <a:bodyPr/>
          <a:lstStyle>
            <a:lvl1pPr>
              <a:defRPr/>
            </a:lvl1pPr>
          </a:lstStyle>
          <a:p>
            <a:r>
              <a:rPr lang="zh-CN" altLang="en-US"/>
              <a:t>单击此处编辑母版标题样式</a:t>
            </a:r>
            <a:endParaRPr lang="zh-CN" altLang="en-US"/>
          </a:p>
        </p:txBody>
      </p:sp>
      <p:sp>
        <p:nvSpPr>
          <p:cNvPr id="3" name="文本占位符 2"/>
          <p:cNvSpPr>
            <a:spLocks noGrp="true"/>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true"/>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true"/>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true"/>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8" name="矩形 7"/>
          <p:cNvSpPr/>
          <p:nvPr userDrawn="true"/>
        </p:nvSpPr>
        <p:spPr>
          <a:xfrm>
            <a:off x="8325228" y="6545425"/>
            <a:ext cx="775136" cy="246221"/>
          </a:xfrm>
          <a:prstGeom prst="rect">
            <a:avLst/>
          </a:prstGeom>
        </p:spPr>
        <p:txBody>
          <a:bodyPr wrap="square">
            <a:spAutoFit/>
          </a:bodyPr>
          <a:lstStyle/>
          <a:p>
            <a:pPr eaLnBrk="1" fontAlgn="auto" hangingPunct="1">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pPr eaLnBrk="1" fontAlgn="auto" hangingPunct="1">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pPr eaLnBrk="1" fontAlgn="auto" hangingPunct="1">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endParaRPr lang="en-US" altLang="zh-CN" sz="100" dirty="0">
              <a:solidFill>
                <a:prstClr val="white"/>
              </a:solidFill>
              <a:latin typeface="Calibri" panose="020F0502020204030204"/>
              <a:ea typeface="宋体" panose="02010600030101010101" pitchFamily="2" charset="-122"/>
            </a:endParaRP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pPr eaLnBrk="1" fontAlgn="auto" hangingPunct="1">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transition spd="slow" advTm="1680">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Tree>
  </p:cSld>
  <p:clrMapOvr>
    <a:masterClrMapping/>
  </p:clrMapOvr>
  <p:transition spd="slow" advTm="1680">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advTm="1680">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609600" y="273050"/>
            <a:ext cx="4013200"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true"/>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true"/>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spd="slow" advTm="1680">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2390775" y="4800600"/>
            <a:ext cx="7318375"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true"/>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true"/>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spd="slow" advTm="1680">
    <p:blinds dir="vert"/>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false">
          <a:blip r:embed="rId12" cstate="email"/>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true" noChangeArrowheads="true"/>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false" compatLnSpc="true"/>
          <a:lstStyle/>
          <a:p>
            <a:pPr lvl="0"/>
            <a:r>
              <a:rPr lang="zh-CN" altLang="zh-CN" smtClean="0"/>
              <a:t>单击此处编辑母版标题样式</a:t>
            </a:r>
            <a:endParaRPr lang="zh-CN" altLang="zh-CN" smtClean="0"/>
          </a:p>
        </p:txBody>
      </p:sp>
      <p:sp>
        <p:nvSpPr>
          <p:cNvPr id="1027" name="Rectangle 3"/>
          <p:cNvSpPr>
            <a:spLocks noGrp="true" noChangeArrowheads="true"/>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false" compatLnSpc="true"/>
          <a:lstStyle/>
          <a:p>
            <a:pPr lvl="0"/>
            <a:r>
              <a:rPr lang="zh-CN" altLang="zh-CN" smtClean="0"/>
              <a:t>单击此处编辑母版文本样式</a:t>
            </a:r>
            <a:endParaRPr lang="zh-CN" altLang="zh-CN" smtClean="0"/>
          </a:p>
          <a:p>
            <a:pPr lvl="1"/>
            <a:r>
              <a:rPr lang="zh-CN" altLang="zh-CN" smtClean="0"/>
              <a:t>第二级</a:t>
            </a:r>
            <a:endParaRPr lang="zh-CN" altLang="zh-CN"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1680">
    <p:blinds dir="vert"/>
  </p:transition>
  <p:timing>
    <p:tnLst>
      <p:par>
        <p:cTn id="1" dur="indefinite" restart="never" nodeType="tmRoot"/>
      </p:par>
    </p:tnLst>
  </p:timing>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anose="0208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1"/>
          </a:solidFill>
          <a:latin typeface="Arial" panose="0208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1"/>
          </a:solidFill>
          <a:latin typeface="Arial" panose="0208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1"/>
          </a:solidFill>
          <a:latin typeface="Arial" panose="0208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8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8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8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8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anose="02010609030101010101"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hyperlink" Target="03&#31532;&#19977;&#38598;%20%20&#36864;&#27454;&#12289;&#32593;&#36141;&#35784;&#39575;.mp4"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image" Target="../media/image21.jpeg"/><Relationship Id="rId2" Type="http://schemas.openxmlformats.org/officeDocument/2006/relationships/image" Target="../media/image8.png"/><Relationship Id="rId1" Type="http://schemas.openxmlformats.org/officeDocument/2006/relationships/hyperlink" Target="&#25581;&#24320;&#32593;&#32476;&#36151;&#27454;&#39575;&#23616;.mpg" TargetMode="Externa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22.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23.jpeg"/><Relationship Id="rId1" Type="http://schemas.openxmlformats.org/officeDocument/2006/relationships/tags" Target="../tags/tag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hyperlink" Target="01&#31532;&#19968;&#38598;%20%20&#20882;&#20805;&#8220;&#20844;&#26816;&#27861;&#8221;&#35784;&#39575;.mp4"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8.xml.rels><?xml version="1.0" encoding="UTF-8" standalone="yes"?>
<Relationships xmlns="http://schemas.openxmlformats.org/package/2006/relationships"><Relationship Id="rId7" Type="http://schemas.openxmlformats.org/officeDocument/2006/relationships/notesSlide" Target="../notesSlides/notesSlide27.xml"/><Relationship Id="rId6"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image" Target="../media/image8.png"/></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image" Target="../media/image31.jpeg"/><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hyperlink" Target="2020.7.17%20&#19968;&#24565;&#27530;&#36884;%20&#65288;&#21442;&#36187;&#29256;&#26412;&#65289;.mp4"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image" Target="../media/image10.png"/><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hyperlink" Target="04&#31532;&#22235;&#38598;%20%20%20&#32593;&#32476;&#20860;&#32844;&#21047;&#21333;&#35784;&#39575;.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6"/>
          <p:cNvSpPr/>
          <p:nvPr/>
        </p:nvSpPr>
        <p:spPr bwMode="auto">
          <a:xfrm>
            <a:off x="4367213" y="3827463"/>
            <a:ext cx="7829550" cy="117475"/>
          </a:xfrm>
          <a:custGeom>
            <a:avLst/>
            <a:gdLst>
              <a:gd name="T0" fmla="*/ 2147483647 w 10272"/>
              <a:gd name="T1" fmla="*/ 2147483647 h 154"/>
              <a:gd name="T2" fmla="*/ 0 w 10272"/>
              <a:gd name="T3" fmla="*/ 0 h 154"/>
              <a:gd name="T4" fmla="*/ 2147483647 w 10272"/>
              <a:gd name="T5" fmla="*/ 0 h 154"/>
              <a:gd name="T6" fmla="*/ 2147483647 w 10272"/>
              <a:gd name="T7" fmla="*/ 2147483647 h 154"/>
              <a:gd name="T8" fmla="*/ 2147483647 w 10272"/>
              <a:gd name="T9" fmla="*/ 2147483647 h 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72" h="154">
                <a:moveTo>
                  <a:pt x="98" y="154"/>
                </a:moveTo>
                <a:lnTo>
                  <a:pt x="0" y="0"/>
                </a:lnTo>
                <a:lnTo>
                  <a:pt x="10272" y="0"/>
                </a:lnTo>
                <a:lnTo>
                  <a:pt x="10272" y="154"/>
                </a:lnTo>
                <a:lnTo>
                  <a:pt x="98" y="15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7"/>
          <p:cNvSpPr/>
          <p:nvPr/>
        </p:nvSpPr>
        <p:spPr bwMode="auto">
          <a:xfrm>
            <a:off x="0" y="3698875"/>
            <a:ext cx="4364038" cy="246063"/>
          </a:xfrm>
          <a:custGeom>
            <a:avLst/>
            <a:gdLst>
              <a:gd name="T0" fmla="*/ 2147483647 w 5725"/>
              <a:gd name="T1" fmla="*/ 0 h 322"/>
              <a:gd name="T2" fmla="*/ 2147483647 w 5725"/>
              <a:gd name="T3" fmla="*/ 2147483647 h 322"/>
              <a:gd name="T4" fmla="*/ 0 w 5725"/>
              <a:gd name="T5" fmla="*/ 2147483647 h 322"/>
              <a:gd name="T6" fmla="*/ 0 w 5725"/>
              <a:gd name="T7" fmla="*/ 0 h 322"/>
              <a:gd name="T8" fmla="*/ 2147483647 w 5725"/>
              <a:gd name="T9" fmla="*/ 0 h 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25" h="322">
                <a:moveTo>
                  <a:pt x="5515" y="0"/>
                </a:moveTo>
                <a:lnTo>
                  <a:pt x="5725" y="322"/>
                </a:lnTo>
                <a:lnTo>
                  <a:pt x="0" y="322"/>
                </a:lnTo>
                <a:lnTo>
                  <a:pt x="0" y="0"/>
                </a:lnTo>
                <a:lnTo>
                  <a:pt x="5515"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Rectangle 3"/>
          <p:cNvSpPr txBox="true">
            <a:spLocks noChangeArrowheads="true"/>
          </p:cNvSpPr>
          <p:nvPr/>
        </p:nvSpPr>
        <p:spPr bwMode="auto">
          <a:xfrm>
            <a:off x="3289935" y="2420620"/>
            <a:ext cx="9025890" cy="93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en-US" altLang="zh-CN" sz="4800" b="1" dirty="0">
                <a:solidFill>
                  <a:schemeClr val="tx1"/>
                </a:solidFill>
                <a:latin typeface="微软雅黑" panose="020B0503020204020204" pitchFamily="34" charset="-122"/>
              </a:rPr>
              <a:t>——</a:t>
            </a:r>
            <a:r>
              <a:rPr lang="zh-CN" altLang="en-US" sz="4800" b="1" dirty="0">
                <a:solidFill>
                  <a:schemeClr val="tx1"/>
                </a:solidFill>
                <a:latin typeface="微软雅黑" panose="020B0503020204020204" pitchFamily="34" charset="-122"/>
              </a:rPr>
              <a:t>防范电信网络诈骗主题讲座</a:t>
            </a:r>
            <a:endParaRPr lang="zh-CN" altLang="en-US" sz="4800" b="1" dirty="0">
              <a:solidFill>
                <a:schemeClr val="tx1"/>
              </a:solidFill>
              <a:latin typeface="微软雅黑" panose="020B0503020204020204" pitchFamily="34" charset="-122"/>
            </a:endParaRPr>
          </a:p>
        </p:txBody>
      </p:sp>
      <p:sp>
        <p:nvSpPr>
          <p:cNvPr id="18" name="Freeform 12"/>
          <p:cNvSpPr>
            <a:spLocks noEditPoints="true"/>
          </p:cNvSpPr>
          <p:nvPr/>
        </p:nvSpPr>
        <p:spPr bwMode="auto">
          <a:xfrm>
            <a:off x="5881688" y="5768975"/>
            <a:ext cx="447675" cy="469900"/>
          </a:xfrm>
          <a:custGeom>
            <a:avLst/>
            <a:gdLst>
              <a:gd name="T0" fmla="*/ 628 w 628"/>
              <a:gd name="T1" fmla="*/ 314 h 628"/>
              <a:gd name="T2" fmla="*/ 0 w 628"/>
              <a:gd name="T3" fmla="*/ 314 h 628"/>
              <a:gd name="T4" fmla="*/ 405 w 628"/>
              <a:gd name="T5" fmla="*/ 148 h 628"/>
              <a:gd name="T6" fmla="*/ 229 w 628"/>
              <a:gd name="T7" fmla="*/ 148 h 628"/>
              <a:gd name="T8" fmla="*/ 405 w 628"/>
              <a:gd name="T9" fmla="*/ 243 h 628"/>
              <a:gd name="T10" fmla="*/ 358 w 628"/>
              <a:gd name="T11" fmla="*/ 109 h 628"/>
              <a:gd name="T12" fmla="*/ 370 w 628"/>
              <a:gd name="T13" fmla="*/ 120 h 628"/>
              <a:gd name="T14" fmla="*/ 347 w 628"/>
              <a:gd name="T15" fmla="*/ 120 h 628"/>
              <a:gd name="T16" fmla="*/ 273 w 628"/>
              <a:gd name="T17" fmla="*/ 218 h 628"/>
              <a:gd name="T18" fmla="*/ 257 w 628"/>
              <a:gd name="T19" fmla="*/ 203 h 628"/>
              <a:gd name="T20" fmla="*/ 288 w 628"/>
              <a:gd name="T21" fmla="*/ 203 h 628"/>
              <a:gd name="T22" fmla="*/ 273 w 628"/>
              <a:gd name="T23" fmla="*/ 175 h 628"/>
              <a:gd name="T24" fmla="*/ 257 w 628"/>
              <a:gd name="T25" fmla="*/ 160 h 628"/>
              <a:gd name="T26" fmla="*/ 288 w 628"/>
              <a:gd name="T27" fmla="*/ 160 h 628"/>
              <a:gd name="T28" fmla="*/ 276 w 628"/>
              <a:gd name="T29" fmla="*/ 132 h 628"/>
              <a:gd name="T30" fmla="*/ 265 w 628"/>
              <a:gd name="T31" fmla="*/ 120 h 628"/>
              <a:gd name="T32" fmla="*/ 288 w 628"/>
              <a:gd name="T33" fmla="*/ 120 h 628"/>
              <a:gd name="T34" fmla="*/ 317 w 628"/>
              <a:gd name="T35" fmla="*/ 218 h 628"/>
              <a:gd name="T36" fmla="*/ 302 w 628"/>
              <a:gd name="T37" fmla="*/ 203 h 628"/>
              <a:gd name="T38" fmla="*/ 333 w 628"/>
              <a:gd name="T39" fmla="*/ 203 h 628"/>
              <a:gd name="T40" fmla="*/ 317 w 628"/>
              <a:gd name="T41" fmla="*/ 169 h 628"/>
              <a:gd name="T42" fmla="*/ 302 w 628"/>
              <a:gd name="T43" fmla="*/ 154 h 628"/>
              <a:gd name="T44" fmla="*/ 333 w 628"/>
              <a:gd name="T45" fmla="*/ 154 h 628"/>
              <a:gd name="T46" fmla="*/ 317 w 628"/>
              <a:gd name="T47" fmla="*/ 123 h 628"/>
              <a:gd name="T48" fmla="*/ 302 w 628"/>
              <a:gd name="T49" fmla="*/ 108 h 628"/>
              <a:gd name="T50" fmla="*/ 333 w 628"/>
              <a:gd name="T51" fmla="*/ 108 h 628"/>
              <a:gd name="T52" fmla="*/ 362 w 628"/>
              <a:gd name="T53" fmla="*/ 218 h 628"/>
              <a:gd name="T54" fmla="*/ 347 w 628"/>
              <a:gd name="T55" fmla="*/ 203 h 628"/>
              <a:gd name="T56" fmla="*/ 377 w 628"/>
              <a:gd name="T57" fmla="*/ 203 h 628"/>
              <a:gd name="T58" fmla="*/ 362 w 628"/>
              <a:gd name="T59" fmla="*/ 175 h 628"/>
              <a:gd name="T60" fmla="*/ 347 w 628"/>
              <a:gd name="T61" fmla="*/ 160 h 628"/>
              <a:gd name="T62" fmla="*/ 377 w 628"/>
              <a:gd name="T63" fmla="*/ 160 h 628"/>
              <a:gd name="T64" fmla="*/ 229 w 628"/>
              <a:gd name="T65" fmla="*/ 308 h 628"/>
              <a:gd name="T66" fmla="*/ 405 w 628"/>
              <a:gd name="T67" fmla="*/ 308 h 628"/>
              <a:gd name="T68" fmla="*/ 229 w 628"/>
              <a:gd name="T69" fmla="*/ 266 h 628"/>
              <a:gd name="T70" fmla="*/ 289 w 628"/>
              <a:gd name="T71" fmla="*/ 441 h 628"/>
              <a:gd name="T72" fmla="*/ 294 w 628"/>
              <a:gd name="T73" fmla="*/ 442 h 628"/>
              <a:gd name="T74" fmla="*/ 339 w 628"/>
              <a:gd name="T75" fmla="*/ 448 h 628"/>
              <a:gd name="T76" fmla="*/ 339 w 628"/>
              <a:gd name="T77" fmla="*/ 443 h 628"/>
              <a:gd name="T78" fmla="*/ 425 w 628"/>
              <a:gd name="T79" fmla="*/ 265 h 628"/>
              <a:gd name="T80" fmla="*/ 425 w 628"/>
              <a:gd name="T81" fmla="*/ 312 h 628"/>
              <a:gd name="T82" fmla="*/ 319 w 628"/>
              <a:gd name="T83" fmla="*/ 421 h 628"/>
              <a:gd name="T84" fmla="*/ 206 w 628"/>
              <a:gd name="T85" fmla="*/ 312 h 628"/>
              <a:gd name="T86" fmla="*/ 183 w 628"/>
              <a:gd name="T87" fmla="*/ 266 h 628"/>
              <a:gd name="T88" fmla="*/ 289 w 628"/>
              <a:gd name="T89" fmla="*/ 440 h 628"/>
              <a:gd name="T90" fmla="*/ 294 w 628"/>
              <a:gd name="T91" fmla="*/ 442 h 628"/>
              <a:gd name="T92" fmla="*/ 294 w 628"/>
              <a:gd name="T93" fmla="*/ 491 h 628"/>
              <a:gd name="T94" fmla="*/ 286 w 628"/>
              <a:gd name="T95" fmla="*/ 500 h 628"/>
              <a:gd name="T96" fmla="*/ 207 w 628"/>
              <a:gd name="T97" fmla="*/ 530 h 628"/>
              <a:gd name="T98" fmla="*/ 397 w 628"/>
              <a:gd name="T99" fmla="*/ 561 h 628"/>
              <a:gd name="T100" fmla="*/ 397 w 628"/>
              <a:gd name="T101" fmla="*/ 500 h 628"/>
              <a:gd name="T102" fmla="*/ 339 w 628"/>
              <a:gd name="T103" fmla="*/ 492 h 628"/>
              <a:gd name="T104" fmla="*/ 339 w 628"/>
              <a:gd name="T105" fmla="*/ 448 h 628"/>
              <a:gd name="T106" fmla="*/ 343 w 628"/>
              <a:gd name="T107" fmla="*/ 442 h 628"/>
              <a:gd name="T108" fmla="*/ 346 w 628"/>
              <a:gd name="T109" fmla="*/ 441 h 628"/>
              <a:gd name="T110" fmla="*/ 448 w 628"/>
              <a:gd name="T111" fmla="*/ 266 h 628"/>
              <a:gd name="T112" fmla="*/ 425 w 628"/>
              <a:gd name="T113" fmla="*/ 265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8" h="628">
                <a:moveTo>
                  <a:pt x="314" y="0"/>
                </a:moveTo>
                <a:cubicBezTo>
                  <a:pt x="487" y="0"/>
                  <a:pt x="628" y="141"/>
                  <a:pt x="628" y="314"/>
                </a:cubicBezTo>
                <a:cubicBezTo>
                  <a:pt x="628" y="487"/>
                  <a:pt x="487" y="628"/>
                  <a:pt x="314" y="628"/>
                </a:cubicBezTo>
                <a:cubicBezTo>
                  <a:pt x="140" y="628"/>
                  <a:pt x="0" y="487"/>
                  <a:pt x="0" y="314"/>
                </a:cubicBezTo>
                <a:cubicBezTo>
                  <a:pt x="0" y="141"/>
                  <a:pt x="140" y="0"/>
                  <a:pt x="314" y="0"/>
                </a:cubicBezTo>
                <a:close/>
                <a:moveTo>
                  <a:pt x="405" y="148"/>
                </a:moveTo>
                <a:cubicBezTo>
                  <a:pt x="405" y="100"/>
                  <a:pt x="366" y="60"/>
                  <a:pt x="317" y="60"/>
                </a:cubicBezTo>
                <a:cubicBezTo>
                  <a:pt x="269" y="60"/>
                  <a:pt x="229" y="100"/>
                  <a:pt x="229" y="148"/>
                </a:cubicBezTo>
                <a:lnTo>
                  <a:pt x="229" y="243"/>
                </a:lnTo>
                <a:lnTo>
                  <a:pt x="405" y="243"/>
                </a:lnTo>
                <a:lnTo>
                  <a:pt x="405" y="148"/>
                </a:lnTo>
                <a:close/>
                <a:moveTo>
                  <a:pt x="358" y="109"/>
                </a:moveTo>
                <a:lnTo>
                  <a:pt x="358" y="109"/>
                </a:lnTo>
                <a:cubicBezTo>
                  <a:pt x="365" y="109"/>
                  <a:pt x="370" y="114"/>
                  <a:pt x="370" y="120"/>
                </a:cubicBezTo>
                <a:cubicBezTo>
                  <a:pt x="370" y="127"/>
                  <a:pt x="365" y="132"/>
                  <a:pt x="358" y="132"/>
                </a:cubicBezTo>
                <a:cubicBezTo>
                  <a:pt x="352" y="132"/>
                  <a:pt x="347" y="127"/>
                  <a:pt x="347" y="120"/>
                </a:cubicBezTo>
                <a:cubicBezTo>
                  <a:pt x="347" y="114"/>
                  <a:pt x="352" y="109"/>
                  <a:pt x="358" y="109"/>
                </a:cubicBezTo>
                <a:close/>
                <a:moveTo>
                  <a:pt x="273" y="218"/>
                </a:moveTo>
                <a:lnTo>
                  <a:pt x="273" y="218"/>
                </a:lnTo>
                <a:cubicBezTo>
                  <a:pt x="264" y="218"/>
                  <a:pt x="257" y="211"/>
                  <a:pt x="257" y="203"/>
                </a:cubicBezTo>
                <a:cubicBezTo>
                  <a:pt x="257" y="194"/>
                  <a:pt x="264" y="187"/>
                  <a:pt x="273" y="187"/>
                </a:cubicBezTo>
                <a:cubicBezTo>
                  <a:pt x="281" y="187"/>
                  <a:pt x="288" y="194"/>
                  <a:pt x="288" y="203"/>
                </a:cubicBezTo>
                <a:cubicBezTo>
                  <a:pt x="288" y="211"/>
                  <a:pt x="281" y="218"/>
                  <a:pt x="273" y="218"/>
                </a:cubicBezTo>
                <a:close/>
                <a:moveTo>
                  <a:pt x="273" y="175"/>
                </a:moveTo>
                <a:lnTo>
                  <a:pt x="273" y="175"/>
                </a:lnTo>
                <a:cubicBezTo>
                  <a:pt x="264" y="175"/>
                  <a:pt x="257" y="168"/>
                  <a:pt x="257" y="160"/>
                </a:cubicBezTo>
                <a:cubicBezTo>
                  <a:pt x="257" y="151"/>
                  <a:pt x="264" y="144"/>
                  <a:pt x="273" y="144"/>
                </a:cubicBezTo>
                <a:cubicBezTo>
                  <a:pt x="281" y="144"/>
                  <a:pt x="288" y="151"/>
                  <a:pt x="288" y="160"/>
                </a:cubicBezTo>
                <a:cubicBezTo>
                  <a:pt x="288" y="168"/>
                  <a:pt x="281" y="175"/>
                  <a:pt x="273" y="175"/>
                </a:cubicBezTo>
                <a:close/>
                <a:moveTo>
                  <a:pt x="276" y="132"/>
                </a:moveTo>
                <a:lnTo>
                  <a:pt x="276" y="132"/>
                </a:lnTo>
                <a:cubicBezTo>
                  <a:pt x="270" y="132"/>
                  <a:pt x="265" y="127"/>
                  <a:pt x="265" y="120"/>
                </a:cubicBezTo>
                <a:cubicBezTo>
                  <a:pt x="265" y="114"/>
                  <a:pt x="270" y="109"/>
                  <a:pt x="276" y="109"/>
                </a:cubicBezTo>
                <a:cubicBezTo>
                  <a:pt x="283" y="109"/>
                  <a:pt x="288" y="114"/>
                  <a:pt x="288" y="120"/>
                </a:cubicBezTo>
                <a:cubicBezTo>
                  <a:pt x="288" y="127"/>
                  <a:pt x="283" y="132"/>
                  <a:pt x="276" y="132"/>
                </a:cubicBezTo>
                <a:close/>
                <a:moveTo>
                  <a:pt x="317" y="218"/>
                </a:moveTo>
                <a:lnTo>
                  <a:pt x="317" y="218"/>
                </a:lnTo>
                <a:cubicBezTo>
                  <a:pt x="309" y="218"/>
                  <a:pt x="302" y="211"/>
                  <a:pt x="302" y="203"/>
                </a:cubicBezTo>
                <a:cubicBezTo>
                  <a:pt x="302" y="194"/>
                  <a:pt x="309" y="187"/>
                  <a:pt x="317" y="187"/>
                </a:cubicBezTo>
                <a:cubicBezTo>
                  <a:pt x="326" y="187"/>
                  <a:pt x="333" y="194"/>
                  <a:pt x="333" y="203"/>
                </a:cubicBezTo>
                <a:cubicBezTo>
                  <a:pt x="333" y="211"/>
                  <a:pt x="326" y="218"/>
                  <a:pt x="317" y="218"/>
                </a:cubicBezTo>
                <a:close/>
                <a:moveTo>
                  <a:pt x="317" y="169"/>
                </a:moveTo>
                <a:lnTo>
                  <a:pt x="317" y="169"/>
                </a:lnTo>
                <a:cubicBezTo>
                  <a:pt x="309" y="169"/>
                  <a:pt x="302" y="162"/>
                  <a:pt x="302" y="154"/>
                </a:cubicBezTo>
                <a:cubicBezTo>
                  <a:pt x="302" y="145"/>
                  <a:pt x="309" y="139"/>
                  <a:pt x="317" y="139"/>
                </a:cubicBezTo>
                <a:cubicBezTo>
                  <a:pt x="326" y="139"/>
                  <a:pt x="333" y="145"/>
                  <a:pt x="333" y="154"/>
                </a:cubicBezTo>
                <a:cubicBezTo>
                  <a:pt x="333" y="162"/>
                  <a:pt x="326" y="169"/>
                  <a:pt x="317" y="169"/>
                </a:cubicBezTo>
                <a:close/>
                <a:moveTo>
                  <a:pt x="317" y="123"/>
                </a:moveTo>
                <a:lnTo>
                  <a:pt x="317" y="123"/>
                </a:lnTo>
                <a:cubicBezTo>
                  <a:pt x="309" y="123"/>
                  <a:pt x="302" y="116"/>
                  <a:pt x="302" y="108"/>
                </a:cubicBezTo>
                <a:cubicBezTo>
                  <a:pt x="302" y="100"/>
                  <a:pt x="309" y="93"/>
                  <a:pt x="317" y="93"/>
                </a:cubicBezTo>
                <a:cubicBezTo>
                  <a:pt x="326" y="93"/>
                  <a:pt x="333" y="100"/>
                  <a:pt x="333" y="108"/>
                </a:cubicBezTo>
                <a:cubicBezTo>
                  <a:pt x="333" y="116"/>
                  <a:pt x="326" y="123"/>
                  <a:pt x="317" y="123"/>
                </a:cubicBezTo>
                <a:close/>
                <a:moveTo>
                  <a:pt x="362" y="218"/>
                </a:moveTo>
                <a:lnTo>
                  <a:pt x="362" y="218"/>
                </a:lnTo>
                <a:cubicBezTo>
                  <a:pt x="354" y="218"/>
                  <a:pt x="347" y="211"/>
                  <a:pt x="347" y="203"/>
                </a:cubicBezTo>
                <a:cubicBezTo>
                  <a:pt x="347" y="194"/>
                  <a:pt x="354" y="187"/>
                  <a:pt x="362" y="187"/>
                </a:cubicBezTo>
                <a:cubicBezTo>
                  <a:pt x="370" y="187"/>
                  <a:pt x="377" y="194"/>
                  <a:pt x="377" y="203"/>
                </a:cubicBezTo>
                <a:cubicBezTo>
                  <a:pt x="377" y="211"/>
                  <a:pt x="370" y="218"/>
                  <a:pt x="362" y="218"/>
                </a:cubicBezTo>
                <a:close/>
                <a:moveTo>
                  <a:pt x="362" y="175"/>
                </a:moveTo>
                <a:lnTo>
                  <a:pt x="362" y="175"/>
                </a:lnTo>
                <a:cubicBezTo>
                  <a:pt x="354" y="175"/>
                  <a:pt x="347" y="168"/>
                  <a:pt x="347" y="160"/>
                </a:cubicBezTo>
                <a:cubicBezTo>
                  <a:pt x="347" y="151"/>
                  <a:pt x="354" y="144"/>
                  <a:pt x="362" y="144"/>
                </a:cubicBezTo>
                <a:cubicBezTo>
                  <a:pt x="370" y="144"/>
                  <a:pt x="377" y="151"/>
                  <a:pt x="377" y="160"/>
                </a:cubicBezTo>
                <a:cubicBezTo>
                  <a:pt x="377" y="168"/>
                  <a:pt x="370" y="175"/>
                  <a:pt x="362" y="175"/>
                </a:cubicBezTo>
                <a:close/>
                <a:moveTo>
                  <a:pt x="229" y="308"/>
                </a:moveTo>
                <a:cubicBezTo>
                  <a:pt x="229" y="356"/>
                  <a:pt x="269" y="396"/>
                  <a:pt x="317" y="396"/>
                </a:cubicBezTo>
                <a:cubicBezTo>
                  <a:pt x="366" y="396"/>
                  <a:pt x="405" y="356"/>
                  <a:pt x="405" y="308"/>
                </a:cubicBezTo>
                <a:lnTo>
                  <a:pt x="405" y="266"/>
                </a:lnTo>
                <a:lnTo>
                  <a:pt x="229" y="266"/>
                </a:lnTo>
                <a:lnTo>
                  <a:pt x="229" y="308"/>
                </a:lnTo>
                <a:close/>
                <a:moveTo>
                  <a:pt x="289" y="441"/>
                </a:moveTo>
                <a:cubicBezTo>
                  <a:pt x="292" y="441"/>
                  <a:pt x="294" y="444"/>
                  <a:pt x="294" y="447"/>
                </a:cubicBezTo>
                <a:lnTo>
                  <a:pt x="294" y="442"/>
                </a:lnTo>
                <a:cubicBezTo>
                  <a:pt x="292" y="441"/>
                  <a:pt x="290" y="441"/>
                  <a:pt x="289" y="441"/>
                </a:cubicBezTo>
                <a:close/>
                <a:moveTo>
                  <a:pt x="339" y="448"/>
                </a:moveTo>
                <a:cubicBezTo>
                  <a:pt x="339" y="445"/>
                  <a:pt x="341" y="443"/>
                  <a:pt x="343" y="442"/>
                </a:cubicBezTo>
                <a:cubicBezTo>
                  <a:pt x="342" y="442"/>
                  <a:pt x="340" y="442"/>
                  <a:pt x="339" y="443"/>
                </a:cubicBezTo>
                <a:lnTo>
                  <a:pt x="339" y="448"/>
                </a:lnTo>
                <a:close/>
                <a:moveTo>
                  <a:pt x="425" y="265"/>
                </a:moveTo>
                <a:lnTo>
                  <a:pt x="425" y="266"/>
                </a:lnTo>
                <a:lnTo>
                  <a:pt x="425" y="312"/>
                </a:lnTo>
                <a:cubicBezTo>
                  <a:pt x="425" y="367"/>
                  <a:pt x="388" y="411"/>
                  <a:pt x="338" y="419"/>
                </a:cubicBezTo>
                <a:cubicBezTo>
                  <a:pt x="332" y="420"/>
                  <a:pt x="326" y="421"/>
                  <a:pt x="319" y="421"/>
                </a:cubicBezTo>
                <a:cubicBezTo>
                  <a:pt x="311" y="421"/>
                  <a:pt x="303" y="420"/>
                  <a:pt x="295" y="418"/>
                </a:cubicBezTo>
                <a:cubicBezTo>
                  <a:pt x="245" y="408"/>
                  <a:pt x="206" y="363"/>
                  <a:pt x="206" y="312"/>
                </a:cubicBezTo>
                <a:lnTo>
                  <a:pt x="206" y="266"/>
                </a:lnTo>
                <a:lnTo>
                  <a:pt x="183" y="266"/>
                </a:lnTo>
                <a:lnTo>
                  <a:pt x="183" y="312"/>
                </a:lnTo>
                <a:cubicBezTo>
                  <a:pt x="183" y="373"/>
                  <a:pt x="229" y="426"/>
                  <a:pt x="289" y="440"/>
                </a:cubicBezTo>
                <a:cubicBezTo>
                  <a:pt x="289" y="440"/>
                  <a:pt x="289" y="441"/>
                  <a:pt x="289" y="441"/>
                </a:cubicBezTo>
                <a:cubicBezTo>
                  <a:pt x="290" y="441"/>
                  <a:pt x="292" y="441"/>
                  <a:pt x="294" y="442"/>
                </a:cubicBezTo>
                <a:lnTo>
                  <a:pt x="294" y="447"/>
                </a:lnTo>
                <a:lnTo>
                  <a:pt x="294" y="491"/>
                </a:lnTo>
                <a:lnTo>
                  <a:pt x="294" y="492"/>
                </a:lnTo>
                <a:cubicBezTo>
                  <a:pt x="294" y="496"/>
                  <a:pt x="290" y="500"/>
                  <a:pt x="286" y="500"/>
                </a:cubicBezTo>
                <a:lnTo>
                  <a:pt x="237" y="500"/>
                </a:lnTo>
                <a:cubicBezTo>
                  <a:pt x="221" y="500"/>
                  <a:pt x="207" y="514"/>
                  <a:pt x="207" y="530"/>
                </a:cubicBezTo>
                <a:cubicBezTo>
                  <a:pt x="207" y="547"/>
                  <a:pt x="221" y="561"/>
                  <a:pt x="237" y="561"/>
                </a:cubicBezTo>
                <a:lnTo>
                  <a:pt x="397" y="561"/>
                </a:lnTo>
                <a:cubicBezTo>
                  <a:pt x="414" y="561"/>
                  <a:pt x="427" y="547"/>
                  <a:pt x="427" y="530"/>
                </a:cubicBezTo>
                <a:cubicBezTo>
                  <a:pt x="427" y="514"/>
                  <a:pt x="414" y="500"/>
                  <a:pt x="397" y="500"/>
                </a:cubicBezTo>
                <a:lnTo>
                  <a:pt x="347" y="500"/>
                </a:lnTo>
                <a:cubicBezTo>
                  <a:pt x="342" y="500"/>
                  <a:pt x="339" y="496"/>
                  <a:pt x="339" y="492"/>
                </a:cubicBezTo>
                <a:lnTo>
                  <a:pt x="339" y="491"/>
                </a:lnTo>
                <a:lnTo>
                  <a:pt x="339" y="448"/>
                </a:lnTo>
                <a:lnTo>
                  <a:pt x="339" y="443"/>
                </a:lnTo>
                <a:cubicBezTo>
                  <a:pt x="340" y="442"/>
                  <a:pt x="342" y="442"/>
                  <a:pt x="343" y="442"/>
                </a:cubicBezTo>
                <a:cubicBezTo>
                  <a:pt x="344" y="442"/>
                  <a:pt x="345" y="441"/>
                  <a:pt x="346" y="441"/>
                </a:cubicBezTo>
                <a:cubicBezTo>
                  <a:pt x="346" y="441"/>
                  <a:pt x="346" y="441"/>
                  <a:pt x="346" y="441"/>
                </a:cubicBezTo>
                <a:cubicBezTo>
                  <a:pt x="405" y="429"/>
                  <a:pt x="448" y="377"/>
                  <a:pt x="448" y="312"/>
                </a:cubicBezTo>
                <a:lnTo>
                  <a:pt x="448" y="266"/>
                </a:lnTo>
                <a:lnTo>
                  <a:pt x="448" y="265"/>
                </a:lnTo>
                <a:lnTo>
                  <a:pt x="425" y="265"/>
                </a:lnTo>
                <a:close/>
              </a:path>
            </a:pathLst>
          </a:custGeom>
          <a:solidFill>
            <a:schemeClr val="tx2"/>
          </a:solidFill>
          <a:ln>
            <a:noFill/>
          </a:ln>
        </p:spPr>
        <p:txBody>
          <a:bodyPr/>
          <a:lstStyle/>
          <a:p>
            <a:pPr eaLnBrk="1" hangingPunct="1">
              <a:buFont typeface="Arial" panose="02080604020202020204" pitchFamily="34" charset="0"/>
              <a:buNone/>
              <a:defRPr/>
            </a:pPr>
            <a:endParaRPr lang="zh-CN" altLang="en-US">
              <a:latin typeface="+mj-ea"/>
              <a:ea typeface="+mj-ea"/>
            </a:endParaRPr>
          </a:p>
        </p:txBody>
      </p:sp>
      <p:sp>
        <p:nvSpPr>
          <p:cNvPr id="20" name="Freeform 15"/>
          <p:cNvSpPr/>
          <p:nvPr/>
        </p:nvSpPr>
        <p:spPr bwMode="auto">
          <a:xfrm>
            <a:off x="11811000" y="6527800"/>
            <a:ext cx="260350" cy="261938"/>
          </a:xfrm>
          <a:custGeom>
            <a:avLst/>
            <a:gdLst>
              <a:gd name="T0" fmla="*/ 2147483647 w 341"/>
              <a:gd name="T1" fmla="*/ 0 h 342"/>
              <a:gd name="T2" fmla="*/ 2147483647 w 341"/>
              <a:gd name="T3" fmla="*/ 0 h 342"/>
              <a:gd name="T4" fmla="*/ 2147483647 w 341"/>
              <a:gd name="T5" fmla="*/ 2147483647 h 342"/>
              <a:gd name="T6" fmla="*/ 2147483647 w 341"/>
              <a:gd name="T7" fmla="*/ 2147483647 h 342"/>
              <a:gd name="T8" fmla="*/ 2147483647 w 341"/>
              <a:gd name="T9" fmla="*/ 2147483647 h 342"/>
              <a:gd name="T10" fmla="*/ 2147483647 w 341"/>
              <a:gd name="T11" fmla="*/ 2147483647 h 342"/>
              <a:gd name="T12" fmla="*/ 0 w 341"/>
              <a:gd name="T13" fmla="*/ 2147483647 h 342"/>
              <a:gd name="T14" fmla="*/ 0 w 341"/>
              <a:gd name="T15" fmla="*/ 2147483647 h 342"/>
              <a:gd name="T16" fmla="*/ 2147483647 w 341"/>
              <a:gd name="T17" fmla="*/ 0 h 3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1" h="342">
                <a:moveTo>
                  <a:pt x="22" y="0"/>
                </a:moveTo>
                <a:lnTo>
                  <a:pt x="319" y="0"/>
                </a:lnTo>
                <a:cubicBezTo>
                  <a:pt x="331" y="0"/>
                  <a:pt x="341" y="10"/>
                  <a:pt x="341" y="23"/>
                </a:cubicBezTo>
                <a:lnTo>
                  <a:pt x="341" y="319"/>
                </a:lnTo>
                <a:cubicBezTo>
                  <a:pt x="341" y="332"/>
                  <a:pt x="331" y="342"/>
                  <a:pt x="319" y="342"/>
                </a:cubicBezTo>
                <a:lnTo>
                  <a:pt x="22" y="342"/>
                </a:lnTo>
                <a:cubicBezTo>
                  <a:pt x="10" y="342"/>
                  <a:pt x="0" y="332"/>
                  <a:pt x="0" y="319"/>
                </a:cubicBezTo>
                <a:lnTo>
                  <a:pt x="0" y="23"/>
                </a:lnTo>
                <a:cubicBezTo>
                  <a:pt x="0" y="10"/>
                  <a:pt x="10" y="0"/>
                  <a:pt x="22" y="0"/>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16"/>
          <p:cNvSpPr/>
          <p:nvPr/>
        </p:nvSpPr>
        <p:spPr bwMode="auto">
          <a:xfrm>
            <a:off x="11544300" y="6257925"/>
            <a:ext cx="258763" cy="260350"/>
          </a:xfrm>
          <a:custGeom>
            <a:avLst/>
            <a:gdLst>
              <a:gd name="T0" fmla="*/ 2147483647 w 341"/>
              <a:gd name="T1" fmla="*/ 0 h 342"/>
              <a:gd name="T2" fmla="*/ 2147483647 w 341"/>
              <a:gd name="T3" fmla="*/ 0 h 342"/>
              <a:gd name="T4" fmla="*/ 2147483647 w 341"/>
              <a:gd name="T5" fmla="*/ 2147483647 h 342"/>
              <a:gd name="T6" fmla="*/ 2147483647 w 341"/>
              <a:gd name="T7" fmla="*/ 2147483647 h 342"/>
              <a:gd name="T8" fmla="*/ 2147483647 w 341"/>
              <a:gd name="T9" fmla="*/ 2147483647 h 342"/>
              <a:gd name="T10" fmla="*/ 2147483647 w 341"/>
              <a:gd name="T11" fmla="*/ 2147483647 h 342"/>
              <a:gd name="T12" fmla="*/ 0 w 341"/>
              <a:gd name="T13" fmla="*/ 2147483647 h 342"/>
              <a:gd name="T14" fmla="*/ 0 w 341"/>
              <a:gd name="T15" fmla="*/ 2147483647 h 342"/>
              <a:gd name="T16" fmla="*/ 2147483647 w 341"/>
              <a:gd name="T17" fmla="*/ 0 h 3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1" h="342">
                <a:moveTo>
                  <a:pt x="22" y="0"/>
                </a:moveTo>
                <a:lnTo>
                  <a:pt x="319" y="0"/>
                </a:lnTo>
                <a:cubicBezTo>
                  <a:pt x="331" y="0"/>
                  <a:pt x="341" y="10"/>
                  <a:pt x="341" y="22"/>
                </a:cubicBezTo>
                <a:lnTo>
                  <a:pt x="341" y="319"/>
                </a:lnTo>
                <a:cubicBezTo>
                  <a:pt x="341" y="331"/>
                  <a:pt x="331" y="342"/>
                  <a:pt x="319" y="342"/>
                </a:cubicBezTo>
                <a:lnTo>
                  <a:pt x="22" y="342"/>
                </a:lnTo>
                <a:cubicBezTo>
                  <a:pt x="10" y="342"/>
                  <a:pt x="0" y="331"/>
                  <a:pt x="0" y="319"/>
                </a:cubicBezTo>
                <a:lnTo>
                  <a:pt x="0" y="22"/>
                </a:lnTo>
                <a:cubicBezTo>
                  <a:pt x="0" y="10"/>
                  <a:pt x="10" y="0"/>
                  <a:pt x="2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17"/>
          <p:cNvSpPr/>
          <p:nvPr/>
        </p:nvSpPr>
        <p:spPr bwMode="auto">
          <a:xfrm>
            <a:off x="11812588" y="5995988"/>
            <a:ext cx="261937" cy="261937"/>
          </a:xfrm>
          <a:custGeom>
            <a:avLst/>
            <a:gdLst>
              <a:gd name="T0" fmla="*/ 2147483647 w 342"/>
              <a:gd name="T1" fmla="*/ 0 h 341"/>
              <a:gd name="T2" fmla="*/ 2147483647 w 342"/>
              <a:gd name="T3" fmla="*/ 0 h 341"/>
              <a:gd name="T4" fmla="*/ 2147483647 w 342"/>
              <a:gd name="T5" fmla="*/ 2147483647 h 341"/>
              <a:gd name="T6" fmla="*/ 2147483647 w 342"/>
              <a:gd name="T7" fmla="*/ 2147483647 h 341"/>
              <a:gd name="T8" fmla="*/ 2147483647 w 342"/>
              <a:gd name="T9" fmla="*/ 2147483647 h 341"/>
              <a:gd name="T10" fmla="*/ 2147483647 w 342"/>
              <a:gd name="T11" fmla="*/ 2147483647 h 341"/>
              <a:gd name="T12" fmla="*/ 0 w 342"/>
              <a:gd name="T13" fmla="*/ 2147483647 h 341"/>
              <a:gd name="T14" fmla="*/ 0 w 342"/>
              <a:gd name="T15" fmla="*/ 2147483647 h 341"/>
              <a:gd name="T16" fmla="*/ 2147483647 w 342"/>
              <a:gd name="T17" fmla="*/ 0 h 3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2" h="341">
                <a:moveTo>
                  <a:pt x="23" y="0"/>
                </a:moveTo>
                <a:lnTo>
                  <a:pt x="319" y="0"/>
                </a:lnTo>
                <a:cubicBezTo>
                  <a:pt x="332" y="0"/>
                  <a:pt x="342" y="10"/>
                  <a:pt x="342" y="22"/>
                </a:cubicBezTo>
                <a:lnTo>
                  <a:pt x="342" y="319"/>
                </a:lnTo>
                <a:cubicBezTo>
                  <a:pt x="342" y="331"/>
                  <a:pt x="332" y="341"/>
                  <a:pt x="319" y="341"/>
                </a:cubicBezTo>
                <a:lnTo>
                  <a:pt x="23" y="341"/>
                </a:lnTo>
                <a:cubicBezTo>
                  <a:pt x="10" y="341"/>
                  <a:pt x="0" y="331"/>
                  <a:pt x="0" y="319"/>
                </a:cubicBezTo>
                <a:lnTo>
                  <a:pt x="0" y="22"/>
                </a:lnTo>
                <a:cubicBezTo>
                  <a:pt x="0" y="10"/>
                  <a:pt x="10" y="0"/>
                  <a:pt x="2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18"/>
          <p:cNvSpPr/>
          <p:nvPr/>
        </p:nvSpPr>
        <p:spPr bwMode="auto">
          <a:xfrm>
            <a:off x="11274425" y="6527800"/>
            <a:ext cx="258763" cy="261938"/>
          </a:xfrm>
          <a:custGeom>
            <a:avLst/>
            <a:gdLst>
              <a:gd name="T0" fmla="*/ 2147483647 w 341"/>
              <a:gd name="T1" fmla="*/ 0 h 342"/>
              <a:gd name="T2" fmla="*/ 2147483647 w 341"/>
              <a:gd name="T3" fmla="*/ 0 h 342"/>
              <a:gd name="T4" fmla="*/ 2147483647 w 341"/>
              <a:gd name="T5" fmla="*/ 2147483647 h 342"/>
              <a:gd name="T6" fmla="*/ 2147483647 w 341"/>
              <a:gd name="T7" fmla="*/ 2147483647 h 342"/>
              <a:gd name="T8" fmla="*/ 2147483647 w 341"/>
              <a:gd name="T9" fmla="*/ 2147483647 h 342"/>
              <a:gd name="T10" fmla="*/ 2147483647 w 341"/>
              <a:gd name="T11" fmla="*/ 2147483647 h 342"/>
              <a:gd name="T12" fmla="*/ 0 w 341"/>
              <a:gd name="T13" fmla="*/ 2147483647 h 342"/>
              <a:gd name="T14" fmla="*/ 0 w 341"/>
              <a:gd name="T15" fmla="*/ 2147483647 h 342"/>
              <a:gd name="T16" fmla="*/ 2147483647 w 341"/>
              <a:gd name="T17" fmla="*/ 0 h 3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1" h="342">
                <a:moveTo>
                  <a:pt x="22" y="0"/>
                </a:moveTo>
                <a:lnTo>
                  <a:pt x="319" y="0"/>
                </a:lnTo>
                <a:cubicBezTo>
                  <a:pt x="331" y="0"/>
                  <a:pt x="341" y="10"/>
                  <a:pt x="341" y="23"/>
                </a:cubicBezTo>
                <a:lnTo>
                  <a:pt x="341" y="319"/>
                </a:lnTo>
                <a:cubicBezTo>
                  <a:pt x="341" y="332"/>
                  <a:pt x="331" y="342"/>
                  <a:pt x="319" y="342"/>
                </a:cubicBezTo>
                <a:lnTo>
                  <a:pt x="22" y="342"/>
                </a:lnTo>
                <a:cubicBezTo>
                  <a:pt x="10" y="342"/>
                  <a:pt x="0" y="332"/>
                  <a:pt x="0" y="319"/>
                </a:cubicBezTo>
                <a:lnTo>
                  <a:pt x="0" y="23"/>
                </a:lnTo>
                <a:cubicBezTo>
                  <a:pt x="0" y="10"/>
                  <a:pt x="10"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 name="Rectangle 3"/>
          <p:cNvSpPr txBox="true">
            <a:spLocks noChangeArrowheads="true"/>
          </p:cNvSpPr>
          <p:nvPr/>
        </p:nvSpPr>
        <p:spPr bwMode="auto">
          <a:xfrm>
            <a:off x="769303" y="980301"/>
            <a:ext cx="10390188"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cene3d>
              <a:camera prst="orthographicFront"/>
              <a:lightRig rig="threePt" dir="t"/>
            </a:scene3d>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7200" b="1" dirty="0">
                <a:solidFill>
                  <a:schemeClr val="accent1">
                    <a:lumMod val="50000"/>
                  </a:schemeClr>
                </a:solidFill>
                <a:effectLst>
                  <a:outerShdw blurRad="38100" dist="25400" dir="5400000" algn="ctr" rotWithShape="0">
                    <a:srgbClr val="6E747A">
                      <a:alpha val="43000"/>
                    </a:srgbClr>
                  </a:outerShdw>
                </a:effectLst>
                <a:latin typeface="华文行楷" panose="02010800040101010101" charset="-122"/>
                <a:ea typeface="华文行楷" panose="02010800040101010101" charset="-122"/>
              </a:rPr>
              <a:t>直击</a:t>
            </a:r>
            <a:r>
              <a:rPr lang="zh-CN" altLang="en-US" sz="7200" b="1" dirty="0">
                <a:solidFill>
                  <a:srgbClr val="FF0000"/>
                </a:solidFill>
                <a:effectLst>
                  <a:outerShdw blurRad="38100" dist="25400" dir="5400000" algn="ctr" rotWithShape="0">
                    <a:srgbClr val="6E747A">
                      <a:alpha val="43000"/>
                    </a:srgbClr>
                  </a:outerShdw>
                </a:effectLst>
                <a:latin typeface="华文行楷" panose="02010800040101010101" charset="-122"/>
                <a:ea typeface="华文行楷" panose="02010800040101010101" charset="-122"/>
              </a:rPr>
              <a:t>电诈</a:t>
            </a:r>
            <a:r>
              <a:rPr lang="zh-CN" altLang="en-US" sz="7200" b="1" dirty="0">
                <a:solidFill>
                  <a:schemeClr val="accent1">
                    <a:lumMod val="50000"/>
                  </a:schemeClr>
                </a:solidFill>
                <a:effectLst>
                  <a:outerShdw blurRad="38100" dist="25400" dir="5400000" algn="ctr" rotWithShape="0">
                    <a:srgbClr val="6E747A">
                      <a:alpha val="43000"/>
                    </a:srgbClr>
                  </a:outerShdw>
                </a:effectLst>
                <a:latin typeface="华文行楷" panose="02010800040101010101" charset="-122"/>
                <a:ea typeface="华文行楷" panose="02010800040101010101" charset="-122"/>
              </a:rPr>
              <a:t>的台前幕后</a:t>
            </a:r>
            <a:endParaRPr lang="en-US" altLang="zh-CN" sz="7200" b="1" dirty="0">
              <a:solidFill>
                <a:schemeClr val="accent1">
                  <a:lumMod val="50000"/>
                </a:schemeClr>
              </a:solidFill>
              <a:effectLst>
                <a:outerShdw blurRad="38100" dist="25400" dir="5400000" algn="ctr" rotWithShape="0">
                  <a:srgbClr val="6E747A">
                    <a:alpha val="43000"/>
                  </a:srgbClr>
                </a:outerShdw>
              </a:effectLst>
              <a:latin typeface="华文行楷" panose="02010800040101010101" charset="-122"/>
              <a:ea typeface="华文行楷" panose="02010800040101010101" charset="-122"/>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by="(-#ppt_w*2)" calcmode="lin" valueType="num">
                                      <p:cBhvr rctx="PPT">
                                        <p:cTn id="16" dur="500" autoRev="1" fill="hold">
                                          <p:stCondLst>
                                            <p:cond delay="0"/>
                                          </p:stCondLst>
                                        </p:cTn>
                                        <p:tgtEl>
                                          <p:spTgt spid="2"/>
                                        </p:tgtEl>
                                        <p:attrNameLst>
                                          <p:attrName>ppt_w</p:attrName>
                                        </p:attrNameLst>
                                      </p:cBhvr>
                                    </p:anim>
                                    <p:anim by="(#ppt_w*0.50)" calcmode="lin" valueType="num">
                                      <p:cBhvr>
                                        <p:cTn id="17" dur="500" decel="50000" autoRev="1" fill="hold">
                                          <p:stCondLst>
                                            <p:cond delay="0"/>
                                          </p:stCondLst>
                                        </p:cTn>
                                        <p:tgtEl>
                                          <p:spTgt spid="2"/>
                                        </p:tgtEl>
                                        <p:attrNameLst>
                                          <p:attrName>ppt_x</p:attrName>
                                        </p:attrNameLst>
                                      </p:cBhvr>
                                    </p:anim>
                                    <p:anim from="(-#ppt_h/2)" to="(#ppt_y)" calcmode="lin" valueType="num">
                                      <p:cBhvr>
                                        <p:cTn id="18" dur="1000" fill="hold">
                                          <p:stCondLst>
                                            <p:cond delay="0"/>
                                          </p:stCondLst>
                                        </p:cTn>
                                        <p:tgtEl>
                                          <p:spTgt spid="2"/>
                                        </p:tgtEl>
                                        <p:attrNameLst>
                                          <p:attrName>ppt_y</p:attrName>
                                        </p:attrNameLst>
                                      </p:cBhvr>
                                    </p:anim>
                                    <p:animRot by="21600000">
                                      <p:cBhvr>
                                        <p:cTn id="19" dur="1000" fill="hold">
                                          <p:stCondLst>
                                            <p:cond delay="0"/>
                                          </p:stCondLst>
                                        </p:cTn>
                                        <p:tgtEl>
                                          <p:spTgt spid="2"/>
                                        </p:tgtEl>
                                        <p:attrNameLst>
                                          <p:attrName>r</p:attrName>
                                        </p:attrNameLst>
                                      </p:cBhvr>
                                    </p:animRot>
                                  </p:childTnLst>
                                </p:cTn>
                              </p:par>
                            </p:childTnLst>
                          </p:cTn>
                        </p:par>
                        <p:par>
                          <p:cTn id="20" fill="hold">
                            <p:stCondLst>
                              <p:cond delay="2300"/>
                            </p:stCondLst>
                            <p:childTnLst>
                              <p:par>
                                <p:cTn id="21" presetID="56" presetClass="entr" presetSubtype="0" fill="hold" grpId="0" nodeType="afterEffect">
                                  <p:stCondLst>
                                    <p:cond delay="0"/>
                                  </p:stCondLst>
                                  <p:iterate type="lt">
                                    <p:tmPct val="10000"/>
                                  </p:iterate>
                                  <p:childTnLst>
                                    <p:set>
                                      <p:cBhvr>
                                        <p:cTn id="22" dur="500" fill="hold">
                                          <p:stCondLst>
                                            <p:cond delay="0"/>
                                          </p:stCondLst>
                                        </p:cTn>
                                        <p:tgtEl>
                                          <p:spTgt spid="15"/>
                                        </p:tgtEl>
                                        <p:attrNameLst>
                                          <p:attrName>style.visibility</p:attrName>
                                        </p:attrNameLst>
                                      </p:cBhvr>
                                      <p:to>
                                        <p:strVal val="visible"/>
                                      </p:to>
                                    </p:set>
                                    <p:anim by="(-#ppt_w*2)" calcmode="lin" valueType="num">
                                      <p:cBhvr rctx="PPT">
                                        <p:cTn id="23" dur="500" autoRev="1" fill="hold">
                                          <p:stCondLst>
                                            <p:cond delay="0"/>
                                          </p:stCondLst>
                                        </p:cTn>
                                        <p:tgtEl>
                                          <p:spTgt spid="15"/>
                                        </p:tgtEl>
                                        <p:attrNameLst>
                                          <p:attrName>ppt_w</p:attrName>
                                        </p:attrNameLst>
                                      </p:cBhvr>
                                    </p:anim>
                                    <p:anim by="(#ppt_w*0.50)" calcmode="lin" valueType="num">
                                      <p:cBhvr>
                                        <p:cTn id="24" dur="500" decel="50000" autoRev="1" fill="hold">
                                          <p:stCondLst>
                                            <p:cond delay="0"/>
                                          </p:stCondLst>
                                        </p:cTn>
                                        <p:tgtEl>
                                          <p:spTgt spid="15"/>
                                        </p:tgtEl>
                                        <p:attrNameLst>
                                          <p:attrName>ppt_x</p:attrName>
                                        </p:attrNameLst>
                                      </p:cBhvr>
                                    </p:anim>
                                    <p:anim from="(-#ppt_h/2)" to="(#ppt_y)" calcmode="lin" valueType="num">
                                      <p:cBhvr>
                                        <p:cTn id="25" dur="500" fill="hold">
                                          <p:stCondLst>
                                            <p:cond delay="0"/>
                                          </p:stCondLst>
                                        </p:cTn>
                                        <p:tgtEl>
                                          <p:spTgt spid="15"/>
                                        </p:tgtEl>
                                        <p:attrNameLst>
                                          <p:attrName>ppt_y</p:attrName>
                                        </p:attrNameLst>
                                      </p:cBhvr>
                                    </p:anim>
                                    <p:animRot by="21600000">
                                      <p:cBhvr>
                                        <p:cTn id="26" dur="500" fill="hold">
                                          <p:stCondLst>
                                            <p:cond delay="0"/>
                                          </p:stCondLst>
                                        </p:cTn>
                                        <p:tgtEl>
                                          <p:spTgt spid="15"/>
                                        </p:tgtEl>
                                        <p:attrNameLst>
                                          <p:attrName>r</p:attrName>
                                        </p:attrNameLst>
                                      </p:cBhvr>
                                    </p:animRot>
                                  </p:childTnLst>
                                </p:cTn>
                              </p:par>
                            </p:childTnLst>
                          </p:cTn>
                        </p:par>
                        <p:par>
                          <p:cTn id="27" fill="hold">
                            <p:stCondLst>
                              <p:cond delay="3449"/>
                            </p:stCondLst>
                            <p:childTnLst>
                              <p:par>
                                <p:cTn id="28" presetID="2" presetClass="entr" presetSubtype="6"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1+#ppt_w/2"/>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par>
                          <p:cTn id="32" fill="hold">
                            <p:stCondLst>
                              <p:cond delay="3949"/>
                            </p:stCondLst>
                            <p:childTnLst>
                              <p:par>
                                <p:cTn id="33" presetID="2" presetClass="entr" presetSubtype="9"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0-#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10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0-#ppt_w/2"/>
                                          </p:val>
                                        </p:tav>
                                        <p:tav tm="100000">
                                          <p:val>
                                            <p:strVal val="#ppt_x"/>
                                          </p:val>
                                        </p:tav>
                                      </p:tavLst>
                                    </p:anim>
                                    <p:anim calcmode="lin" valueType="num">
                                      <p:cBhvr additive="base">
                                        <p:cTn id="40" dur="500" fill="hold"/>
                                        <p:tgtEl>
                                          <p:spTgt spid="21"/>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stCondLst>
                                    <p:cond delay="20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0-#ppt_w/2"/>
                                          </p:val>
                                        </p:tav>
                                        <p:tav tm="100000">
                                          <p:val>
                                            <p:strVal val="#ppt_x"/>
                                          </p:val>
                                        </p:tav>
                                      </p:tavLst>
                                    </p:anim>
                                    <p:anim calcmode="lin" valueType="num">
                                      <p:cBhvr additive="base">
                                        <p:cTn id="44" dur="500" fill="hold"/>
                                        <p:tgtEl>
                                          <p:spTgt spid="22"/>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stCondLst>
                                    <p:cond delay="30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0-#ppt_w/2"/>
                                          </p:val>
                                        </p:tav>
                                        <p:tav tm="100000">
                                          <p:val>
                                            <p:strVal val="#ppt_x"/>
                                          </p:val>
                                        </p:tav>
                                      </p:tavLst>
                                    </p:anim>
                                    <p:anim calcmode="lin" valueType="num">
                                      <p:cBhvr additive="base">
                                        <p:cTn id="48"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true"/>
      <p:bldP spid="13" grpId="0" animBg="true"/>
      <p:bldP spid="15" grpId="0"/>
      <p:bldP spid="20" grpId="0" animBg="true"/>
      <p:bldP spid="21" grpId="0" animBg="true"/>
      <p:bldP spid="22" grpId="0" animBg="true"/>
      <p:bldP spid="23" grpId="0" animBg="true"/>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0" y="223838"/>
            <a:ext cx="357188" cy="647700"/>
          </a:xfrm>
          <a:custGeom>
            <a:avLst/>
            <a:gdLst>
              <a:gd name="T0" fmla="*/ 0 w 519"/>
              <a:gd name="T1" fmla="*/ 2147483647 h 1050"/>
              <a:gd name="T2" fmla="*/ 2147483647 w 519"/>
              <a:gd name="T3" fmla="*/ 2147483647 h 1050"/>
              <a:gd name="T4" fmla="*/ 2147483647 w 519"/>
              <a:gd name="T5" fmla="*/ 2147483647 h 1050"/>
              <a:gd name="T6" fmla="*/ 0 w 519"/>
              <a:gd name="T7" fmla="*/ 0 h 1050"/>
              <a:gd name="T8" fmla="*/ 0 w 519"/>
              <a:gd name="T9" fmla="*/ 2147483647 h 10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1050">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0" y="63500"/>
            <a:ext cx="355600" cy="647700"/>
          </a:xfrm>
          <a:custGeom>
            <a:avLst/>
            <a:gdLst>
              <a:gd name="T0" fmla="*/ 0 w 518"/>
              <a:gd name="T1" fmla="*/ 2147483647 h 1051"/>
              <a:gd name="T2" fmla="*/ 2147483647 w 518"/>
              <a:gd name="T3" fmla="*/ 2147483647 h 1051"/>
              <a:gd name="T4" fmla="*/ 2147483647 w 518"/>
              <a:gd name="T5" fmla="*/ 2147483647 h 1051"/>
              <a:gd name="T6" fmla="*/ 0 w 518"/>
              <a:gd name="T7" fmla="*/ 0 h 1051"/>
              <a:gd name="T8" fmla="*/ 0 w 518"/>
              <a:gd name="T9" fmla="*/ 2147483647 h 10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 h="1051">
                <a:moveTo>
                  <a:pt x="0" y="1051"/>
                </a:moveTo>
                <a:lnTo>
                  <a:pt x="508" y="543"/>
                </a:lnTo>
                <a:cubicBezTo>
                  <a:pt x="518" y="533"/>
                  <a:pt x="518" y="518"/>
                  <a:pt x="508" y="508"/>
                </a:cubicBezTo>
                <a:lnTo>
                  <a:pt x="0" y="0"/>
                </a:lnTo>
                <a:lnTo>
                  <a:pt x="0" y="1051"/>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TextBox 12"/>
          <p:cNvSpPr txBox="true">
            <a:spLocks noChangeArrowheads="true"/>
          </p:cNvSpPr>
          <p:nvPr/>
        </p:nvSpPr>
        <p:spPr bwMode="auto">
          <a:xfrm>
            <a:off x="481013" y="155575"/>
            <a:ext cx="82089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3200" b="1">
                <a:solidFill>
                  <a:srgbClr val="2A495A"/>
                </a:solidFill>
                <a:latin typeface="微软雅黑" panose="020B0503020204020204" pitchFamily="34" charset="-122"/>
              </a:rPr>
              <a:t>骗术</a:t>
            </a:r>
            <a:r>
              <a:rPr lang="en-US" altLang="zh-CN" sz="3200" b="1">
                <a:solidFill>
                  <a:srgbClr val="2A495A"/>
                </a:solidFill>
                <a:latin typeface="微软雅黑" panose="020B0503020204020204" pitchFamily="34" charset="-122"/>
              </a:rPr>
              <a:t>1</a:t>
            </a:r>
            <a:r>
              <a:rPr lang="zh-CN" altLang="en-US" sz="3200" b="1">
                <a:solidFill>
                  <a:srgbClr val="2A495A"/>
                </a:solidFill>
                <a:latin typeface="微软雅黑" panose="020B0503020204020204" pitchFamily="34" charset="-122"/>
              </a:rPr>
              <a:t>：网络兼职诈骗</a:t>
            </a:r>
            <a:endParaRPr lang="zh-CN" altLang="en-US" sz="3200" b="1">
              <a:solidFill>
                <a:srgbClr val="2A495A"/>
              </a:solidFill>
              <a:latin typeface="微软雅黑" panose="020B0503020204020204" pitchFamily="34" charset="-122"/>
            </a:endParaRPr>
          </a:p>
        </p:txBody>
      </p:sp>
      <p:sp>
        <p:nvSpPr>
          <p:cNvPr id="7" name="矩形 6"/>
          <p:cNvSpPr/>
          <p:nvPr/>
        </p:nvSpPr>
        <p:spPr bwMode="auto">
          <a:xfrm>
            <a:off x="1156970" y="1257300"/>
            <a:ext cx="9946640" cy="5238750"/>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a:lstStyle/>
          <a:p>
            <a:pPr eaLnBrk="1" hangingPunct="1">
              <a:buFont typeface="Arial" panose="02080604020202020204" pitchFamily="34" charset="0"/>
              <a:buNone/>
              <a:defRPr/>
            </a:pPr>
            <a:endParaRPr lang="zh-CN" altLang="en-US">
              <a:latin typeface="Arial" panose="02080604020202020204" pitchFamily="34" charset="0"/>
              <a:ea typeface="宋体" panose="02010600030101010101" pitchFamily="2" charset="-122"/>
            </a:endParaRPr>
          </a:p>
        </p:txBody>
      </p:sp>
      <p:sp>
        <p:nvSpPr>
          <p:cNvPr id="8" name="矩形 7"/>
          <p:cNvSpPr/>
          <p:nvPr/>
        </p:nvSpPr>
        <p:spPr>
          <a:xfrm>
            <a:off x="1475105" y="1699260"/>
            <a:ext cx="9436100" cy="4707890"/>
          </a:xfrm>
          <a:prstGeom prst="rect">
            <a:avLst/>
          </a:prstGeom>
        </p:spPr>
        <p:txBody>
          <a:bodyPr wrap="square">
            <a:spAutoFit/>
          </a:bodyPr>
          <a:lstStyle/>
          <a:p>
            <a:pPr algn="just" eaLnBrk="1" latinLnBrk="0" hangingPunct="1">
              <a:lnSpc>
                <a:spcPts val="4500"/>
              </a:lnSpc>
              <a:buFont typeface="Arial" panose="02080604020202020204" pitchFamily="34" charset="0"/>
              <a:buNone/>
              <a:defRPr/>
            </a:pPr>
            <a:r>
              <a:rPr lang="en-US" altLang="zh-CN" dirty="0">
                <a:solidFill>
                  <a:schemeClr val="accent1"/>
                </a:solidFill>
                <a:latin typeface="+mj-ea"/>
                <a:ea typeface="+mj-ea"/>
              </a:rPr>
              <a:t>     </a:t>
            </a:r>
            <a:r>
              <a:rPr lang="zh-CN" altLang="en-US" sz="2000" dirty="0">
                <a:solidFill>
                  <a:schemeClr val="accent1"/>
                </a:solidFill>
                <a:latin typeface="+mj-ea"/>
                <a:ea typeface="+mj-ea"/>
              </a:rPr>
              <a:t>今年</a:t>
            </a:r>
            <a:r>
              <a:rPr lang="en-US" altLang="zh-CN" sz="2000" dirty="0">
                <a:solidFill>
                  <a:schemeClr val="accent1"/>
                </a:solidFill>
                <a:latin typeface="+mj-ea"/>
                <a:ea typeface="+mj-ea"/>
              </a:rPr>
              <a:t>8</a:t>
            </a:r>
            <a:r>
              <a:rPr lang="zh-CN" altLang="en-US" sz="2000" dirty="0">
                <a:solidFill>
                  <a:schemeClr val="accent1"/>
                </a:solidFill>
                <a:latin typeface="+mj-ea"/>
                <a:ea typeface="+mj-ea"/>
              </a:rPr>
              <a:t>月，家住柯桥的李同学放假在家中刷抖音时，在一条感到有趣的抖音作品下留言评论，很快，她就收到了一条陌生网友的私信回复，询问她要不要“刷单”赚钱，好奇的李某回复了该私信，对方见李某“有兴趣”，便让她扫码下载了一款小众的聊天App，双方此后便在此App上进一步沟通。</a:t>
            </a:r>
            <a:endParaRPr lang="zh-CN" altLang="en-US" sz="2000" dirty="0">
              <a:solidFill>
                <a:schemeClr val="accent1"/>
              </a:solidFill>
              <a:latin typeface="+mj-ea"/>
              <a:ea typeface="+mj-ea"/>
            </a:endParaRPr>
          </a:p>
          <a:p>
            <a:pPr algn="just" eaLnBrk="1" latinLnBrk="0" hangingPunct="1">
              <a:lnSpc>
                <a:spcPts val="4500"/>
              </a:lnSpc>
              <a:buFont typeface="Arial" panose="02080604020202020204" pitchFamily="34" charset="0"/>
              <a:buNone/>
              <a:defRPr/>
            </a:pPr>
            <a:r>
              <a:rPr lang="zh-CN" altLang="en-US" sz="2000" dirty="0">
                <a:solidFill>
                  <a:schemeClr val="accent1"/>
                </a:solidFill>
                <a:latin typeface="+mj-ea"/>
                <a:ea typeface="+mj-ea"/>
              </a:rPr>
              <a:t>    该陌生网友此后便让李某帮忙在“京东”上刷单买茶叶，然后返还本金、佣金。按照对方的指引，李某刚开始时刷了几单，只支付了一两百元，李某都很快收到了对方允诺的本金和佣金。后面，对方就开始让李某刷大额的单子。深陷其中的李某深信不疑，可等她支付了</a:t>
            </a:r>
            <a:r>
              <a:rPr lang="en-US" altLang="zh-CN" sz="2000" dirty="0">
                <a:solidFill>
                  <a:schemeClr val="accent1"/>
                </a:solidFill>
                <a:latin typeface="+mj-ea"/>
                <a:ea typeface="+mj-ea"/>
              </a:rPr>
              <a:t>1</a:t>
            </a:r>
            <a:r>
              <a:rPr lang="zh-CN" altLang="en-US" sz="2000" dirty="0">
                <a:solidFill>
                  <a:schemeClr val="accent1"/>
                </a:solidFill>
                <a:latin typeface="+mj-ea"/>
                <a:ea typeface="+mj-ea"/>
              </a:rPr>
              <a:t>万多元后，对方却没了踪影。李某这才报警求助。</a:t>
            </a:r>
            <a:endParaRPr lang="zh-CN" altLang="en-US" sz="2000" dirty="0">
              <a:solidFill>
                <a:schemeClr val="accent1"/>
              </a:solidFill>
              <a:latin typeface="+mj-ea"/>
              <a:ea typeface="+mj-ea"/>
            </a:endParaRPr>
          </a:p>
        </p:txBody>
      </p:sp>
      <p:sp>
        <p:nvSpPr>
          <p:cNvPr id="9" name="矩形 8"/>
          <p:cNvSpPr>
            <a:spLocks noChangeArrowheads="true"/>
          </p:cNvSpPr>
          <p:nvPr/>
        </p:nvSpPr>
        <p:spPr bwMode="auto">
          <a:xfrm>
            <a:off x="1300480" y="1257300"/>
            <a:ext cx="1762125" cy="535305"/>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2300" name="矩形 10"/>
          <p:cNvSpPr>
            <a:spLocks noChangeArrowheads="true"/>
          </p:cNvSpPr>
          <p:nvPr/>
        </p:nvSpPr>
        <p:spPr bwMode="auto">
          <a:xfrm>
            <a:off x="1955800" y="1294765"/>
            <a:ext cx="181800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2400" b="1">
                <a:solidFill>
                  <a:schemeClr val="accent2"/>
                </a:solidFill>
                <a:latin typeface="微软雅黑" panose="020B0503020204020204" pitchFamily="34" charset="-122"/>
              </a:rPr>
              <a:t>案例</a:t>
            </a:r>
            <a:endParaRPr lang="zh-CN" altLang="en-US" sz="2400" b="1">
              <a:solidFill>
                <a:schemeClr val="accent2"/>
              </a:solidFill>
              <a:latin typeface="微软雅黑" panose="020B0503020204020204" pitchFamily="34" charset="-122"/>
            </a:endParaRPr>
          </a:p>
        </p:txBody>
      </p:sp>
      <p:pic>
        <p:nvPicPr>
          <p:cNvPr id="19" name="图片 18"/>
          <p:cNvPicPr>
            <a:picLocks noChangeAspect="true"/>
          </p:cNvPicPr>
          <p:nvPr/>
        </p:nvPicPr>
        <p:blipFill>
          <a:blip r:embed="rId1" cstate="email"/>
          <a:srcRect/>
          <a:stretch>
            <a:fillRect/>
          </a:stretch>
        </p:blipFill>
        <p:spPr bwMode="auto">
          <a:xfrm>
            <a:off x="982345" y="948055"/>
            <a:ext cx="877888"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par>
    </p:tnLst>
    <p:bldLst>
      <p:bldP spid="10" grpId="0" bldLvl="0" animBg="true"/>
      <p:bldP spid="12" grpId="0" bldLvl="0" animBg="true"/>
      <p:bldP spid="13" grpId="0"/>
      <p:bldP spid="7" grpId="0" bldLvl="0" animBg="true"/>
      <p:bldP spid="8" grpId="0"/>
      <p:bldP spid="9" grpId="0" bldLvl="0" animBg="tru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0" y="223838"/>
            <a:ext cx="357188" cy="647700"/>
          </a:xfrm>
          <a:custGeom>
            <a:avLst/>
            <a:gdLst>
              <a:gd name="T0" fmla="*/ 0 w 519"/>
              <a:gd name="T1" fmla="*/ 2147483647 h 1050"/>
              <a:gd name="T2" fmla="*/ 2147483647 w 519"/>
              <a:gd name="T3" fmla="*/ 2147483647 h 1050"/>
              <a:gd name="T4" fmla="*/ 2147483647 w 519"/>
              <a:gd name="T5" fmla="*/ 2147483647 h 1050"/>
              <a:gd name="T6" fmla="*/ 0 w 519"/>
              <a:gd name="T7" fmla="*/ 0 h 1050"/>
              <a:gd name="T8" fmla="*/ 0 w 519"/>
              <a:gd name="T9" fmla="*/ 2147483647 h 10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1050">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0" y="63500"/>
            <a:ext cx="355600" cy="647700"/>
          </a:xfrm>
          <a:custGeom>
            <a:avLst/>
            <a:gdLst>
              <a:gd name="T0" fmla="*/ 0 w 518"/>
              <a:gd name="T1" fmla="*/ 2147483647 h 1051"/>
              <a:gd name="T2" fmla="*/ 2147483647 w 518"/>
              <a:gd name="T3" fmla="*/ 2147483647 h 1051"/>
              <a:gd name="T4" fmla="*/ 2147483647 w 518"/>
              <a:gd name="T5" fmla="*/ 2147483647 h 1051"/>
              <a:gd name="T6" fmla="*/ 0 w 518"/>
              <a:gd name="T7" fmla="*/ 0 h 1051"/>
              <a:gd name="T8" fmla="*/ 0 w 518"/>
              <a:gd name="T9" fmla="*/ 2147483647 h 10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 h="1051">
                <a:moveTo>
                  <a:pt x="0" y="1051"/>
                </a:moveTo>
                <a:lnTo>
                  <a:pt x="508" y="543"/>
                </a:lnTo>
                <a:cubicBezTo>
                  <a:pt x="518" y="533"/>
                  <a:pt x="518" y="518"/>
                  <a:pt x="508" y="508"/>
                </a:cubicBezTo>
                <a:lnTo>
                  <a:pt x="0" y="0"/>
                </a:lnTo>
                <a:lnTo>
                  <a:pt x="0" y="1051"/>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TextBox 12"/>
          <p:cNvSpPr txBox="true">
            <a:spLocks noChangeArrowheads="true"/>
          </p:cNvSpPr>
          <p:nvPr/>
        </p:nvSpPr>
        <p:spPr bwMode="auto">
          <a:xfrm>
            <a:off x="481013" y="155575"/>
            <a:ext cx="82089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3200" b="1">
                <a:solidFill>
                  <a:srgbClr val="2A495A"/>
                </a:solidFill>
                <a:latin typeface="微软雅黑" panose="020B0503020204020204" pitchFamily="34" charset="-122"/>
              </a:rPr>
              <a:t>骗术</a:t>
            </a:r>
            <a:r>
              <a:rPr lang="en-US" altLang="zh-CN" sz="3200" b="1">
                <a:solidFill>
                  <a:srgbClr val="2A495A"/>
                </a:solidFill>
                <a:latin typeface="微软雅黑" panose="020B0503020204020204" pitchFamily="34" charset="-122"/>
              </a:rPr>
              <a:t>1</a:t>
            </a:r>
            <a:r>
              <a:rPr lang="zh-CN" altLang="en-US" sz="3200" b="1">
                <a:solidFill>
                  <a:srgbClr val="2A495A"/>
                </a:solidFill>
                <a:latin typeface="微软雅黑" panose="020B0503020204020204" pitchFamily="34" charset="-122"/>
              </a:rPr>
              <a:t>：网络兼职诈骗</a:t>
            </a:r>
            <a:endParaRPr lang="zh-CN" altLang="en-US" sz="3200" b="1">
              <a:solidFill>
                <a:srgbClr val="2A495A"/>
              </a:solidFill>
              <a:latin typeface="微软雅黑" panose="020B0503020204020204" pitchFamily="34" charset="-122"/>
            </a:endParaRPr>
          </a:p>
        </p:txBody>
      </p:sp>
      <p:sp>
        <p:nvSpPr>
          <p:cNvPr id="7" name="矩形 6"/>
          <p:cNvSpPr/>
          <p:nvPr/>
        </p:nvSpPr>
        <p:spPr bwMode="auto">
          <a:xfrm>
            <a:off x="1041400" y="1320165"/>
            <a:ext cx="10328910" cy="5116830"/>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a:lstStyle/>
          <a:p>
            <a:pPr eaLnBrk="1" hangingPunct="1">
              <a:buFont typeface="Arial" panose="02080604020202020204" pitchFamily="34" charset="0"/>
              <a:buNone/>
              <a:defRPr/>
            </a:pPr>
            <a:endParaRPr lang="zh-CN" altLang="en-US">
              <a:latin typeface="Arial" panose="02080604020202020204" pitchFamily="34" charset="0"/>
              <a:ea typeface="宋体" panose="02010600030101010101" pitchFamily="2" charset="-122"/>
            </a:endParaRPr>
          </a:p>
        </p:txBody>
      </p:sp>
      <p:sp>
        <p:nvSpPr>
          <p:cNvPr id="9" name="矩形 8"/>
          <p:cNvSpPr>
            <a:spLocks noChangeArrowheads="true"/>
          </p:cNvSpPr>
          <p:nvPr/>
        </p:nvSpPr>
        <p:spPr bwMode="auto">
          <a:xfrm>
            <a:off x="1041400" y="1329055"/>
            <a:ext cx="2375535" cy="535305"/>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2300" name="矩形 10"/>
          <p:cNvSpPr>
            <a:spLocks noChangeArrowheads="true"/>
          </p:cNvSpPr>
          <p:nvPr/>
        </p:nvSpPr>
        <p:spPr bwMode="auto">
          <a:xfrm>
            <a:off x="1904365" y="1400810"/>
            <a:ext cx="181800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2400" b="1">
                <a:solidFill>
                  <a:schemeClr val="accent2"/>
                </a:solidFill>
                <a:latin typeface="微软雅黑" panose="020B0503020204020204" pitchFamily="34" charset="-122"/>
              </a:rPr>
              <a:t>警方提醒</a:t>
            </a:r>
            <a:endParaRPr lang="zh-CN" altLang="en-US" sz="2400" b="1">
              <a:solidFill>
                <a:schemeClr val="accent2"/>
              </a:solidFill>
              <a:latin typeface="微软雅黑" panose="020B0503020204020204" pitchFamily="34" charset="-122"/>
            </a:endParaRPr>
          </a:p>
        </p:txBody>
      </p:sp>
      <p:pic>
        <p:nvPicPr>
          <p:cNvPr id="19" name="图片 18"/>
          <p:cNvPicPr>
            <a:picLocks noChangeAspect="true"/>
          </p:cNvPicPr>
          <p:nvPr/>
        </p:nvPicPr>
        <p:blipFill>
          <a:blip r:embed="rId1" cstate="email"/>
          <a:srcRect/>
          <a:stretch>
            <a:fillRect/>
          </a:stretch>
        </p:blipFill>
        <p:spPr bwMode="auto">
          <a:xfrm>
            <a:off x="1041400" y="1014730"/>
            <a:ext cx="877888"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true"/>
          <p:nvPr/>
        </p:nvSpPr>
        <p:spPr>
          <a:xfrm>
            <a:off x="1261110" y="1787525"/>
            <a:ext cx="9700895" cy="4579620"/>
          </a:xfrm>
          <a:prstGeom prst="rect">
            <a:avLst/>
          </a:prstGeom>
          <a:noFill/>
        </p:spPr>
        <p:txBody>
          <a:bodyPr wrap="square" rtlCol="0" anchor="t">
            <a:spAutoFit/>
          </a:bodyPr>
          <a:p>
            <a:pPr marL="0" marR="0" lvl="0" indent="0" algn="l" defTabSz="914400" rtl="0" latinLnBrk="0">
              <a:lnSpc>
                <a:spcPts val="5000"/>
              </a:lnSpc>
              <a:spcBef>
                <a:spcPts val="0"/>
              </a:spcBef>
              <a:spcAft>
                <a:spcPct val="0"/>
              </a:spcAft>
              <a:buClrTx/>
              <a:buSzTx/>
              <a:buFont typeface="Arial" panose="02080604020202020204" pitchFamily="34" charset="0"/>
              <a:buNone/>
              <a:defRPr/>
            </a:pPr>
            <a:r>
              <a:rPr lang="en-US" sz="2800">
                <a:ln>
                  <a:noFill/>
                </a:ln>
                <a:effectLst/>
                <a:uLnTx/>
                <a:uFillTx/>
                <a:latin typeface="黑体" panose="02010609060101010101" charset="-122"/>
                <a:ea typeface="黑体" panose="02010609060101010101" charset="-122"/>
                <a:sym typeface="+mn-ea"/>
              </a:rPr>
              <a:t>    </a:t>
            </a:r>
            <a:r>
              <a:rPr sz="2800">
                <a:ln>
                  <a:noFill/>
                </a:ln>
                <a:effectLst/>
                <a:uLnTx/>
                <a:uFillTx/>
                <a:latin typeface="黑体" panose="02010609060101010101" charset="-122"/>
                <a:ea typeface="黑体" panose="02010609060101010101" charset="-122"/>
                <a:sym typeface="+mn-ea"/>
              </a:rPr>
              <a:t>一、参与和组织刷单都是违法行为，兼职应当通过正规的渠道。</a:t>
            </a:r>
            <a:endParaRPr kumimoji="0" sz="2800" b="0" i="0" u="none" strike="noStrike" kern="1200" cap="none" spc="0" normalizeH="0" baseline="0" noProof="1">
              <a:ln>
                <a:noFill/>
              </a:ln>
              <a:solidFill>
                <a:schemeClr val="tx1"/>
              </a:solidFill>
              <a:effectLst/>
              <a:uLnTx/>
              <a:uFillTx/>
              <a:latin typeface="黑体" panose="02010609060101010101" charset="-122"/>
              <a:ea typeface="黑体" panose="02010609060101010101" charset="-122"/>
              <a:cs typeface="+mn-cs"/>
            </a:endParaRPr>
          </a:p>
          <a:p>
            <a:pPr marL="0" marR="0" lvl="0" indent="0" algn="l" defTabSz="914400" rtl="0" latinLnBrk="0">
              <a:lnSpc>
                <a:spcPts val="5000"/>
              </a:lnSpc>
              <a:spcBef>
                <a:spcPts val="0"/>
              </a:spcBef>
              <a:spcAft>
                <a:spcPct val="0"/>
              </a:spcAft>
              <a:buClrTx/>
              <a:buSzTx/>
              <a:buFont typeface="Arial" panose="02080604020202020204" pitchFamily="34" charset="0"/>
              <a:buNone/>
              <a:defRPr/>
            </a:pPr>
            <a:r>
              <a:rPr sz="2800">
                <a:ln>
                  <a:noFill/>
                </a:ln>
                <a:effectLst/>
                <a:uLnTx/>
                <a:uFillTx/>
                <a:latin typeface="黑体" panose="02010609060101010101" charset="-122"/>
                <a:ea typeface="黑体" panose="02010609060101010101" charset="-122"/>
                <a:sym typeface="+mn-ea"/>
              </a:rPr>
              <a:t>    二、不要相信所谓兼职刷单的广告，骗子骗你的不是套路，而是抓住了你的贪心的心理，越想“赚钱”就越容易被骗。</a:t>
            </a:r>
            <a:endParaRPr kumimoji="0" sz="2800" b="0" i="0" u="none" strike="noStrike" kern="1200" cap="none" spc="0" normalizeH="0" baseline="0" noProof="1">
              <a:ln>
                <a:noFill/>
              </a:ln>
              <a:solidFill>
                <a:schemeClr val="tx1"/>
              </a:solidFill>
              <a:effectLst/>
              <a:uLnTx/>
              <a:uFillTx/>
              <a:latin typeface="黑体" panose="02010609060101010101" charset="-122"/>
              <a:ea typeface="黑体" panose="02010609060101010101" charset="-122"/>
              <a:cs typeface="+mn-cs"/>
            </a:endParaRPr>
          </a:p>
          <a:p>
            <a:pPr marL="0" marR="0" lvl="0" indent="0" algn="l" defTabSz="914400" rtl="0" latinLnBrk="0">
              <a:lnSpc>
                <a:spcPts val="5000"/>
              </a:lnSpc>
              <a:spcBef>
                <a:spcPts val="0"/>
              </a:spcBef>
              <a:spcAft>
                <a:spcPct val="0"/>
              </a:spcAft>
              <a:buClrTx/>
              <a:buSzTx/>
              <a:buFont typeface="Arial" panose="02080604020202020204" pitchFamily="34" charset="0"/>
              <a:buNone/>
              <a:defRPr/>
            </a:pPr>
            <a:r>
              <a:rPr sz="2800">
                <a:ln>
                  <a:noFill/>
                </a:ln>
                <a:effectLst/>
                <a:uLnTx/>
                <a:uFillTx/>
                <a:latin typeface="黑体" panose="02010609060101010101" charset="-122"/>
                <a:ea typeface="黑体" panose="02010609060101010101" charset="-122"/>
                <a:sym typeface="+mn-ea"/>
              </a:rPr>
              <a:t>    三、陌生人发来的二维码及</a:t>
            </a:r>
            <a:r>
              <a:rPr lang="zh-CN" sz="2800">
                <a:ln>
                  <a:noFill/>
                </a:ln>
                <a:effectLst/>
                <a:uLnTx/>
                <a:uFillTx/>
                <a:latin typeface="黑体" panose="02010609060101010101" charset="-122"/>
                <a:ea typeface="黑体" panose="02010609060101010101" charset="-122"/>
                <a:sym typeface="+mn-ea"/>
              </a:rPr>
              <a:t>链接</a:t>
            </a:r>
            <a:r>
              <a:rPr sz="2800">
                <a:ln>
                  <a:noFill/>
                </a:ln>
                <a:effectLst/>
                <a:uLnTx/>
                <a:uFillTx/>
                <a:latin typeface="黑体" panose="02010609060101010101" charset="-122"/>
                <a:ea typeface="黑体" panose="02010609060101010101" charset="-122"/>
                <a:sym typeface="+mn-ea"/>
              </a:rPr>
              <a:t>不要随意点开，切勿将支付密码及验证码告知他人。</a:t>
            </a:r>
            <a:endParaRPr lang="zh-CN" altLang="en-US" sz="2800"/>
          </a:p>
        </p:txBody>
      </p:sp>
    </p:spTree>
  </p:cSld>
  <p:clrMapOvr>
    <a:masterClrMapping/>
  </p:clrMapOvr>
  <p:transition spd="slow">
    <p:blinds dir="vert"/>
  </p:transition>
  <p:timing>
    <p:tnLst>
      <p:par>
        <p:cTn id="1" dur="indefinite" restart="never" nodeType="tmRoot"/>
      </p:par>
    </p:tnLst>
    <p:bldLst>
      <p:bldP spid="10" grpId="0" animBg="true"/>
      <p:bldP spid="12" grpId="0" animBg="true"/>
      <p:bldP spid="13" grpId="0"/>
      <p:bldP spid="7" grpId="0" bldLvl="0" animBg="true"/>
      <p:bldP spid="9" grpId="0" bldLvl="0" animBg="tru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0" y="223838"/>
            <a:ext cx="357188" cy="647700"/>
          </a:xfrm>
          <a:custGeom>
            <a:avLst/>
            <a:gdLst>
              <a:gd name="T0" fmla="*/ 0 w 519"/>
              <a:gd name="T1" fmla="*/ 2147483647 h 1050"/>
              <a:gd name="T2" fmla="*/ 2147483647 w 519"/>
              <a:gd name="T3" fmla="*/ 2147483647 h 1050"/>
              <a:gd name="T4" fmla="*/ 2147483647 w 519"/>
              <a:gd name="T5" fmla="*/ 2147483647 h 1050"/>
              <a:gd name="T6" fmla="*/ 0 w 519"/>
              <a:gd name="T7" fmla="*/ 0 h 1050"/>
              <a:gd name="T8" fmla="*/ 0 w 519"/>
              <a:gd name="T9" fmla="*/ 2147483647 h 10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1050">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0" y="63500"/>
            <a:ext cx="355600" cy="647700"/>
          </a:xfrm>
          <a:custGeom>
            <a:avLst/>
            <a:gdLst>
              <a:gd name="T0" fmla="*/ 0 w 518"/>
              <a:gd name="T1" fmla="*/ 2147483647 h 1051"/>
              <a:gd name="T2" fmla="*/ 2147483647 w 518"/>
              <a:gd name="T3" fmla="*/ 2147483647 h 1051"/>
              <a:gd name="T4" fmla="*/ 2147483647 w 518"/>
              <a:gd name="T5" fmla="*/ 2147483647 h 1051"/>
              <a:gd name="T6" fmla="*/ 0 w 518"/>
              <a:gd name="T7" fmla="*/ 0 h 1051"/>
              <a:gd name="T8" fmla="*/ 0 w 518"/>
              <a:gd name="T9" fmla="*/ 2147483647 h 10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 h="1051">
                <a:moveTo>
                  <a:pt x="0" y="1051"/>
                </a:moveTo>
                <a:lnTo>
                  <a:pt x="508" y="543"/>
                </a:lnTo>
                <a:cubicBezTo>
                  <a:pt x="518" y="533"/>
                  <a:pt x="518" y="518"/>
                  <a:pt x="508" y="508"/>
                </a:cubicBezTo>
                <a:lnTo>
                  <a:pt x="0" y="0"/>
                </a:lnTo>
                <a:lnTo>
                  <a:pt x="0" y="1051"/>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TextBox 12">
            <a:hlinkClick r:id="rId1" action="ppaction://hlinkfile"/>
          </p:cNvPr>
          <p:cNvSpPr txBox="true">
            <a:spLocks noChangeArrowheads="true"/>
          </p:cNvSpPr>
          <p:nvPr/>
        </p:nvSpPr>
        <p:spPr bwMode="auto">
          <a:xfrm>
            <a:off x="481013" y="155575"/>
            <a:ext cx="82089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3200" b="1">
                <a:solidFill>
                  <a:srgbClr val="2A495A"/>
                </a:solidFill>
                <a:latin typeface="微软雅黑" panose="020B0503020204020204" pitchFamily="34" charset="-122"/>
              </a:rPr>
              <a:t>骗术</a:t>
            </a:r>
            <a:r>
              <a:rPr lang="en-US" altLang="zh-CN" sz="3200" b="1">
                <a:solidFill>
                  <a:srgbClr val="2A495A"/>
                </a:solidFill>
                <a:latin typeface="微软雅黑" panose="020B0503020204020204" pitchFamily="34" charset="-122"/>
              </a:rPr>
              <a:t>2</a:t>
            </a:r>
            <a:r>
              <a:rPr lang="zh-CN" altLang="en-US" sz="3200" b="1">
                <a:solidFill>
                  <a:srgbClr val="2A495A"/>
                </a:solidFill>
                <a:latin typeface="微软雅黑" panose="020B0503020204020204" pitchFamily="34" charset="-122"/>
              </a:rPr>
              <a:t>：网购退款诈骗</a:t>
            </a:r>
            <a:endParaRPr lang="zh-CN" altLang="en-US" sz="3200" b="1">
              <a:solidFill>
                <a:srgbClr val="2A495A"/>
              </a:solidFill>
              <a:latin typeface="微软雅黑" panose="020B0503020204020204" pitchFamily="34" charset="-122"/>
            </a:endParaRPr>
          </a:p>
        </p:txBody>
      </p:sp>
      <p:sp>
        <p:nvSpPr>
          <p:cNvPr id="7" name="矩形 6"/>
          <p:cNvSpPr/>
          <p:nvPr/>
        </p:nvSpPr>
        <p:spPr bwMode="auto">
          <a:xfrm>
            <a:off x="1104900" y="1456055"/>
            <a:ext cx="10040620" cy="5054600"/>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a:lstStyle/>
          <a:p>
            <a:pPr eaLnBrk="1" hangingPunct="1">
              <a:buFont typeface="Arial" panose="02080604020202020204" pitchFamily="34" charset="0"/>
              <a:buNone/>
              <a:defRPr/>
            </a:pPr>
            <a:endParaRPr lang="zh-CN" altLang="en-US">
              <a:latin typeface="Arial" panose="02080604020202020204" pitchFamily="34" charset="0"/>
              <a:ea typeface="宋体" panose="02010600030101010101" pitchFamily="2" charset="-122"/>
            </a:endParaRPr>
          </a:p>
        </p:txBody>
      </p:sp>
      <p:sp>
        <p:nvSpPr>
          <p:cNvPr id="8" name="矩形 7"/>
          <p:cNvSpPr/>
          <p:nvPr/>
        </p:nvSpPr>
        <p:spPr>
          <a:xfrm>
            <a:off x="1341755" y="1670685"/>
            <a:ext cx="6226175" cy="2861310"/>
          </a:xfrm>
          <a:prstGeom prst="rect">
            <a:avLst/>
          </a:prstGeom>
        </p:spPr>
        <p:txBody>
          <a:bodyPr wrap="square">
            <a:spAutoFit/>
          </a:bodyPr>
          <a:lstStyle/>
          <a:p>
            <a:pPr algn="just" eaLnBrk="1" latinLnBrk="0" hangingPunct="1">
              <a:lnSpc>
                <a:spcPct val="150000"/>
              </a:lnSpc>
              <a:buFont typeface="Arial" panose="02080604020202020204" pitchFamily="34" charset="0"/>
              <a:buNone/>
              <a:defRPr/>
            </a:pPr>
            <a:r>
              <a:rPr lang="zh-CN" sz="2000" dirty="0">
                <a:solidFill>
                  <a:schemeClr val="accent1"/>
                </a:solidFill>
                <a:latin typeface="+mj-ea"/>
                <a:ea typeface="+mj-ea"/>
              </a:rPr>
              <a:t>网购退款诈骗一般分为三种类型：</a:t>
            </a:r>
            <a:endParaRPr lang="zh-CN" sz="2000" dirty="0">
              <a:solidFill>
                <a:schemeClr val="accent1"/>
              </a:solidFill>
              <a:latin typeface="+mj-ea"/>
              <a:ea typeface="+mj-ea"/>
            </a:endParaRPr>
          </a:p>
          <a:p>
            <a:pPr algn="just" eaLnBrk="1" latinLnBrk="0" hangingPunct="1">
              <a:lnSpc>
                <a:spcPct val="150000"/>
              </a:lnSpc>
              <a:buFont typeface="Arial" panose="02080604020202020204" pitchFamily="34" charset="0"/>
              <a:buNone/>
              <a:defRPr/>
            </a:pPr>
            <a:r>
              <a:rPr lang="en-US" altLang="zh-CN" sz="2000" dirty="0">
                <a:solidFill>
                  <a:schemeClr val="accent1"/>
                </a:solidFill>
                <a:latin typeface="+mj-ea"/>
                <a:ea typeface="+mj-ea"/>
              </a:rPr>
              <a:t>1</a:t>
            </a:r>
            <a:r>
              <a:rPr lang="zh-CN" altLang="en-US" sz="2000" dirty="0">
                <a:solidFill>
                  <a:schemeClr val="accent1"/>
                </a:solidFill>
                <a:latin typeface="+mj-ea"/>
                <a:ea typeface="+mj-ea"/>
              </a:rPr>
              <a:t>、冒充网店客服称商品质量有问题要主动退款、理赔的；</a:t>
            </a:r>
            <a:endParaRPr lang="zh-CN" altLang="en-US" sz="2000" dirty="0">
              <a:solidFill>
                <a:schemeClr val="accent1"/>
              </a:solidFill>
              <a:latin typeface="+mj-ea"/>
              <a:ea typeface="+mj-ea"/>
            </a:endParaRPr>
          </a:p>
          <a:p>
            <a:pPr algn="just" eaLnBrk="1" latinLnBrk="0" hangingPunct="1">
              <a:lnSpc>
                <a:spcPct val="150000"/>
              </a:lnSpc>
              <a:buFont typeface="Arial" panose="02080604020202020204" pitchFamily="34" charset="0"/>
              <a:buNone/>
              <a:defRPr/>
            </a:pPr>
            <a:r>
              <a:rPr lang="en-US" altLang="zh-CN" sz="2000" dirty="0">
                <a:solidFill>
                  <a:schemeClr val="accent1"/>
                </a:solidFill>
                <a:latin typeface="+mj-ea"/>
                <a:ea typeface="+mj-ea"/>
              </a:rPr>
              <a:t>2</a:t>
            </a:r>
            <a:r>
              <a:rPr lang="zh-CN" altLang="en-US" sz="2000" dirty="0">
                <a:solidFill>
                  <a:schemeClr val="accent1"/>
                </a:solidFill>
                <a:latin typeface="+mj-ea"/>
                <a:ea typeface="+mj-ea"/>
              </a:rPr>
              <a:t>、冒充快递公司或快递员称快件丢失要求主动理赔的；</a:t>
            </a:r>
            <a:endParaRPr lang="zh-CN" altLang="en-US" sz="2000" dirty="0">
              <a:solidFill>
                <a:schemeClr val="accent1"/>
              </a:solidFill>
              <a:latin typeface="+mj-ea"/>
              <a:ea typeface="+mj-ea"/>
            </a:endParaRPr>
          </a:p>
          <a:p>
            <a:pPr algn="just" eaLnBrk="1" latinLnBrk="0" hangingPunct="1">
              <a:lnSpc>
                <a:spcPct val="150000"/>
              </a:lnSpc>
              <a:buFont typeface="Arial" panose="02080604020202020204" pitchFamily="34" charset="0"/>
              <a:buNone/>
              <a:defRPr/>
            </a:pPr>
            <a:r>
              <a:rPr lang="en-US" altLang="zh-CN" sz="2000" dirty="0">
                <a:solidFill>
                  <a:schemeClr val="accent1"/>
                </a:solidFill>
                <a:latin typeface="+mj-ea"/>
                <a:ea typeface="+mj-ea"/>
              </a:rPr>
              <a:t>3</a:t>
            </a:r>
            <a:r>
              <a:rPr lang="zh-CN" altLang="en-US" sz="2000" dirty="0">
                <a:solidFill>
                  <a:schemeClr val="accent1"/>
                </a:solidFill>
                <a:latin typeface="+mj-ea"/>
                <a:ea typeface="+mj-ea"/>
              </a:rPr>
              <a:t>、冒充网店客服谎称误将受害人的账户开通白金会员或代理商要配合解除的。</a:t>
            </a:r>
            <a:endParaRPr lang="zh-CN" altLang="en-US" sz="2000" dirty="0">
              <a:solidFill>
                <a:schemeClr val="accent1"/>
              </a:solidFill>
              <a:latin typeface="+mj-ea"/>
              <a:ea typeface="+mj-ea"/>
            </a:endParaRPr>
          </a:p>
        </p:txBody>
      </p:sp>
      <p:sp>
        <p:nvSpPr>
          <p:cNvPr id="9" name="矩形 8"/>
          <p:cNvSpPr>
            <a:spLocks noChangeArrowheads="true"/>
          </p:cNvSpPr>
          <p:nvPr/>
        </p:nvSpPr>
        <p:spPr bwMode="auto">
          <a:xfrm>
            <a:off x="1341755" y="1168400"/>
            <a:ext cx="2380615" cy="535305"/>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4348" name="矩形 10"/>
          <p:cNvSpPr>
            <a:spLocks noChangeArrowheads="true"/>
          </p:cNvSpPr>
          <p:nvPr/>
        </p:nvSpPr>
        <p:spPr bwMode="auto">
          <a:xfrm>
            <a:off x="2124710" y="1205865"/>
            <a:ext cx="181800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sz="2400" b="1">
                <a:solidFill>
                  <a:schemeClr val="accent2"/>
                </a:solidFill>
                <a:latin typeface="微软雅黑" panose="020B0503020204020204" pitchFamily="34" charset="-122"/>
              </a:rPr>
              <a:t>诈骗手法</a:t>
            </a:r>
            <a:endParaRPr lang="zh-CN" sz="2400" b="1">
              <a:solidFill>
                <a:schemeClr val="accent2"/>
              </a:solidFill>
              <a:latin typeface="微软雅黑" panose="020B0503020204020204" pitchFamily="34" charset="-122"/>
            </a:endParaRPr>
          </a:p>
        </p:txBody>
      </p:sp>
      <p:pic>
        <p:nvPicPr>
          <p:cNvPr id="19" name="图片 18"/>
          <p:cNvPicPr>
            <a:picLocks noChangeAspect="true"/>
          </p:cNvPicPr>
          <p:nvPr/>
        </p:nvPicPr>
        <p:blipFill>
          <a:blip r:embed="rId2" cstate="email"/>
          <a:srcRect/>
          <a:stretch>
            <a:fillRect/>
          </a:stretch>
        </p:blipFill>
        <p:spPr bwMode="auto">
          <a:xfrm>
            <a:off x="1119188" y="847725"/>
            <a:ext cx="877887"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2"/>
          <p:cNvPicPr>
            <a:picLocks noChangeAspect="true"/>
          </p:cNvPicPr>
          <p:nvPr/>
        </p:nvPicPr>
        <p:blipFill>
          <a:blip r:embed="rId3"/>
          <a:stretch>
            <a:fillRect/>
          </a:stretch>
        </p:blipFill>
        <p:spPr>
          <a:xfrm>
            <a:off x="7725410" y="1456690"/>
            <a:ext cx="3410585" cy="2487930"/>
          </a:xfrm>
          <a:prstGeom prst="rect">
            <a:avLst/>
          </a:prstGeom>
          <a:noFill/>
          <a:ln w="9525">
            <a:noFill/>
          </a:ln>
        </p:spPr>
      </p:pic>
      <p:pic>
        <p:nvPicPr>
          <p:cNvPr id="11" name="图片 3" descr="t01f7b8f79026fb322e"/>
          <p:cNvPicPr>
            <a:picLocks noChangeAspect="true"/>
          </p:cNvPicPr>
          <p:nvPr/>
        </p:nvPicPr>
        <p:blipFill>
          <a:blip r:embed="rId4"/>
          <a:stretch>
            <a:fillRect/>
          </a:stretch>
        </p:blipFill>
        <p:spPr>
          <a:xfrm>
            <a:off x="1460500" y="4531995"/>
            <a:ext cx="4128770" cy="1978660"/>
          </a:xfrm>
          <a:prstGeom prst="rect">
            <a:avLst/>
          </a:prstGeom>
          <a:noFill/>
          <a:ln w="9525">
            <a:noFill/>
          </a:ln>
        </p:spPr>
      </p:pic>
      <p:pic>
        <p:nvPicPr>
          <p:cNvPr id="14" name="图片 13"/>
          <p:cNvPicPr>
            <a:picLocks noChangeAspect="true"/>
          </p:cNvPicPr>
          <p:nvPr/>
        </p:nvPicPr>
        <p:blipFill>
          <a:blip r:embed="rId5"/>
          <a:stretch>
            <a:fillRect/>
          </a:stretch>
        </p:blipFill>
        <p:spPr>
          <a:xfrm>
            <a:off x="5855970" y="4321810"/>
            <a:ext cx="5012055" cy="2188845"/>
          </a:xfrm>
          <a:prstGeom prst="rect">
            <a:avLst/>
          </a:prstGeom>
        </p:spPr>
      </p:pic>
    </p:spTree>
  </p:cSld>
  <p:clrMapOvr>
    <a:masterClrMapping/>
  </p:clrMapOvr>
  <p:transition spd="slow">
    <p:blinds dir="vert"/>
  </p:transition>
  <p:timing>
    <p:tnLst>
      <p:par>
        <p:cTn id="1" dur="indefinite" restart="never" nodeType="tmRoot"/>
      </p:par>
    </p:tnLst>
    <p:bldLst>
      <p:bldP spid="10" grpId="0" animBg="true"/>
      <p:bldP spid="12" grpId="0" animBg="true"/>
      <p:bldP spid="13" grpId="0"/>
      <p:bldP spid="7" grpId="0" bldLvl="0" animBg="true"/>
      <p:bldP spid="8" grpId="0"/>
      <p:bldP spid="9" grpId="0" bldLvl="0" animBg="tru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0" y="223838"/>
            <a:ext cx="357188" cy="647700"/>
          </a:xfrm>
          <a:custGeom>
            <a:avLst/>
            <a:gdLst>
              <a:gd name="T0" fmla="*/ 0 w 519"/>
              <a:gd name="T1" fmla="*/ 2147483647 h 1050"/>
              <a:gd name="T2" fmla="*/ 2147483647 w 519"/>
              <a:gd name="T3" fmla="*/ 2147483647 h 1050"/>
              <a:gd name="T4" fmla="*/ 2147483647 w 519"/>
              <a:gd name="T5" fmla="*/ 2147483647 h 1050"/>
              <a:gd name="T6" fmla="*/ 0 w 519"/>
              <a:gd name="T7" fmla="*/ 0 h 1050"/>
              <a:gd name="T8" fmla="*/ 0 w 519"/>
              <a:gd name="T9" fmla="*/ 2147483647 h 10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1050">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0" y="63500"/>
            <a:ext cx="355600" cy="647700"/>
          </a:xfrm>
          <a:custGeom>
            <a:avLst/>
            <a:gdLst>
              <a:gd name="T0" fmla="*/ 0 w 518"/>
              <a:gd name="T1" fmla="*/ 2147483647 h 1051"/>
              <a:gd name="T2" fmla="*/ 2147483647 w 518"/>
              <a:gd name="T3" fmla="*/ 2147483647 h 1051"/>
              <a:gd name="T4" fmla="*/ 2147483647 w 518"/>
              <a:gd name="T5" fmla="*/ 2147483647 h 1051"/>
              <a:gd name="T6" fmla="*/ 0 w 518"/>
              <a:gd name="T7" fmla="*/ 0 h 1051"/>
              <a:gd name="T8" fmla="*/ 0 w 518"/>
              <a:gd name="T9" fmla="*/ 2147483647 h 10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 h="1051">
                <a:moveTo>
                  <a:pt x="0" y="1051"/>
                </a:moveTo>
                <a:lnTo>
                  <a:pt x="508" y="543"/>
                </a:lnTo>
                <a:cubicBezTo>
                  <a:pt x="518" y="533"/>
                  <a:pt x="518" y="518"/>
                  <a:pt x="508" y="508"/>
                </a:cubicBezTo>
                <a:lnTo>
                  <a:pt x="0" y="0"/>
                </a:lnTo>
                <a:lnTo>
                  <a:pt x="0" y="1051"/>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TextBox 12"/>
          <p:cNvSpPr txBox="true">
            <a:spLocks noChangeArrowheads="true"/>
          </p:cNvSpPr>
          <p:nvPr/>
        </p:nvSpPr>
        <p:spPr bwMode="auto">
          <a:xfrm>
            <a:off x="481013" y="155575"/>
            <a:ext cx="82089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3200" b="1">
                <a:solidFill>
                  <a:srgbClr val="2A495A"/>
                </a:solidFill>
                <a:latin typeface="微软雅黑" panose="020B0503020204020204" pitchFamily="34" charset="-122"/>
              </a:rPr>
              <a:t>骗术</a:t>
            </a:r>
            <a:r>
              <a:rPr lang="en-US" altLang="zh-CN" sz="3200" b="1">
                <a:solidFill>
                  <a:srgbClr val="2A495A"/>
                </a:solidFill>
                <a:latin typeface="微软雅黑" panose="020B0503020204020204" pitchFamily="34" charset="-122"/>
              </a:rPr>
              <a:t>2</a:t>
            </a:r>
            <a:r>
              <a:rPr lang="zh-CN" altLang="en-US" sz="3200" b="1">
                <a:solidFill>
                  <a:srgbClr val="2A495A"/>
                </a:solidFill>
                <a:latin typeface="微软雅黑" panose="020B0503020204020204" pitchFamily="34" charset="-122"/>
              </a:rPr>
              <a:t>：网购退款诈骗</a:t>
            </a:r>
            <a:endParaRPr lang="zh-CN" altLang="en-US" sz="3200" b="1">
              <a:solidFill>
                <a:srgbClr val="2A495A"/>
              </a:solidFill>
              <a:latin typeface="微软雅黑" panose="020B0503020204020204" pitchFamily="34" charset="-122"/>
            </a:endParaRPr>
          </a:p>
        </p:txBody>
      </p:sp>
      <p:sp>
        <p:nvSpPr>
          <p:cNvPr id="7" name="矩形 6"/>
          <p:cNvSpPr/>
          <p:nvPr/>
        </p:nvSpPr>
        <p:spPr bwMode="auto">
          <a:xfrm>
            <a:off x="1104900" y="1456055"/>
            <a:ext cx="9959975" cy="4504690"/>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a:lstStyle/>
          <a:p>
            <a:pPr eaLnBrk="1" hangingPunct="1">
              <a:buFont typeface="Arial" panose="02080604020202020204" pitchFamily="34" charset="0"/>
              <a:buNone/>
              <a:defRPr/>
            </a:pPr>
            <a:endParaRPr lang="zh-CN" altLang="en-US">
              <a:latin typeface="Arial" panose="02080604020202020204" pitchFamily="34" charset="0"/>
              <a:ea typeface="宋体" panose="02010600030101010101" pitchFamily="2" charset="-122"/>
            </a:endParaRPr>
          </a:p>
        </p:txBody>
      </p:sp>
      <p:sp>
        <p:nvSpPr>
          <p:cNvPr id="8" name="矩形 7"/>
          <p:cNvSpPr/>
          <p:nvPr/>
        </p:nvSpPr>
        <p:spPr>
          <a:xfrm>
            <a:off x="1413510" y="1742440"/>
            <a:ext cx="9328785" cy="3969385"/>
          </a:xfrm>
          <a:prstGeom prst="rect">
            <a:avLst/>
          </a:prstGeom>
        </p:spPr>
        <p:txBody>
          <a:bodyPr wrap="square">
            <a:spAutoFit/>
          </a:bodyPr>
          <a:lstStyle/>
          <a:p>
            <a:pPr algn="just" eaLnBrk="1" latinLnBrk="0" hangingPunct="1">
              <a:lnSpc>
                <a:spcPct val="150000"/>
              </a:lnSpc>
              <a:buFont typeface="Arial" panose="02080604020202020204" pitchFamily="34" charset="0"/>
              <a:buNone/>
              <a:defRPr/>
            </a:pPr>
            <a:r>
              <a:rPr lang="en-US" sz="2400" dirty="0">
                <a:solidFill>
                  <a:schemeClr val="accent1"/>
                </a:solidFill>
                <a:latin typeface="+mj-ea"/>
                <a:ea typeface="+mj-ea"/>
              </a:rPr>
              <a:t>    </a:t>
            </a:r>
            <a:r>
              <a:rPr lang="zh-CN" sz="2400" dirty="0">
                <a:solidFill>
                  <a:schemeClr val="accent1"/>
                </a:solidFill>
                <a:latin typeface="+mj-ea"/>
                <a:ea typeface="+mj-ea"/>
              </a:rPr>
              <a:t>在绍兴上大学</a:t>
            </a:r>
            <a:r>
              <a:rPr sz="2400" dirty="0">
                <a:solidFill>
                  <a:schemeClr val="accent1"/>
                </a:solidFill>
                <a:latin typeface="+mj-ea"/>
                <a:ea typeface="+mj-ea"/>
              </a:rPr>
              <a:t>的周</a:t>
            </a:r>
            <a:r>
              <a:rPr lang="zh-CN" sz="2400" dirty="0">
                <a:solidFill>
                  <a:schemeClr val="accent1"/>
                </a:solidFill>
                <a:latin typeface="+mj-ea"/>
                <a:ea typeface="+mj-ea"/>
              </a:rPr>
              <a:t>同学</a:t>
            </a:r>
            <a:r>
              <a:rPr sz="2400" dirty="0">
                <a:solidFill>
                  <a:schemeClr val="accent1"/>
                </a:solidFill>
                <a:latin typeface="+mj-ea"/>
                <a:ea typeface="+mj-ea"/>
              </a:rPr>
              <a:t>接到自称淘宝客服售后人员的电话，“客服”问其两个月前是不是在淘宝上买了条裤子，且称由于很多客户反映该条裤子有染色问题，现在要退款给周</a:t>
            </a:r>
            <a:r>
              <a:rPr lang="zh-CN" sz="2400" dirty="0">
                <a:solidFill>
                  <a:schemeClr val="accent1"/>
                </a:solidFill>
                <a:latin typeface="+mj-ea"/>
                <a:ea typeface="+mj-ea"/>
              </a:rPr>
              <a:t>同学</a:t>
            </a:r>
            <a:r>
              <a:rPr sz="2400" dirty="0">
                <a:solidFill>
                  <a:schemeClr val="accent1"/>
                </a:solidFill>
                <a:latin typeface="+mj-ea"/>
                <a:ea typeface="+mj-ea"/>
              </a:rPr>
              <a:t>。对方添加了周</a:t>
            </a:r>
            <a:r>
              <a:rPr lang="zh-CN" sz="2400" dirty="0">
                <a:solidFill>
                  <a:schemeClr val="accent1"/>
                </a:solidFill>
                <a:latin typeface="+mj-ea"/>
                <a:ea typeface="+mj-ea"/>
              </a:rPr>
              <a:t>同学</a:t>
            </a:r>
            <a:r>
              <a:rPr sz="2400" dirty="0">
                <a:solidFill>
                  <a:schemeClr val="accent1"/>
                </a:solidFill>
                <a:latin typeface="+mj-ea"/>
                <a:ea typeface="+mj-ea"/>
              </a:rPr>
              <a:t>的微信，发来一个二维码，让周</a:t>
            </a:r>
            <a:r>
              <a:rPr lang="zh-CN" sz="2400" dirty="0">
                <a:solidFill>
                  <a:schemeClr val="accent1"/>
                </a:solidFill>
                <a:latin typeface="+mj-ea"/>
                <a:ea typeface="+mj-ea"/>
              </a:rPr>
              <a:t>同学</a:t>
            </a:r>
            <a:r>
              <a:rPr sz="2400" dirty="0">
                <a:solidFill>
                  <a:schemeClr val="accent1"/>
                </a:solidFill>
                <a:latin typeface="+mj-ea"/>
                <a:ea typeface="+mj-ea"/>
              </a:rPr>
              <a:t>扫描二维码后在网页上填写个人信息，之后对方还让周</a:t>
            </a:r>
            <a:r>
              <a:rPr lang="zh-CN" sz="2400" dirty="0">
                <a:solidFill>
                  <a:schemeClr val="accent1"/>
                </a:solidFill>
                <a:latin typeface="+mj-ea"/>
                <a:ea typeface="+mj-ea"/>
              </a:rPr>
              <a:t>同学</a:t>
            </a:r>
            <a:r>
              <a:rPr sz="2400" dirty="0">
                <a:solidFill>
                  <a:schemeClr val="accent1"/>
                </a:solidFill>
                <a:latin typeface="+mj-ea"/>
                <a:ea typeface="+mj-ea"/>
              </a:rPr>
              <a:t>提供手机号码以及银行发来的验证码，对方以验证码超时为由，再次索要周</a:t>
            </a:r>
            <a:r>
              <a:rPr lang="zh-CN" sz="2400" dirty="0">
                <a:solidFill>
                  <a:schemeClr val="accent1"/>
                </a:solidFill>
                <a:latin typeface="+mj-ea"/>
                <a:ea typeface="+mj-ea"/>
              </a:rPr>
              <a:t>同学</a:t>
            </a:r>
            <a:r>
              <a:rPr sz="2400" dirty="0">
                <a:solidFill>
                  <a:schemeClr val="accent1"/>
                </a:solidFill>
                <a:latin typeface="+mj-ea"/>
                <a:ea typeface="+mj-ea"/>
              </a:rPr>
              <a:t>的验证码。过了一会，周</a:t>
            </a:r>
            <a:r>
              <a:rPr lang="zh-CN" sz="2400" dirty="0">
                <a:solidFill>
                  <a:schemeClr val="accent1"/>
                </a:solidFill>
                <a:latin typeface="+mj-ea"/>
                <a:ea typeface="+mj-ea"/>
              </a:rPr>
              <a:t>同学</a:t>
            </a:r>
            <a:r>
              <a:rPr sz="2400" dirty="0">
                <a:solidFill>
                  <a:schemeClr val="accent1"/>
                </a:solidFill>
                <a:latin typeface="+mj-ea"/>
                <a:ea typeface="+mj-ea"/>
              </a:rPr>
              <a:t>便收到银行的扣款短信，同时又联系不到对方，才发觉被骗。</a:t>
            </a:r>
            <a:endParaRPr sz="2400" dirty="0">
              <a:solidFill>
                <a:schemeClr val="accent1"/>
              </a:solidFill>
              <a:latin typeface="+mj-ea"/>
              <a:ea typeface="+mj-ea"/>
            </a:endParaRPr>
          </a:p>
        </p:txBody>
      </p:sp>
      <p:sp>
        <p:nvSpPr>
          <p:cNvPr id="9" name="矩形 8"/>
          <p:cNvSpPr>
            <a:spLocks noChangeArrowheads="true"/>
          </p:cNvSpPr>
          <p:nvPr/>
        </p:nvSpPr>
        <p:spPr bwMode="auto">
          <a:xfrm>
            <a:off x="1341755" y="1168400"/>
            <a:ext cx="2064385" cy="535305"/>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4348" name="矩形 10"/>
          <p:cNvSpPr>
            <a:spLocks noChangeArrowheads="true"/>
          </p:cNvSpPr>
          <p:nvPr/>
        </p:nvSpPr>
        <p:spPr bwMode="auto">
          <a:xfrm>
            <a:off x="2124710" y="1205865"/>
            <a:ext cx="181800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2400" b="1">
                <a:solidFill>
                  <a:schemeClr val="accent2"/>
                </a:solidFill>
                <a:latin typeface="微软雅黑" panose="020B0503020204020204" pitchFamily="34" charset="-122"/>
              </a:rPr>
              <a:t>案例</a:t>
            </a:r>
            <a:r>
              <a:rPr lang="en-US" altLang="zh-CN" sz="2400" b="1">
                <a:solidFill>
                  <a:schemeClr val="accent2"/>
                </a:solidFill>
                <a:latin typeface="微软雅黑" panose="020B0503020204020204" pitchFamily="34" charset="-122"/>
              </a:rPr>
              <a:t>1</a:t>
            </a:r>
            <a:endParaRPr lang="en-US" altLang="zh-CN" sz="2400" b="1">
              <a:solidFill>
                <a:schemeClr val="accent2"/>
              </a:solidFill>
              <a:latin typeface="微软雅黑" panose="020B0503020204020204" pitchFamily="34" charset="-122"/>
            </a:endParaRPr>
          </a:p>
        </p:txBody>
      </p:sp>
      <p:pic>
        <p:nvPicPr>
          <p:cNvPr id="19" name="图片 18"/>
          <p:cNvPicPr>
            <a:picLocks noChangeAspect="true"/>
          </p:cNvPicPr>
          <p:nvPr/>
        </p:nvPicPr>
        <p:blipFill>
          <a:blip r:embed="rId1" cstate="email"/>
          <a:srcRect/>
          <a:stretch>
            <a:fillRect/>
          </a:stretch>
        </p:blipFill>
        <p:spPr bwMode="auto">
          <a:xfrm>
            <a:off x="1119188" y="847725"/>
            <a:ext cx="877887"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par>
    </p:tnLst>
    <p:bldLst>
      <p:bldP spid="10" grpId="0" animBg="true"/>
      <p:bldP spid="12" grpId="0" animBg="true"/>
      <p:bldP spid="13" grpId="0"/>
      <p:bldP spid="7" grpId="0" bldLvl="0" animBg="true"/>
      <p:bldP spid="8" grpId="0"/>
      <p:bldP spid="9" grpId="0" bldLvl="0" animBg="tru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0" y="223838"/>
            <a:ext cx="357188" cy="647700"/>
          </a:xfrm>
          <a:custGeom>
            <a:avLst/>
            <a:gdLst>
              <a:gd name="T0" fmla="*/ 0 w 519"/>
              <a:gd name="T1" fmla="*/ 2147483647 h 1050"/>
              <a:gd name="T2" fmla="*/ 2147483647 w 519"/>
              <a:gd name="T3" fmla="*/ 2147483647 h 1050"/>
              <a:gd name="T4" fmla="*/ 2147483647 w 519"/>
              <a:gd name="T5" fmla="*/ 2147483647 h 1050"/>
              <a:gd name="T6" fmla="*/ 0 w 519"/>
              <a:gd name="T7" fmla="*/ 0 h 1050"/>
              <a:gd name="T8" fmla="*/ 0 w 519"/>
              <a:gd name="T9" fmla="*/ 2147483647 h 10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1050">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0" y="63500"/>
            <a:ext cx="355600" cy="647700"/>
          </a:xfrm>
          <a:custGeom>
            <a:avLst/>
            <a:gdLst>
              <a:gd name="T0" fmla="*/ 0 w 518"/>
              <a:gd name="T1" fmla="*/ 2147483647 h 1051"/>
              <a:gd name="T2" fmla="*/ 2147483647 w 518"/>
              <a:gd name="T3" fmla="*/ 2147483647 h 1051"/>
              <a:gd name="T4" fmla="*/ 2147483647 w 518"/>
              <a:gd name="T5" fmla="*/ 2147483647 h 1051"/>
              <a:gd name="T6" fmla="*/ 0 w 518"/>
              <a:gd name="T7" fmla="*/ 0 h 1051"/>
              <a:gd name="T8" fmla="*/ 0 w 518"/>
              <a:gd name="T9" fmla="*/ 2147483647 h 10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 h="1051">
                <a:moveTo>
                  <a:pt x="0" y="1051"/>
                </a:moveTo>
                <a:lnTo>
                  <a:pt x="508" y="543"/>
                </a:lnTo>
                <a:cubicBezTo>
                  <a:pt x="518" y="533"/>
                  <a:pt x="518" y="518"/>
                  <a:pt x="508" y="508"/>
                </a:cubicBezTo>
                <a:lnTo>
                  <a:pt x="0" y="0"/>
                </a:lnTo>
                <a:lnTo>
                  <a:pt x="0" y="1051"/>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TextBox 12"/>
          <p:cNvSpPr txBox="true">
            <a:spLocks noChangeArrowheads="true"/>
          </p:cNvSpPr>
          <p:nvPr/>
        </p:nvSpPr>
        <p:spPr bwMode="auto">
          <a:xfrm>
            <a:off x="481013" y="155575"/>
            <a:ext cx="82089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3200" b="1">
                <a:solidFill>
                  <a:srgbClr val="2A495A"/>
                </a:solidFill>
                <a:latin typeface="微软雅黑" panose="020B0503020204020204" pitchFamily="34" charset="-122"/>
              </a:rPr>
              <a:t>骗术</a:t>
            </a:r>
            <a:r>
              <a:rPr lang="en-US" altLang="zh-CN" sz="3200" b="1">
                <a:solidFill>
                  <a:srgbClr val="2A495A"/>
                </a:solidFill>
                <a:latin typeface="微软雅黑" panose="020B0503020204020204" pitchFamily="34" charset="-122"/>
              </a:rPr>
              <a:t>2</a:t>
            </a:r>
            <a:r>
              <a:rPr lang="zh-CN" altLang="en-US" sz="3200" b="1">
                <a:solidFill>
                  <a:srgbClr val="2A495A"/>
                </a:solidFill>
                <a:latin typeface="微软雅黑" panose="020B0503020204020204" pitchFamily="34" charset="-122"/>
              </a:rPr>
              <a:t>：网购退款诈骗</a:t>
            </a:r>
            <a:endParaRPr lang="zh-CN" altLang="en-US" sz="3200" b="1">
              <a:solidFill>
                <a:srgbClr val="2A495A"/>
              </a:solidFill>
              <a:latin typeface="微软雅黑" panose="020B0503020204020204" pitchFamily="34" charset="-122"/>
            </a:endParaRPr>
          </a:p>
        </p:txBody>
      </p:sp>
      <p:sp>
        <p:nvSpPr>
          <p:cNvPr id="7" name="矩形 6"/>
          <p:cNvSpPr/>
          <p:nvPr/>
        </p:nvSpPr>
        <p:spPr bwMode="auto">
          <a:xfrm>
            <a:off x="1104900" y="1456055"/>
            <a:ext cx="9763125" cy="5054600"/>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a:lstStyle/>
          <a:p>
            <a:pPr eaLnBrk="1" hangingPunct="1">
              <a:buFont typeface="Arial" panose="02080604020202020204" pitchFamily="34" charset="0"/>
              <a:buNone/>
              <a:defRPr/>
            </a:pPr>
            <a:endParaRPr lang="zh-CN" altLang="en-US">
              <a:latin typeface="Arial" panose="02080604020202020204" pitchFamily="34" charset="0"/>
              <a:ea typeface="宋体" panose="02010600030101010101" pitchFamily="2" charset="-122"/>
            </a:endParaRPr>
          </a:p>
        </p:txBody>
      </p:sp>
      <p:sp>
        <p:nvSpPr>
          <p:cNvPr id="8" name="矩形 7"/>
          <p:cNvSpPr/>
          <p:nvPr/>
        </p:nvSpPr>
        <p:spPr>
          <a:xfrm>
            <a:off x="1342390" y="1856105"/>
            <a:ext cx="9235440" cy="1476375"/>
          </a:xfrm>
          <a:prstGeom prst="rect">
            <a:avLst/>
          </a:prstGeom>
        </p:spPr>
        <p:txBody>
          <a:bodyPr wrap="square">
            <a:spAutoFit/>
          </a:bodyPr>
          <a:lstStyle/>
          <a:p>
            <a:pPr algn="just" eaLnBrk="1" latinLnBrk="0" hangingPunct="1">
              <a:lnSpc>
                <a:spcPct val="150000"/>
              </a:lnSpc>
              <a:buFont typeface="Arial" panose="02080604020202020204" pitchFamily="34" charset="0"/>
              <a:buNone/>
              <a:defRPr/>
            </a:pPr>
            <a:r>
              <a:rPr lang="en-US" sz="2000" dirty="0">
                <a:solidFill>
                  <a:schemeClr val="accent1"/>
                </a:solidFill>
                <a:latin typeface="+mj-ea"/>
                <a:ea typeface="+mj-ea"/>
              </a:rPr>
              <a:t>    9</a:t>
            </a:r>
            <a:r>
              <a:rPr lang="zh-CN" altLang="en-US" sz="2000" dirty="0">
                <a:solidFill>
                  <a:schemeClr val="accent1"/>
                </a:solidFill>
                <a:latin typeface="+mj-ea"/>
                <a:ea typeface="+mj-ea"/>
              </a:rPr>
              <a:t>月，</a:t>
            </a:r>
            <a:r>
              <a:rPr lang="zh-CN" sz="2000" dirty="0">
                <a:solidFill>
                  <a:schemeClr val="accent1"/>
                </a:solidFill>
                <a:latin typeface="+mj-ea"/>
                <a:ea typeface="+mj-ea"/>
              </a:rPr>
              <a:t>上虞</a:t>
            </a:r>
            <a:r>
              <a:rPr sz="2000" dirty="0">
                <a:solidFill>
                  <a:schemeClr val="accent1"/>
                </a:solidFill>
                <a:latin typeface="+mj-ea"/>
                <a:ea typeface="+mj-ea"/>
              </a:rPr>
              <a:t>陈</a:t>
            </a:r>
            <a:r>
              <a:rPr lang="zh-CN" sz="2000" dirty="0">
                <a:solidFill>
                  <a:schemeClr val="accent1"/>
                </a:solidFill>
                <a:latin typeface="+mj-ea"/>
                <a:ea typeface="+mj-ea"/>
              </a:rPr>
              <a:t>同学</a:t>
            </a:r>
            <a:r>
              <a:rPr sz="2000" dirty="0">
                <a:solidFill>
                  <a:schemeClr val="accent1"/>
                </a:solidFill>
                <a:latin typeface="+mj-ea"/>
                <a:ea typeface="+mj-ea"/>
              </a:rPr>
              <a:t>接到冒充圆通快递的电话，称其快件遗失，要退款给其，随后对方称需要资金匹配，让其将</a:t>
            </a:r>
            <a:r>
              <a:rPr lang="en-US" sz="2000" dirty="0">
                <a:solidFill>
                  <a:schemeClr val="accent1"/>
                </a:solidFill>
                <a:latin typeface="+mj-ea"/>
                <a:ea typeface="+mj-ea"/>
              </a:rPr>
              <a:t>2000</a:t>
            </a:r>
            <a:r>
              <a:rPr lang="zh-CN" altLang="en-US" sz="2000" dirty="0">
                <a:solidFill>
                  <a:schemeClr val="accent1"/>
                </a:solidFill>
                <a:latin typeface="+mj-ea"/>
                <a:ea typeface="+mj-ea"/>
              </a:rPr>
              <a:t>元</a:t>
            </a:r>
            <a:r>
              <a:rPr sz="2000" dirty="0">
                <a:solidFill>
                  <a:schemeClr val="accent1"/>
                </a:solidFill>
                <a:latin typeface="+mj-ea"/>
                <a:ea typeface="+mj-ea"/>
              </a:rPr>
              <a:t>现金存入自己银行卡，按对方要求操作，点击对方发送给其的链接，输入其银行账号和密码，钱分多笔被转走</a:t>
            </a:r>
            <a:r>
              <a:rPr lang="en-US" sz="2000" dirty="0">
                <a:solidFill>
                  <a:schemeClr val="accent1"/>
                </a:solidFill>
                <a:latin typeface="+mj-ea"/>
                <a:ea typeface="+mj-ea"/>
              </a:rPr>
              <a:t>34</a:t>
            </a:r>
            <a:r>
              <a:rPr sz="2000" dirty="0">
                <a:solidFill>
                  <a:schemeClr val="accent1"/>
                </a:solidFill>
                <a:latin typeface="+mj-ea"/>
                <a:ea typeface="+mj-ea"/>
              </a:rPr>
              <a:t>00元。</a:t>
            </a:r>
            <a:endParaRPr sz="2000" dirty="0">
              <a:solidFill>
                <a:schemeClr val="accent1"/>
              </a:solidFill>
              <a:latin typeface="+mj-ea"/>
              <a:ea typeface="+mj-ea"/>
            </a:endParaRPr>
          </a:p>
        </p:txBody>
      </p:sp>
      <p:sp>
        <p:nvSpPr>
          <p:cNvPr id="9" name="矩形 8"/>
          <p:cNvSpPr>
            <a:spLocks noChangeArrowheads="true"/>
          </p:cNvSpPr>
          <p:nvPr/>
        </p:nvSpPr>
        <p:spPr bwMode="auto">
          <a:xfrm>
            <a:off x="1341755" y="1168400"/>
            <a:ext cx="2064385" cy="535305"/>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4348" name="矩形 10"/>
          <p:cNvSpPr>
            <a:spLocks noChangeArrowheads="true"/>
          </p:cNvSpPr>
          <p:nvPr/>
        </p:nvSpPr>
        <p:spPr bwMode="auto">
          <a:xfrm>
            <a:off x="2124710" y="1205865"/>
            <a:ext cx="181800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2400" b="1">
                <a:solidFill>
                  <a:schemeClr val="accent2"/>
                </a:solidFill>
                <a:latin typeface="微软雅黑" panose="020B0503020204020204" pitchFamily="34" charset="-122"/>
              </a:rPr>
              <a:t>案例</a:t>
            </a:r>
            <a:r>
              <a:rPr lang="en-US" altLang="zh-CN" sz="2400" b="1">
                <a:solidFill>
                  <a:schemeClr val="accent2"/>
                </a:solidFill>
                <a:latin typeface="微软雅黑" panose="020B0503020204020204" pitchFamily="34" charset="-122"/>
              </a:rPr>
              <a:t>2</a:t>
            </a:r>
            <a:endParaRPr lang="en-US" altLang="zh-CN" sz="2400" b="1">
              <a:solidFill>
                <a:schemeClr val="accent2"/>
              </a:solidFill>
              <a:latin typeface="微软雅黑" panose="020B0503020204020204" pitchFamily="34" charset="-122"/>
            </a:endParaRPr>
          </a:p>
        </p:txBody>
      </p:sp>
      <p:pic>
        <p:nvPicPr>
          <p:cNvPr id="19" name="图片 18"/>
          <p:cNvPicPr>
            <a:picLocks noChangeAspect="true"/>
          </p:cNvPicPr>
          <p:nvPr/>
        </p:nvPicPr>
        <p:blipFill>
          <a:blip r:embed="rId1" cstate="email"/>
          <a:srcRect/>
          <a:stretch>
            <a:fillRect/>
          </a:stretch>
        </p:blipFill>
        <p:spPr bwMode="auto">
          <a:xfrm>
            <a:off x="1119188" y="847725"/>
            <a:ext cx="877887"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descr="快递0"/>
          <p:cNvPicPr>
            <a:picLocks noChangeAspect="true"/>
          </p:cNvPicPr>
          <p:nvPr/>
        </p:nvPicPr>
        <p:blipFill>
          <a:blip r:embed="rId2"/>
          <a:stretch>
            <a:fillRect/>
          </a:stretch>
        </p:blipFill>
        <p:spPr>
          <a:xfrm>
            <a:off x="1997075" y="3488690"/>
            <a:ext cx="3635375" cy="3021965"/>
          </a:xfrm>
          <a:prstGeom prst="rect">
            <a:avLst/>
          </a:prstGeom>
        </p:spPr>
      </p:pic>
      <p:pic>
        <p:nvPicPr>
          <p:cNvPr id="4" name="图片 3" descr="快递2"/>
          <p:cNvPicPr>
            <a:picLocks noChangeAspect="true"/>
          </p:cNvPicPr>
          <p:nvPr/>
        </p:nvPicPr>
        <p:blipFill>
          <a:blip r:embed="rId3"/>
          <a:stretch>
            <a:fillRect/>
          </a:stretch>
        </p:blipFill>
        <p:spPr>
          <a:xfrm>
            <a:off x="5632450" y="3488690"/>
            <a:ext cx="3685540" cy="3021965"/>
          </a:xfrm>
          <a:prstGeom prst="rect">
            <a:avLst/>
          </a:prstGeom>
        </p:spPr>
      </p:pic>
    </p:spTree>
  </p:cSld>
  <p:clrMapOvr>
    <a:masterClrMapping/>
  </p:clrMapOvr>
  <p:transition spd="slow">
    <p:blinds dir="vert"/>
  </p:transition>
  <p:timing>
    <p:tnLst>
      <p:par>
        <p:cTn id="1" dur="indefinite" restart="never" nodeType="tmRoot"/>
      </p:par>
    </p:tnLst>
    <p:bldLst>
      <p:bldP spid="10" grpId="0" bldLvl="0" animBg="true"/>
      <p:bldP spid="12" grpId="0" bldLvl="0" animBg="true"/>
      <p:bldP spid="13" grpId="0"/>
      <p:bldP spid="7" grpId="0" bldLvl="0" animBg="true"/>
      <p:bldP spid="8" grpId="0"/>
      <p:bldP spid="9" grpId="0" bldLvl="0" animBg="tru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0" y="223838"/>
            <a:ext cx="357188" cy="647700"/>
          </a:xfrm>
          <a:custGeom>
            <a:avLst/>
            <a:gdLst>
              <a:gd name="T0" fmla="*/ 0 w 519"/>
              <a:gd name="T1" fmla="*/ 2147483647 h 1050"/>
              <a:gd name="T2" fmla="*/ 2147483647 w 519"/>
              <a:gd name="T3" fmla="*/ 2147483647 h 1050"/>
              <a:gd name="T4" fmla="*/ 2147483647 w 519"/>
              <a:gd name="T5" fmla="*/ 2147483647 h 1050"/>
              <a:gd name="T6" fmla="*/ 0 w 519"/>
              <a:gd name="T7" fmla="*/ 0 h 1050"/>
              <a:gd name="T8" fmla="*/ 0 w 519"/>
              <a:gd name="T9" fmla="*/ 2147483647 h 10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1050">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0" y="63500"/>
            <a:ext cx="355600" cy="647700"/>
          </a:xfrm>
          <a:custGeom>
            <a:avLst/>
            <a:gdLst>
              <a:gd name="T0" fmla="*/ 0 w 518"/>
              <a:gd name="T1" fmla="*/ 2147483647 h 1051"/>
              <a:gd name="T2" fmla="*/ 2147483647 w 518"/>
              <a:gd name="T3" fmla="*/ 2147483647 h 1051"/>
              <a:gd name="T4" fmla="*/ 2147483647 w 518"/>
              <a:gd name="T5" fmla="*/ 2147483647 h 1051"/>
              <a:gd name="T6" fmla="*/ 0 w 518"/>
              <a:gd name="T7" fmla="*/ 0 h 1051"/>
              <a:gd name="T8" fmla="*/ 0 w 518"/>
              <a:gd name="T9" fmla="*/ 2147483647 h 10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 h="1051">
                <a:moveTo>
                  <a:pt x="0" y="1051"/>
                </a:moveTo>
                <a:lnTo>
                  <a:pt x="508" y="543"/>
                </a:lnTo>
                <a:cubicBezTo>
                  <a:pt x="518" y="533"/>
                  <a:pt x="518" y="518"/>
                  <a:pt x="508" y="508"/>
                </a:cubicBezTo>
                <a:lnTo>
                  <a:pt x="0" y="0"/>
                </a:lnTo>
                <a:lnTo>
                  <a:pt x="0" y="1051"/>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TextBox 12"/>
          <p:cNvSpPr txBox="true">
            <a:spLocks noChangeArrowheads="true"/>
          </p:cNvSpPr>
          <p:nvPr/>
        </p:nvSpPr>
        <p:spPr bwMode="auto">
          <a:xfrm>
            <a:off x="481013" y="155575"/>
            <a:ext cx="82089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3200" b="1">
                <a:solidFill>
                  <a:srgbClr val="2A495A"/>
                </a:solidFill>
                <a:latin typeface="微软雅黑" panose="020B0503020204020204" pitchFamily="34" charset="-122"/>
              </a:rPr>
              <a:t>骗术</a:t>
            </a:r>
            <a:r>
              <a:rPr lang="en-US" altLang="zh-CN" sz="3200" b="1">
                <a:solidFill>
                  <a:srgbClr val="2A495A"/>
                </a:solidFill>
                <a:latin typeface="微软雅黑" panose="020B0503020204020204" pitchFamily="34" charset="-122"/>
              </a:rPr>
              <a:t>2</a:t>
            </a:r>
            <a:r>
              <a:rPr lang="zh-CN" altLang="en-US" sz="3200" b="1">
                <a:solidFill>
                  <a:srgbClr val="2A495A"/>
                </a:solidFill>
                <a:latin typeface="微软雅黑" panose="020B0503020204020204" pitchFamily="34" charset="-122"/>
              </a:rPr>
              <a:t>：网购退款诈骗</a:t>
            </a:r>
            <a:endParaRPr lang="zh-CN" altLang="en-US" sz="3200" b="1">
              <a:solidFill>
                <a:srgbClr val="2A495A"/>
              </a:solidFill>
              <a:latin typeface="微软雅黑" panose="020B0503020204020204" pitchFamily="34" charset="-122"/>
            </a:endParaRPr>
          </a:p>
        </p:txBody>
      </p:sp>
      <p:sp>
        <p:nvSpPr>
          <p:cNvPr id="7" name="矩形 6"/>
          <p:cNvSpPr/>
          <p:nvPr/>
        </p:nvSpPr>
        <p:spPr bwMode="auto">
          <a:xfrm>
            <a:off x="1104900" y="1456055"/>
            <a:ext cx="10407015" cy="5054600"/>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a:lstStyle/>
          <a:p>
            <a:pPr eaLnBrk="1" hangingPunct="1">
              <a:buFont typeface="Arial" panose="02080604020202020204" pitchFamily="34" charset="0"/>
              <a:buNone/>
              <a:defRPr/>
            </a:pPr>
            <a:endParaRPr lang="zh-CN" altLang="en-US">
              <a:latin typeface="Arial" panose="02080604020202020204" pitchFamily="34" charset="0"/>
              <a:ea typeface="宋体" panose="02010600030101010101" pitchFamily="2" charset="-122"/>
            </a:endParaRPr>
          </a:p>
        </p:txBody>
      </p:sp>
      <p:sp>
        <p:nvSpPr>
          <p:cNvPr id="8" name="矩形 7"/>
          <p:cNvSpPr/>
          <p:nvPr/>
        </p:nvSpPr>
        <p:spPr>
          <a:xfrm>
            <a:off x="1270000" y="1670685"/>
            <a:ext cx="10012045" cy="4707890"/>
          </a:xfrm>
          <a:prstGeom prst="rect">
            <a:avLst/>
          </a:prstGeom>
        </p:spPr>
        <p:txBody>
          <a:bodyPr wrap="square">
            <a:spAutoFit/>
          </a:bodyPr>
          <a:lstStyle/>
          <a:p>
            <a:pPr algn="just" eaLnBrk="1" latinLnBrk="0" hangingPunct="1">
              <a:lnSpc>
                <a:spcPct val="150000"/>
              </a:lnSpc>
              <a:buFont typeface="Arial" panose="02080604020202020204" pitchFamily="34" charset="0"/>
              <a:buNone/>
              <a:defRPr/>
            </a:pPr>
            <a:r>
              <a:rPr lang="en-US" sz="2000" dirty="0">
                <a:solidFill>
                  <a:schemeClr val="accent1"/>
                </a:solidFill>
                <a:latin typeface="+mj-ea"/>
                <a:ea typeface="+mj-ea"/>
              </a:rPr>
              <a:t>    </a:t>
            </a:r>
            <a:r>
              <a:rPr lang="zh-CN" altLang="en-US" sz="2000" dirty="0">
                <a:solidFill>
                  <a:schemeClr val="accent1"/>
                </a:solidFill>
                <a:latin typeface="+mj-ea"/>
                <a:ea typeface="+mj-ea"/>
              </a:rPr>
              <a:t>今年</a:t>
            </a:r>
            <a:r>
              <a:rPr lang="en-US" altLang="zh-CN" sz="2000" dirty="0">
                <a:solidFill>
                  <a:schemeClr val="accent1"/>
                </a:solidFill>
                <a:latin typeface="+mj-ea"/>
                <a:ea typeface="+mj-ea"/>
              </a:rPr>
              <a:t>7</a:t>
            </a:r>
            <a:r>
              <a:rPr lang="zh-CN" altLang="en-US" sz="2000" dirty="0">
                <a:solidFill>
                  <a:schemeClr val="accent1"/>
                </a:solidFill>
                <a:latin typeface="+mj-ea"/>
                <a:ea typeface="+mj-ea"/>
              </a:rPr>
              <a:t>月</a:t>
            </a:r>
            <a:r>
              <a:rPr sz="2000" dirty="0">
                <a:solidFill>
                  <a:schemeClr val="accent1"/>
                </a:solidFill>
                <a:latin typeface="+mj-ea"/>
                <a:ea typeface="+mj-ea"/>
              </a:rPr>
              <a:t>，</a:t>
            </a:r>
            <a:r>
              <a:rPr lang="zh-CN" sz="2000" dirty="0">
                <a:solidFill>
                  <a:schemeClr val="accent1"/>
                </a:solidFill>
                <a:latin typeface="+mj-ea"/>
                <a:ea typeface="+mj-ea"/>
              </a:rPr>
              <a:t>诸暨许老师</a:t>
            </a:r>
            <a:r>
              <a:rPr sz="2000" dirty="0">
                <a:solidFill>
                  <a:schemeClr val="accent1"/>
                </a:solidFill>
                <a:latin typeface="+mj-ea"/>
                <a:ea typeface="+mj-ea"/>
              </a:rPr>
              <a:t>向警方报警，称自己遭遇电信诈骗。据许某表示，她在当天中午时分接到一个陌生来电，对方自称是“天猫商城客服”。该“客服”表示，商城内部工作人员在操作时，误将许某的淘宝ID绑定为某品牌代理商，现在需要她配合解绑，否则系统将连续12个月、每月从许某的账户上扣走代理费500元。许某刚开始时还心存疑惑，但对方随后还帮她联系了某银行工作人员进行了证实，她便信以为真。许某此后被告知需要先支付一年的“代理费”等费用，并得到了事后将原路退还的承诺后，她向“客服”指定的银行卡分几次转去“代理费”等共计6499元。转账成功后，许某却迟迟没有收到退款，面对她的质疑，该“客服”也含糊其辞，甚至还提出要求让许某继续转账。这时许某才惊觉不对劲，待她再三追问，对方反而挂断了电话，不再接听。许某得知自己已经上当受骗，急忙报警求助。</a:t>
            </a:r>
            <a:endParaRPr sz="2000" dirty="0">
              <a:solidFill>
                <a:schemeClr val="accent1"/>
              </a:solidFill>
              <a:latin typeface="+mj-ea"/>
              <a:ea typeface="+mj-ea"/>
            </a:endParaRPr>
          </a:p>
        </p:txBody>
      </p:sp>
      <p:sp>
        <p:nvSpPr>
          <p:cNvPr id="9" name="矩形 8"/>
          <p:cNvSpPr>
            <a:spLocks noChangeArrowheads="true"/>
          </p:cNvSpPr>
          <p:nvPr/>
        </p:nvSpPr>
        <p:spPr bwMode="auto">
          <a:xfrm>
            <a:off x="1341755" y="1168400"/>
            <a:ext cx="2064385" cy="535305"/>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4348" name="矩形 10"/>
          <p:cNvSpPr>
            <a:spLocks noChangeArrowheads="true"/>
          </p:cNvSpPr>
          <p:nvPr/>
        </p:nvSpPr>
        <p:spPr bwMode="auto">
          <a:xfrm>
            <a:off x="2124710" y="1205865"/>
            <a:ext cx="181800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2400" b="1">
                <a:solidFill>
                  <a:schemeClr val="accent2"/>
                </a:solidFill>
                <a:latin typeface="微软雅黑" panose="020B0503020204020204" pitchFamily="34" charset="-122"/>
              </a:rPr>
              <a:t>案例</a:t>
            </a:r>
            <a:r>
              <a:rPr lang="en-US" altLang="zh-CN" sz="2400" b="1">
                <a:solidFill>
                  <a:schemeClr val="accent2"/>
                </a:solidFill>
                <a:latin typeface="微软雅黑" panose="020B0503020204020204" pitchFamily="34" charset="-122"/>
              </a:rPr>
              <a:t>3</a:t>
            </a:r>
            <a:endParaRPr lang="en-US" altLang="zh-CN" sz="2400" b="1">
              <a:solidFill>
                <a:schemeClr val="accent2"/>
              </a:solidFill>
              <a:latin typeface="微软雅黑" panose="020B0503020204020204" pitchFamily="34" charset="-122"/>
            </a:endParaRPr>
          </a:p>
        </p:txBody>
      </p:sp>
      <p:pic>
        <p:nvPicPr>
          <p:cNvPr id="19" name="图片 18"/>
          <p:cNvPicPr>
            <a:picLocks noChangeAspect="true"/>
          </p:cNvPicPr>
          <p:nvPr/>
        </p:nvPicPr>
        <p:blipFill>
          <a:blip r:embed="rId1" cstate="email"/>
          <a:srcRect/>
          <a:stretch>
            <a:fillRect/>
          </a:stretch>
        </p:blipFill>
        <p:spPr bwMode="auto">
          <a:xfrm>
            <a:off x="1119188" y="847725"/>
            <a:ext cx="877887"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par>
    </p:tnLst>
    <p:bldLst>
      <p:bldP spid="10" grpId="0" bldLvl="0" animBg="true"/>
      <p:bldP spid="12" grpId="0" bldLvl="0" animBg="true"/>
      <p:bldP spid="13" grpId="0"/>
      <p:bldP spid="7" grpId="0" bldLvl="0" animBg="true"/>
      <p:bldP spid="8" grpId="0"/>
      <p:bldP spid="9" grpId="0" bldLvl="0" animBg="tru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0" y="223838"/>
            <a:ext cx="357188" cy="647700"/>
          </a:xfrm>
          <a:custGeom>
            <a:avLst/>
            <a:gdLst>
              <a:gd name="T0" fmla="*/ 0 w 519"/>
              <a:gd name="T1" fmla="*/ 2147483647 h 1050"/>
              <a:gd name="T2" fmla="*/ 2147483647 w 519"/>
              <a:gd name="T3" fmla="*/ 2147483647 h 1050"/>
              <a:gd name="T4" fmla="*/ 2147483647 w 519"/>
              <a:gd name="T5" fmla="*/ 2147483647 h 1050"/>
              <a:gd name="T6" fmla="*/ 0 w 519"/>
              <a:gd name="T7" fmla="*/ 0 h 1050"/>
              <a:gd name="T8" fmla="*/ 0 w 519"/>
              <a:gd name="T9" fmla="*/ 2147483647 h 10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1050">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0" y="63500"/>
            <a:ext cx="355600" cy="647700"/>
          </a:xfrm>
          <a:custGeom>
            <a:avLst/>
            <a:gdLst>
              <a:gd name="T0" fmla="*/ 0 w 518"/>
              <a:gd name="T1" fmla="*/ 2147483647 h 1051"/>
              <a:gd name="T2" fmla="*/ 2147483647 w 518"/>
              <a:gd name="T3" fmla="*/ 2147483647 h 1051"/>
              <a:gd name="T4" fmla="*/ 2147483647 w 518"/>
              <a:gd name="T5" fmla="*/ 2147483647 h 1051"/>
              <a:gd name="T6" fmla="*/ 0 w 518"/>
              <a:gd name="T7" fmla="*/ 0 h 1051"/>
              <a:gd name="T8" fmla="*/ 0 w 518"/>
              <a:gd name="T9" fmla="*/ 2147483647 h 10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 h="1051">
                <a:moveTo>
                  <a:pt x="0" y="1051"/>
                </a:moveTo>
                <a:lnTo>
                  <a:pt x="508" y="543"/>
                </a:lnTo>
                <a:cubicBezTo>
                  <a:pt x="518" y="533"/>
                  <a:pt x="518" y="518"/>
                  <a:pt x="508" y="508"/>
                </a:cubicBezTo>
                <a:lnTo>
                  <a:pt x="0" y="0"/>
                </a:lnTo>
                <a:lnTo>
                  <a:pt x="0" y="1051"/>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TextBox 12"/>
          <p:cNvSpPr txBox="true">
            <a:spLocks noChangeArrowheads="true"/>
          </p:cNvSpPr>
          <p:nvPr/>
        </p:nvSpPr>
        <p:spPr bwMode="auto">
          <a:xfrm>
            <a:off x="481013" y="155575"/>
            <a:ext cx="82089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3200" b="1">
                <a:solidFill>
                  <a:srgbClr val="2A495A"/>
                </a:solidFill>
                <a:latin typeface="微软雅黑" panose="020B0503020204020204" pitchFamily="34" charset="-122"/>
              </a:rPr>
              <a:t>骗术</a:t>
            </a:r>
            <a:r>
              <a:rPr lang="en-US" altLang="zh-CN" sz="3200" b="1">
                <a:solidFill>
                  <a:srgbClr val="2A495A"/>
                </a:solidFill>
                <a:latin typeface="微软雅黑" panose="020B0503020204020204" pitchFamily="34" charset="-122"/>
              </a:rPr>
              <a:t>2</a:t>
            </a:r>
            <a:r>
              <a:rPr lang="zh-CN" altLang="en-US" sz="3200" b="1">
                <a:solidFill>
                  <a:srgbClr val="2A495A"/>
                </a:solidFill>
                <a:latin typeface="微软雅黑" panose="020B0503020204020204" pitchFamily="34" charset="-122"/>
              </a:rPr>
              <a:t>：网购退款诈骗</a:t>
            </a:r>
            <a:endParaRPr lang="zh-CN" altLang="en-US" sz="3200" b="1">
              <a:solidFill>
                <a:srgbClr val="2A495A"/>
              </a:solidFill>
              <a:latin typeface="微软雅黑" panose="020B0503020204020204" pitchFamily="34" charset="-122"/>
            </a:endParaRPr>
          </a:p>
        </p:txBody>
      </p:sp>
      <p:sp>
        <p:nvSpPr>
          <p:cNvPr id="7" name="矩形 6"/>
          <p:cNvSpPr/>
          <p:nvPr/>
        </p:nvSpPr>
        <p:spPr bwMode="auto">
          <a:xfrm>
            <a:off x="946785" y="1456055"/>
            <a:ext cx="10267315" cy="5113655"/>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a:lstStyle/>
          <a:p>
            <a:pPr eaLnBrk="1" hangingPunct="1">
              <a:buFont typeface="Arial" panose="02080604020202020204" pitchFamily="34" charset="0"/>
              <a:buNone/>
              <a:defRPr/>
            </a:pPr>
            <a:endParaRPr lang="zh-CN" altLang="en-US">
              <a:latin typeface="Arial" panose="02080604020202020204" pitchFamily="34" charset="0"/>
              <a:ea typeface="宋体" panose="02010600030101010101" pitchFamily="2" charset="-122"/>
            </a:endParaRPr>
          </a:p>
        </p:txBody>
      </p:sp>
      <p:sp>
        <p:nvSpPr>
          <p:cNvPr id="8" name="矩形 7"/>
          <p:cNvSpPr/>
          <p:nvPr/>
        </p:nvSpPr>
        <p:spPr>
          <a:xfrm>
            <a:off x="1342390" y="1856105"/>
            <a:ext cx="9235440" cy="553085"/>
          </a:xfrm>
          <a:prstGeom prst="rect">
            <a:avLst/>
          </a:prstGeom>
        </p:spPr>
        <p:txBody>
          <a:bodyPr wrap="square">
            <a:spAutoFit/>
          </a:bodyPr>
          <a:lstStyle/>
          <a:p>
            <a:pPr algn="just" eaLnBrk="1" latinLnBrk="0" hangingPunct="1">
              <a:lnSpc>
                <a:spcPct val="150000"/>
              </a:lnSpc>
              <a:buFont typeface="Arial" panose="02080604020202020204" pitchFamily="34" charset="0"/>
              <a:buNone/>
              <a:defRPr/>
            </a:pPr>
            <a:r>
              <a:rPr lang="en-US" sz="2000" dirty="0">
                <a:solidFill>
                  <a:schemeClr val="accent1"/>
                </a:solidFill>
                <a:latin typeface="+mj-ea"/>
                <a:ea typeface="+mj-ea"/>
              </a:rPr>
              <a:t>       </a:t>
            </a:r>
            <a:endParaRPr sz="2000" dirty="0">
              <a:solidFill>
                <a:schemeClr val="accent1"/>
              </a:solidFill>
              <a:latin typeface="+mj-ea"/>
              <a:ea typeface="+mj-ea"/>
            </a:endParaRPr>
          </a:p>
        </p:txBody>
      </p:sp>
      <p:sp>
        <p:nvSpPr>
          <p:cNvPr id="9" name="矩形 8"/>
          <p:cNvSpPr>
            <a:spLocks noChangeArrowheads="true"/>
          </p:cNvSpPr>
          <p:nvPr/>
        </p:nvSpPr>
        <p:spPr bwMode="auto">
          <a:xfrm>
            <a:off x="1342390" y="1168400"/>
            <a:ext cx="3073400" cy="535305"/>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4348" name="矩形 10"/>
          <p:cNvSpPr>
            <a:spLocks noChangeArrowheads="true"/>
          </p:cNvSpPr>
          <p:nvPr/>
        </p:nvSpPr>
        <p:spPr bwMode="auto">
          <a:xfrm>
            <a:off x="2114550" y="1171575"/>
            <a:ext cx="211518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2400" b="1">
                <a:solidFill>
                  <a:schemeClr val="accent2"/>
                </a:solidFill>
                <a:latin typeface="微软雅黑" panose="020B0503020204020204" pitchFamily="34" charset="-122"/>
              </a:rPr>
              <a:t>诈骗聊天记录</a:t>
            </a:r>
            <a:endParaRPr lang="zh-CN" altLang="en-US" sz="2400" b="1">
              <a:solidFill>
                <a:schemeClr val="accent2"/>
              </a:solidFill>
              <a:latin typeface="微软雅黑" panose="020B0503020204020204" pitchFamily="34" charset="-122"/>
            </a:endParaRPr>
          </a:p>
        </p:txBody>
      </p:sp>
      <p:pic>
        <p:nvPicPr>
          <p:cNvPr id="19" name="图片 18"/>
          <p:cNvPicPr>
            <a:picLocks noChangeAspect="true"/>
          </p:cNvPicPr>
          <p:nvPr/>
        </p:nvPicPr>
        <p:blipFill>
          <a:blip r:embed="rId1" cstate="email"/>
          <a:srcRect/>
          <a:stretch>
            <a:fillRect/>
          </a:stretch>
        </p:blipFill>
        <p:spPr bwMode="auto">
          <a:xfrm>
            <a:off x="1119188" y="847725"/>
            <a:ext cx="877887"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descr="退款456"/>
          <p:cNvPicPr>
            <a:picLocks noChangeAspect="true"/>
          </p:cNvPicPr>
          <p:nvPr/>
        </p:nvPicPr>
        <p:blipFill>
          <a:blip r:embed="rId2"/>
          <a:stretch>
            <a:fillRect/>
          </a:stretch>
        </p:blipFill>
        <p:spPr>
          <a:xfrm>
            <a:off x="981710" y="1775460"/>
            <a:ext cx="3434080" cy="4766945"/>
          </a:xfrm>
          <a:prstGeom prst="rect">
            <a:avLst/>
          </a:prstGeom>
        </p:spPr>
      </p:pic>
      <p:pic>
        <p:nvPicPr>
          <p:cNvPr id="21" name="图片 20" descr="退款jjc"/>
          <p:cNvPicPr>
            <a:picLocks noChangeAspect="true"/>
          </p:cNvPicPr>
          <p:nvPr/>
        </p:nvPicPr>
        <p:blipFill>
          <a:blip r:embed="rId3"/>
          <a:stretch>
            <a:fillRect/>
          </a:stretch>
        </p:blipFill>
        <p:spPr>
          <a:xfrm>
            <a:off x="3569335" y="1774825"/>
            <a:ext cx="7644130" cy="4767580"/>
          </a:xfrm>
          <a:prstGeom prst="rect">
            <a:avLst/>
          </a:prstGeom>
        </p:spPr>
      </p:pic>
    </p:spTree>
  </p:cSld>
  <p:clrMapOvr>
    <a:masterClrMapping/>
  </p:clrMapOvr>
  <p:transition spd="slow">
    <p:blinds dir="vert"/>
  </p:transition>
  <p:timing>
    <p:tnLst>
      <p:par>
        <p:cTn id="1" dur="indefinite" restart="never" nodeType="tmRoot"/>
      </p:par>
    </p:tnLst>
    <p:bldLst>
      <p:bldP spid="10" grpId="0" bldLvl="0" animBg="true"/>
      <p:bldP spid="12" grpId="0" bldLvl="0" animBg="true"/>
      <p:bldP spid="13" grpId="0"/>
      <p:bldP spid="7" grpId="0" bldLvl="0" animBg="true"/>
      <p:bldP spid="8" grpId="0"/>
      <p:bldP spid="9" grpId="0" bldLvl="0" animBg="tru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0" y="223838"/>
            <a:ext cx="357188" cy="647700"/>
          </a:xfrm>
          <a:custGeom>
            <a:avLst/>
            <a:gdLst>
              <a:gd name="T0" fmla="*/ 0 w 519"/>
              <a:gd name="T1" fmla="*/ 2147483647 h 1050"/>
              <a:gd name="T2" fmla="*/ 2147483647 w 519"/>
              <a:gd name="T3" fmla="*/ 2147483647 h 1050"/>
              <a:gd name="T4" fmla="*/ 2147483647 w 519"/>
              <a:gd name="T5" fmla="*/ 2147483647 h 1050"/>
              <a:gd name="T6" fmla="*/ 0 w 519"/>
              <a:gd name="T7" fmla="*/ 0 h 1050"/>
              <a:gd name="T8" fmla="*/ 0 w 519"/>
              <a:gd name="T9" fmla="*/ 2147483647 h 10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1050">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0" y="63500"/>
            <a:ext cx="355600" cy="647700"/>
          </a:xfrm>
          <a:custGeom>
            <a:avLst/>
            <a:gdLst>
              <a:gd name="T0" fmla="*/ 0 w 518"/>
              <a:gd name="T1" fmla="*/ 2147483647 h 1051"/>
              <a:gd name="T2" fmla="*/ 2147483647 w 518"/>
              <a:gd name="T3" fmla="*/ 2147483647 h 1051"/>
              <a:gd name="T4" fmla="*/ 2147483647 w 518"/>
              <a:gd name="T5" fmla="*/ 2147483647 h 1051"/>
              <a:gd name="T6" fmla="*/ 0 w 518"/>
              <a:gd name="T7" fmla="*/ 0 h 1051"/>
              <a:gd name="T8" fmla="*/ 0 w 518"/>
              <a:gd name="T9" fmla="*/ 2147483647 h 10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 h="1051">
                <a:moveTo>
                  <a:pt x="0" y="1051"/>
                </a:moveTo>
                <a:lnTo>
                  <a:pt x="508" y="543"/>
                </a:lnTo>
                <a:cubicBezTo>
                  <a:pt x="518" y="533"/>
                  <a:pt x="518" y="518"/>
                  <a:pt x="508" y="508"/>
                </a:cubicBezTo>
                <a:lnTo>
                  <a:pt x="0" y="0"/>
                </a:lnTo>
                <a:lnTo>
                  <a:pt x="0" y="1051"/>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TextBox 12"/>
          <p:cNvSpPr txBox="true">
            <a:spLocks noChangeArrowheads="true"/>
          </p:cNvSpPr>
          <p:nvPr/>
        </p:nvSpPr>
        <p:spPr bwMode="auto">
          <a:xfrm>
            <a:off x="481013" y="155575"/>
            <a:ext cx="82089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3200" b="1">
                <a:solidFill>
                  <a:srgbClr val="2A495A"/>
                </a:solidFill>
                <a:latin typeface="微软雅黑" panose="020B0503020204020204" pitchFamily="34" charset="-122"/>
              </a:rPr>
              <a:t>骗术</a:t>
            </a:r>
            <a:r>
              <a:rPr lang="en-US" altLang="zh-CN" sz="3200" b="1">
                <a:solidFill>
                  <a:srgbClr val="2A495A"/>
                </a:solidFill>
                <a:latin typeface="微软雅黑" panose="020B0503020204020204" pitchFamily="34" charset="-122"/>
              </a:rPr>
              <a:t>2</a:t>
            </a:r>
            <a:r>
              <a:rPr lang="zh-CN" altLang="en-US" sz="3200" b="1">
                <a:solidFill>
                  <a:srgbClr val="2A495A"/>
                </a:solidFill>
                <a:latin typeface="微软雅黑" panose="020B0503020204020204" pitchFamily="34" charset="-122"/>
              </a:rPr>
              <a:t>：网购退款诈骗</a:t>
            </a:r>
            <a:endParaRPr lang="zh-CN" altLang="en-US" sz="3200" b="1">
              <a:solidFill>
                <a:srgbClr val="2A495A"/>
              </a:solidFill>
              <a:latin typeface="微软雅黑" panose="020B0503020204020204" pitchFamily="34" charset="-122"/>
            </a:endParaRPr>
          </a:p>
        </p:txBody>
      </p:sp>
      <p:sp>
        <p:nvSpPr>
          <p:cNvPr id="7" name="矩形 6"/>
          <p:cNvSpPr/>
          <p:nvPr/>
        </p:nvSpPr>
        <p:spPr bwMode="auto">
          <a:xfrm>
            <a:off x="640080" y="1456055"/>
            <a:ext cx="10998835" cy="5054600"/>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a:lstStyle/>
          <a:p>
            <a:pPr eaLnBrk="1" hangingPunct="1">
              <a:buFont typeface="Arial" panose="02080604020202020204" pitchFamily="34" charset="0"/>
              <a:buNone/>
              <a:defRPr/>
            </a:pPr>
            <a:endParaRPr lang="zh-CN" altLang="en-US">
              <a:latin typeface="Arial" panose="02080604020202020204" pitchFamily="34" charset="0"/>
              <a:ea typeface="宋体" panose="02010600030101010101" pitchFamily="2" charset="-122"/>
            </a:endParaRPr>
          </a:p>
        </p:txBody>
      </p:sp>
      <p:sp>
        <p:nvSpPr>
          <p:cNvPr id="8" name="矩形 7"/>
          <p:cNvSpPr/>
          <p:nvPr/>
        </p:nvSpPr>
        <p:spPr>
          <a:xfrm>
            <a:off x="814070" y="1767205"/>
            <a:ext cx="10681970" cy="4579620"/>
          </a:xfrm>
          <a:prstGeom prst="rect">
            <a:avLst/>
          </a:prstGeom>
        </p:spPr>
        <p:txBody>
          <a:bodyPr wrap="square">
            <a:spAutoFit/>
          </a:bodyPr>
          <a:lstStyle/>
          <a:p>
            <a:pPr algn="just" eaLnBrk="1" latinLnBrk="0" hangingPunct="1">
              <a:lnSpc>
                <a:spcPts val="3500"/>
              </a:lnSpc>
              <a:buFont typeface="Arial" panose="02080604020202020204" pitchFamily="34" charset="0"/>
              <a:buNone/>
              <a:defRPr/>
            </a:pPr>
            <a:r>
              <a:rPr sz="18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1.快递、物流、电商交易平台等部门发现问题，均不会要求被害人</a:t>
            </a:r>
            <a:r>
              <a:rPr sz="1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离开平台</a:t>
            </a:r>
            <a:r>
              <a:rPr sz="18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通过具有转款功能的社交软件进行退、赔款；</a:t>
            </a:r>
            <a:endParaRPr sz="18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latinLnBrk="0" hangingPunct="1">
              <a:lnSpc>
                <a:spcPts val="3500"/>
              </a:lnSpc>
              <a:buFont typeface="Arial" panose="02080604020202020204" pitchFamily="34" charset="0"/>
              <a:buNone/>
              <a:defRPr/>
            </a:pPr>
            <a:r>
              <a:rPr sz="18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2.绝大多数退、赔款都是从被害人</a:t>
            </a:r>
            <a:r>
              <a:rPr sz="1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支付的账户中原路返回</a:t>
            </a:r>
            <a:r>
              <a:rPr sz="18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，无需被害人在其他社交软件中操作，更不会要求被害人通过</a:t>
            </a:r>
            <a:r>
              <a:rPr sz="1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扫码、点击链接、提供银行卡卡号、银行卡密码、短信验证码</a:t>
            </a:r>
            <a:r>
              <a:rPr sz="18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等方式进行退、赔款；</a:t>
            </a:r>
            <a:endParaRPr sz="18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latinLnBrk="0" hangingPunct="1">
              <a:lnSpc>
                <a:spcPts val="3500"/>
              </a:lnSpc>
              <a:buFont typeface="Arial" panose="02080604020202020204" pitchFamily="34" charset="0"/>
              <a:buNone/>
              <a:defRPr/>
            </a:pPr>
            <a:r>
              <a:rPr sz="18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3.不会要求被害人通过</a:t>
            </a:r>
            <a:r>
              <a:rPr sz="1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网络APP软件贷款</a:t>
            </a:r>
            <a:r>
              <a:rPr sz="18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提现的形式进行退、赔款；常规的退、赔款会有一个时间审核阶段，不会要求被害人在</a:t>
            </a:r>
            <a:r>
              <a:rPr sz="1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短时间</a:t>
            </a:r>
            <a:r>
              <a:rPr sz="18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内按照指导操作；</a:t>
            </a:r>
            <a:endParaRPr sz="18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latinLnBrk="0" hangingPunct="1">
              <a:lnSpc>
                <a:spcPts val="3500"/>
              </a:lnSpc>
              <a:buFont typeface="Arial" panose="02080604020202020204" pitchFamily="34" charset="0"/>
              <a:buNone/>
              <a:defRPr/>
            </a:pPr>
            <a:r>
              <a:rPr sz="18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4.遇到任何订单交易问题，请拨打商家预留的</a:t>
            </a:r>
            <a:r>
              <a:rPr sz="1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正规客服电话</a:t>
            </a:r>
            <a:r>
              <a:rPr sz="18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，切勿相信通过其他方式和你取得联系的人，遇到问题及时反馈商家或咨询公安机关；</a:t>
            </a:r>
            <a:endParaRPr sz="18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latinLnBrk="0" hangingPunct="1">
              <a:lnSpc>
                <a:spcPts val="3500"/>
              </a:lnSpc>
              <a:buFont typeface="Arial" panose="02080604020202020204" pitchFamily="34" charset="0"/>
              <a:buNone/>
              <a:defRPr/>
            </a:pPr>
            <a:r>
              <a:rPr sz="18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5.保护好个人的信息安全、不要随意在网站上</a:t>
            </a:r>
            <a:r>
              <a:rPr sz="1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泄露个人身份信息和各类订单信息</a:t>
            </a:r>
            <a:r>
              <a:rPr sz="18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，遇到链接不随意点击、遇到二维码不随意扫描、遇到电话不轻信。</a:t>
            </a:r>
            <a:endParaRPr sz="18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矩形 8"/>
          <p:cNvSpPr>
            <a:spLocks noChangeArrowheads="true"/>
          </p:cNvSpPr>
          <p:nvPr/>
        </p:nvSpPr>
        <p:spPr bwMode="auto">
          <a:xfrm>
            <a:off x="640080" y="1168400"/>
            <a:ext cx="2538730" cy="535305"/>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4348" name="矩形 10"/>
          <p:cNvSpPr>
            <a:spLocks noChangeArrowheads="true"/>
          </p:cNvSpPr>
          <p:nvPr/>
        </p:nvSpPr>
        <p:spPr bwMode="auto">
          <a:xfrm>
            <a:off x="1595755" y="1210310"/>
            <a:ext cx="181800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2400" b="1">
                <a:solidFill>
                  <a:schemeClr val="accent2"/>
                </a:solidFill>
                <a:latin typeface="微软雅黑" panose="020B0503020204020204" pitchFamily="34" charset="-122"/>
              </a:rPr>
              <a:t>警方提醒</a:t>
            </a:r>
            <a:endParaRPr lang="zh-CN" altLang="en-US" sz="2400" b="1">
              <a:solidFill>
                <a:schemeClr val="accent2"/>
              </a:solidFill>
              <a:latin typeface="微软雅黑" panose="020B0503020204020204" pitchFamily="34" charset="-122"/>
            </a:endParaRPr>
          </a:p>
        </p:txBody>
      </p:sp>
      <p:pic>
        <p:nvPicPr>
          <p:cNvPr id="19" name="图片 18"/>
          <p:cNvPicPr>
            <a:picLocks noChangeAspect="true"/>
          </p:cNvPicPr>
          <p:nvPr/>
        </p:nvPicPr>
        <p:blipFill>
          <a:blip r:embed="rId1" cstate="email"/>
          <a:srcRect/>
          <a:stretch>
            <a:fillRect/>
          </a:stretch>
        </p:blipFill>
        <p:spPr bwMode="auto">
          <a:xfrm>
            <a:off x="639763" y="860425"/>
            <a:ext cx="877887"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par>
    </p:tnLst>
    <p:bldLst>
      <p:bldP spid="10" grpId="0" bldLvl="0" animBg="true"/>
      <p:bldP spid="12" grpId="0" bldLvl="0" animBg="true"/>
      <p:bldP spid="13" grpId="0"/>
      <p:bldP spid="7" grpId="0" bldLvl="0" animBg="true"/>
      <p:bldP spid="8" grpId="0"/>
      <p:bldP spid="9" grpId="0" bldLvl="0" animBg="tru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0" y="223838"/>
            <a:ext cx="357188" cy="647700"/>
          </a:xfrm>
          <a:custGeom>
            <a:avLst/>
            <a:gdLst>
              <a:gd name="T0" fmla="*/ 0 w 519"/>
              <a:gd name="T1" fmla="*/ 2147483647 h 1050"/>
              <a:gd name="T2" fmla="*/ 2147483647 w 519"/>
              <a:gd name="T3" fmla="*/ 2147483647 h 1050"/>
              <a:gd name="T4" fmla="*/ 2147483647 w 519"/>
              <a:gd name="T5" fmla="*/ 2147483647 h 1050"/>
              <a:gd name="T6" fmla="*/ 0 w 519"/>
              <a:gd name="T7" fmla="*/ 0 h 1050"/>
              <a:gd name="T8" fmla="*/ 0 w 519"/>
              <a:gd name="T9" fmla="*/ 2147483647 h 10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1050">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0" y="63500"/>
            <a:ext cx="355600" cy="647700"/>
          </a:xfrm>
          <a:custGeom>
            <a:avLst/>
            <a:gdLst>
              <a:gd name="T0" fmla="*/ 0 w 518"/>
              <a:gd name="T1" fmla="*/ 2147483647 h 1051"/>
              <a:gd name="T2" fmla="*/ 2147483647 w 518"/>
              <a:gd name="T3" fmla="*/ 2147483647 h 1051"/>
              <a:gd name="T4" fmla="*/ 2147483647 w 518"/>
              <a:gd name="T5" fmla="*/ 2147483647 h 1051"/>
              <a:gd name="T6" fmla="*/ 0 w 518"/>
              <a:gd name="T7" fmla="*/ 0 h 1051"/>
              <a:gd name="T8" fmla="*/ 0 w 518"/>
              <a:gd name="T9" fmla="*/ 2147483647 h 10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 h="1051">
                <a:moveTo>
                  <a:pt x="0" y="1051"/>
                </a:moveTo>
                <a:lnTo>
                  <a:pt x="508" y="543"/>
                </a:lnTo>
                <a:cubicBezTo>
                  <a:pt x="518" y="533"/>
                  <a:pt x="518" y="518"/>
                  <a:pt x="508" y="508"/>
                </a:cubicBezTo>
                <a:lnTo>
                  <a:pt x="0" y="0"/>
                </a:lnTo>
                <a:lnTo>
                  <a:pt x="0" y="1051"/>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TextBox 12"/>
          <p:cNvSpPr txBox="true">
            <a:spLocks noChangeArrowheads="true"/>
          </p:cNvSpPr>
          <p:nvPr/>
        </p:nvSpPr>
        <p:spPr bwMode="auto">
          <a:xfrm>
            <a:off x="481013" y="155575"/>
            <a:ext cx="82089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3200" b="1">
                <a:solidFill>
                  <a:srgbClr val="2A495A"/>
                </a:solidFill>
                <a:latin typeface="微软雅黑" panose="020B0503020204020204" pitchFamily="34" charset="-122"/>
              </a:rPr>
              <a:t>骗术</a:t>
            </a:r>
            <a:r>
              <a:rPr lang="en-US" altLang="zh-CN" sz="3200" b="1">
                <a:solidFill>
                  <a:srgbClr val="2A495A"/>
                </a:solidFill>
                <a:latin typeface="微软雅黑" panose="020B0503020204020204" pitchFamily="34" charset="-122"/>
              </a:rPr>
              <a:t>3</a:t>
            </a:r>
            <a:r>
              <a:rPr lang="zh-CN" altLang="en-US" sz="3200" b="1">
                <a:solidFill>
                  <a:srgbClr val="2A495A"/>
                </a:solidFill>
                <a:latin typeface="微软雅黑" panose="020B0503020204020204" pitchFamily="34" charset="-122"/>
              </a:rPr>
              <a:t>：贷款诈骗</a:t>
            </a:r>
            <a:endParaRPr lang="zh-CN" altLang="en-US" sz="3200" b="1">
              <a:solidFill>
                <a:srgbClr val="2A495A"/>
              </a:solidFill>
              <a:latin typeface="微软雅黑" panose="020B0503020204020204" pitchFamily="34" charset="-122"/>
            </a:endParaRPr>
          </a:p>
        </p:txBody>
      </p:sp>
      <p:sp>
        <p:nvSpPr>
          <p:cNvPr id="7" name="矩形 6"/>
          <p:cNvSpPr/>
          <p:nvPr/>
        </p:nvSpPr>
        <p:spPr bwMode="auto">
          <a:xfrm>
            <a:off x="1456690" y="1383030"/>
            <a:ext cx="9528175" cy="5224780"/>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a:lstStyle/>
          <a:p>
            <a:pPr eaLnBrk="1" hangingPunct="1">
              <a:buFont typeface="Arial" panose="02080604020202020204" pitchFamily="34" charset="0"/>
              <a:buNone/>
              <a:defRPr/>
            </a:pPr>
            <a:endParaRPr lang="zh-CN" altLang="en-US">
              <a:latin typeface="Arial" panose="02080604020202020204" pitchFamily="34" charset="0"/>
              <a:ea typeface="宋体" panose="02010600030101010101" pitchFamily="2" charset="-122"/>
            </a:endParaRPr>
          </a:p>
        </p:txBody>
      </p:sp>
      <p:sp>
        <p:nvSpPr>
          <p:cNvPr id="8" name="矩形 7"/>
          <p:cNvSpPr/>
          <p:nvPr/>
        </p:nvSpPr>
        <p:spPr>
          <a:xfrm>
            <a:off x="3479165" y="1532255"/>
            <a:ext cx="8571230" cy="506730"/>
          </a:xfrm>
          <a:prstGeom prst="rect">
            <a:avLst/>
          </a:prstGeom>
        </p:spPr>
        <p:txBody>
          <a:bodyPr wrap="square">
            <a:spAutoFit/>
          </a:bodyPr>
          <a:lstStyle/>
          <a:p>
            <a:pPr algn="just" eaLnBrk="1" latinLnBrk="0" hangingPunct="1">
              <a:lnSpc>
                <a:spcPct val="150000"/>
              </a:lnSpc>
              <a:buFont typeface="Arial" panose="02080604020202020204" pitchFamily="34" charset="0"/>
              <a:buNone/>
              <a:defRPr/>
            </a:pPr>
            <a:r>
              <a:rPr lang="en-US" dirty="0">
                <a:solidFill>
                  <a:schemeClr val="accent1"/>
                </a:solidFill>
                <a:latin typeface="+mj-ea"/>
                <a:ea typeface="+mj-ea"/>
              </a:rPr>
              <a:t>      </a:t>
            </a:r>
            <a:endParaRPr dirty="0">
              <a:solidFill>
                <a:schemeClr val="accent1"/>
              </a:solidFill>
              <a:latin typeface="+mj-ea"/>
              <a:ea typeface="+mj-ea"/>
            </a:endParaRPr>
          </a:p>
        </p:txBody>
      </p:sp>
      <p:sp>
        <p:nvSpPr>
          <p:cNvPr id="9" name="矩形 8"/>
          <p:cNvSpPr>
            <a:spLocks noChangeArrowheads="true"/>
          </p:cNvSpPr>
          <p:nvPr/>
        </p:nvSpPr>
        <p:spPr bwMode="auto">
          <a:xfrm>
            <a:off x="1539240" y="1336040"/>
            <a:ext cx="2330450" cy="535305"/>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3324" name="矩形 10"/>
          <p:cNvSpPr>
            <a:spLocks noChangeArrowheads="true"/>
          </p:cNvSpPr>
          <p:nvPr/>
        </p:nvSpPr>
        <p:spPr bwMode="auto">
          <a:xfrm>
            <a:off x="2345690" y="1383030"/>
            <a:ext cx="1819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sz="2400" b="1">
                <a:solidFill>
                  <a:schemeClr val="accent2"/>
                </a:solidFill>
                <a:latin typeface="微软雅黑" panose="020B0503020204020204" pitchFamily="34" charset="-122"/>
              </a:rPr>
              <a:t>诈骗手法</a:t>
            </a:r>
            <a:endParaRPr lang="zh-CN" sz="2400" b="1">
              <a:solidFill>
                <a:schemeClr val="accent2"/>
              </a:solidFill>
              <a:latin typeface="微软雅黑" panose="020B0503020204020204" pitchFamily="34" charset="-122"/>
            </a:endParaRPr>
          </a:p>
        </p:txBody>
      </p:sp>
      <p:pic>
        <p:nvPicPr>
          <p:cNvPr id="19" name="图片 18"/>
          <p:cNvPicPr>
            <a:picLocks noChangeAspect="true"/>
          </p:cNvPicPr>
          <p:nvPr/>
        </p:nvPicPr>
        <p:blipFill>
          <a:blip r:embed="rId1" cstate="email"/>
          <a:srcRect/>
          <a:stretch>
            <a:fillRect/>
          </a:stretch>
        </p:blipFill>
        <p:spPr bwMode="auto">
          <a:xfrm>
            <a:off x="1278573" y="1028065"/>
            <a:ext cx="877887"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10"/>
          <p:cNvSpPr txBox="true"/>
          <p:nvPr/>
        </p:nvSpPr>
        <p:spPr>
          <a:xfrm>
            <a:off x="1539240" y="2011680"/>
            <a:ext cx="6673215" cy="1553210"/>
          </a:xfrm>
          <a:prstGeom prst="rect">
            <a:avLst/>
          </a:prstGeom>
          <a:noFill/>
        </p:spPr>
        <p:txBody>
          <a:bodyPr wrap="square" rtlCol="0">
            <a:spAutoFit/>
          </a:bodyPr>
          <a:p>
            <a:pPr latinLnBrk="0">
              <a:lnSpc>
                <a:spcPts val="3800"/>
              </a:lnSpc>
            </a:pPr>
            <a:r>
              <a:rPr lang="zh-CN" altLang="en-US" sz="2400">
                <a:latin typeface="微软雅黑" panose="020B0503020204020204" pitchFamily="34" charset="-122"/>
                <a:ea typeface="微软雅黑" panose="020B0503020204020204" pitchFamily="34" charset="-122"/>
                <a:cs typeface="微软雅黑" panose="020B0503020204020204" pitchFamily="34" charset="-122"/>
              </a:rPr>
              <a:t>贷款诈骗主要分为两种类型：</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a:p>
            <a:pPr latinLnBrk="0">
              <a:lnSpc>
                <a:spcPts val="3800"/>
              </a:lnSpc>
            </a:pPr>
            <a:r>
              <a:rPr lang="en-US" altLang="zh-CN" sz="24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、以注销校园贷、学生贷账户为由进行诈骗；</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a:p>
            <a:pPr latinLnBrk="0">
              <a:lnSpc>
                <a:spcPts val="3800"/>
              </a:lnSpc>
            </a:pPr>
            <a:r>
              <a:rPr lang="en-US" altLang="zh-CN" sz="24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、假冒正规贷款平台进行诈骗。</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4" name="图片 13" descr="校园1_看图王"/>
          <p:cNvPicPr>
            <a:picLocks noChangeAspect="true"/>
          </p:cNvPicPr>
          <p:nvPr/>
        </p:nvPicPr>
        <p:blipFill>
          <a:blip r:embed="rId2"/>
          <a:stretch>
            <a:fillRect/>
          </a:stretch>
        </p:blipFill>
        <p:spPr>
          <a:xfrm>
            <a:off x="1456690" y="3855085"/>
            <a:ext cx="3320415" cy="2752725"/>
          </a:xfrm>
          <a:prstGeom prst="rect">
            <a:avLst/>
          </a:prstGeom>
        </p:spPr>
      </p:pic>
      <p:pic>
        <p:nvPicPr>
          <p:cNvPr id="15" name="图片 14" descr="校园2)"/>
          <p:cNvPicPr>
            <a:picLocks noChangeAspect="true"/>
          </p:cNvPicPr>
          <p:nvPr/>
        </p:nvPicPr>
        <p:blipFill>
          <a:blip r:embed="rId3"/>
          <a:stretch>
            <a:fillRect/>
          </a:stretch>
        </p:blipFill>
        <p:spPr>
          <a:xfrm>
            <a:off x="4777105" y="3854450"/>
            <a:ext cx="3128645" cy="2753360"/>
          </a:xfrm>
          <a:prstGeom prst="rect">
            <a:avLst/>
          </a:prstGeom>
        </p:spPr>
      </p:pic>
      <p:pic>
        <p:nvPicPr>
          <p:cNvPr id="16" name="图片 15" descr="贷款1"/>
          <p:cNvPicPr>
            <a:picLocks noChangeAspect="true"/>
          </p:cNvPicPr>
          <p:nvPr/>
        </p:nvPicPr>
        <p:blipFill>
          <a:blip r:embed="rId4"/>
          <a:stretch>
            <a:fillRect/>
          </a:stretch>
        </p:blipFill>
        <p:spPr>
          <a:xfrm>
            <a:off x="7831455" y="1382395"/>
            <a:ext cx="3153410" cy="5225415"/>
          </a:xfrm>
          <a:prstGeom prst="rect">
            <a:avLst/>
          </a:prstGeom>
        </p:spPr>
      </p:pic>
    </p:spTree>
  </p:cSld>
  <p:clrMapOvr>
    <a:masterClrMapping/>
  </p:clrMapOvr>
  <p:transition spd="slow">
    <p:blinds dir="vert"/>
  </p:transition>
  <p:timing>
    <p:tnLst>
      <p:par>
        <p:cTn id="1" dur="indefinite" restart="never" nodeType="tmRoot"/>
      </p:par>
    </p:tnLst>
    <p:bldLst>
      <p:bldP spid="10" grpId="0" animBg="true"/>
      <p:bldP spid="12" grpId="0" animBg="true"/>
      <p:bldP spid="13" grpId="0"/>
      <p:bldP spid="7" grpId="0" bldLvl="0" animBg="true"/>
      <p:bldP spid="8" grpId="0"/>
      <p:bldP spid="9" grpId="0" bldLvl="0" animBg="tru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0" y="223838"/>
            <a:ext cx="357188" cy="647700"/>
          </a:xfrm>
          <a:custGeom>
            <a:avLst/>
            <a:gdLst>
              <a:gd name="T0" fmla="*/ 0 w 519"/>
              <a:gd name="T1" fmla="*/ 2147483647 h 1050"/>
              <a:gd name="T2" fmla="*/ 2147483647 w 519"/>
              <a:gd name="T3" fmla="*/ 2147483647 h 1050"/>
              <a:gd name="T4" fmla="*/ 2147483647 w 519"/>
              <a:gd name="T5" fmla="*/ 2147483647 h 1050"/>
              <a:gd name="T6" fmla="*/ 0 w 519"/>
              <a:gd name="T7" fmla="*/ 0 h 1050"/>
              <a:gd name="T8" fmla="*/ 0 w 519"/>
              <a:gd name="T9" fmla="*/ 2147483647 h 10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1050">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0" y="63500"/>
            <a:ext cx="355600" cy="647700"/>
          </a:xfrm>
          <a:custGeom>
            <a:avLst/>
            <a:gdLst>
              <a:gd name="T0" fmla="*/ 0 w 518"/>
              <a:gd name="T1" fmla="*/ 2147483647 h 1051"/>
              <a:gd name="T2" fmla="*/ 2147483647 w 518"/>
              <a:gd name="T3" fmla="*/ 2147483647 h 1051"/>
              <a:gd name="T4" fmla="*/ 2147483647 w 518"/>
              <a:gd name="T5" fmla="*/ 2147483647 h 1051"/>
              <a:gd name="T6" fmla="*/ 0 w 518"/>
              <a:gd name="T7" fmla="*/ 0 h 1051"/>
              <a:gd name="T8" fmla="*/ 0 w 518"/>
              <a:gd name="T9" fmla="*/ 2147483647 h 10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 h="1051">
                <a:moveTo>
                  <a:pt x="0" y="1051"/>
                </a:moveTo>
                <a:lnTo>
                  <a:pt x="508" y="543"/>
                </a:lnTo>
                <a:cubicBezTo>
                  <a:pt x="518" y="533"/>
                  <a:pt x="518" y="518"/>
                  <a:pt x="508" y="508"/>
                </a:cubicBezTo>
                <a:lnTo>
                  <a:pt x="0" y="0"/>
                </a:lnTo>
                <a:lnTo>
                  <a:pt x="0" y="1051"/>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TextBox 12"/>
          <p:cNvSpPr txBox="true">
            <a:spLocks noChangeArrowheads="true"/>
          </p:cNvSpPr>
          <p:nvPr/>
        </p:nvSpPr>
        <p:spPr bwMode="auto">
          <a:xfrm>
            <a:off x="481013" y="155575"/>
            <a:ext cx="82089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3200" b="1">
                <a:solidFill>
                  <a:srgbClr val="2A495A"/>
                </a:solidFill>
                <a:latin typeface="微软雅黑" panose="020B0503020204020204" pitchFamily="34" charset="-122"/>
              </a:rPr>
              <a:t>骗术</a:t>
            </a:r>
            <a:r>
              <a:rPr lang="en-US" altLang="zh-CN" sz="3200" b="1">
                <a:solidFill>
                  <a:srgbClr val="2A495A"/>
                </a:solidFill>
                <a:latin typeface="微软雅黑" panose="020B0503020204020204" pitchFamily="34" charset="-122"/>
              </a:rPr>
              <a:t>3</a:t>
            </a:r>
            <a:r>
              <a:rPr lang="zh-CN" altLang="en-US" sz="3200" b="1">
                <a:solidFill>
                  <a:srgbClr val="2A495A"/>
                </a:solidFill>
                <a:latin typeface="微软雅黑" panose="020B0503020204020204" pitchFamily="34" charset="-122"/>
              </a:rPr>
              <a:t>：贷款诈骗</a:t>
            </a:r>
            <a:endParaRPr lang="zh-CN" altLang="en-US" sz="3200" b="1">
              <a:solidFill>
                <a:srgbClr val="2A495A"/>
              </a:solidFill>
              <a:latin typeface="微软雅黑" panose="020B0503020204020204" pitchFamily="34" charset="-122"/>
            </a:endParaRPr>
          </a:p>
        </p:txBody>
      </p:sp>
      <p:sp>
        <p:nvSpPr>
          <p:cNvPr id="7" name="矩形 6"/>
          <p:cNvSpPr/>
          <p:nvPr/>
        </p:nvSpPr>
        <p:spPr bwMode="auto">
          <a:xfrm>
            <a:off x="1195705" y="1029970"/>
            <a:ext cx="10200640" cy="5382260"/>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a:lstStyle/>
          <a:p>
            <a:pPr eaLnBrk="1" hangingPunct="1">
              <a:buFont typeface="Arial" panose="02080604020202020204" pitchFamily="34" charset="0"/>
              <a:buNone/>
              <a:defRPr/>
            </a:pPr>
            <a:endParaRPr lang="zh-CN" altLang="en-US">
              <a:latin typeface="Arial" panose="02080604020202020204" pitchFamily="34" charset="0"/>
              <a:ea typeface="宋体" panose="02010600030101010101" pitchFamily="2" charset="-122"/>
            </a:endParaRPr>
          </a:p>
        </p:txBody>
      </p:sp>
      <p:sp>
        <p:nvSpPr>
          <p:cNvPr id="8" name="矩形 7"/>
          <p:cNvSpPr/>
          <p:nvPr/>
        </p:nvSpPr>
        <p:spPr>
          <a:xfrm>
            <a:off x="1377950" y="1636395"/>
            <a:ext cx="9791065" cy="4661535"/>
          </a:xfrm>
          <a:prstGeom prst="rect">
            <a:avLst/>
          </a:prstGeom>
        </p:spPr>
        <p:txBody>
          <a:bodyPr wrap="square">
            <a:spAutoFit/>
          </a:bodyPr>
          <a:lstStyle/>
          <a:p>
            <a:pPr algn="just" eaLnBrk="1" latinLnBrk="0" hangingPunct="1">
              <a:lnSpc>
                <a:spcPct val="150000"/>
              </a:lnSpc>
              <a:buFont typeface="Arial" panose="02080604020202020204" pitchFamily="34" charset="0"/>
              <a:buNone/>
              <a:defRPr/>
            </a:pPr>
            <a:r>
              <a:rPr lang="en-US" dirty="0">
                <a:solidFill>
                  <a:schemeClr val="accent1"/>
                </a:solidFill>
                <a:latin typeface="+mj-ea"/>
                <a:ea typeface="+mj-ea"/>
              </a:rPr>
              <a:t>      9</a:t>
            </a:r>
            <a:r>
              <a:rPr lang="zh-CN" altLang="en-US" dirty="0">
                <a:solidFill>
                  <a:schemeClr val="accent1"/>
                </a:solidFill>
                <a:latin typeface="+mj-ea"/>
                <a:ea typeface="+mj-ea"/>
              </a:rPr>
              <a:t>月初</a:t>
            </a:r>
            <a:r>
              <a:rPr dirty="0">
                <a:solidFill>
                  <a:schemeClr val="accent1"/>
                </a:solidFill>
                <a:latin typeface="+mj-ea"/>
                <a:ea typeface="+mj-ea"/>
              </a:rPr>
              <a:t>，家住</a:t>
            </a:r>
            <a:r>
              <a:rPr lang="zh-CN" dirty="0">
                <a:solidFill>
                  <a:schemeClr val="accent1"/>
                </a:solidFill>
                <a:latin typeface="+mj-ea"/>
                <a:ea typeface="+mj-ea"/>
              </a:rPr>
              <a:t>绍兴嵊州</a:t>
            </a:r>
            <a:r>
              <a:rPr dirty="0">
                <a:solidFill>
                  <a:schemeClr val="accent1"/>
                </a:solidFill>
                <a:latin typeface="+mj-ea"/>
                <a:ea typeface="+mj-ea"/>
              </a:rPr>
              <a:t>的毕业生林某就遭遇此类诈骗，不幸被骗走2.5万元。当天下午6点多，林某接到了一个陌生电话，归属地显示为湖南某地。电话中，对方自称是“爱又米”贷款平台客服。当对方说出林某的身份证号和“爱又米”账户注册时间后，林某相信了对方。而对方接下来的话，却让林某慌了神。</a:t>
            </a:r>
            <a:r>
              <a:rPr dirty="0">
                <a:solidFill>
                  <a:srgbClr val="FF0000"/>
                </a:solidFill>
                <a:latin typeface="+mj-ea"/>
                <a:ea typeface="+mj-ea"/>
              </a:rPr>
              <a:t>“由于你在我们平台注册过网贷账户，若长期没有注销的话，会影响你的个人征信，影响到以后贷款和买房，</a:t>
            </a:r>
            <a:r>
              <a:rPr dirty="0">
                <a:solidFill>
                  <a:schemeClr val="accent1"/>
                </a:solidFill>
                <a:latin typeface="+mj-ea"/>
                <a:ea typeface="+mj-ea"/>
              </a:rPr>
              <a:t>如果想注销账户的话，我这边可以帮你代办。”对方语气严肃，丝毫不给人思考的空间。林某担心就此惹上征信麻烦，便添加了“客服”QQ，并在对方的指导下进行下一步操作。“客服”随后让林某下载了“去哪儿旅行、小米贷款、滴滴出行”三款APP，并要求其在注册账户后</a:t>
            </a:r>
            <a:r>
              <a:rPr dirty="0">
                <a:solidFill>
                  <a:srgbClr val="FF0000"/>
                </a:solidFill>
                <a:latin typeface="+mj-ea"/>
                <a:ea typeface="+mj-ea"/>
              </a:rPr>
              <a:t>进行贷款，将其中的可借额度清零</a:t>
            </a:r>
            <a:r>
              <a:rPr dirty="0">
                <a:solidFill>
                  <a:schemeClr val="accent1"/>
                </a:solidFill>
                <a:latin typeface="+mj-ea"/>
                <a:ea typeface="+mj-ea"/>
              </a:rPr>
              <a:t>。林某照办后，“客服”又要求她将</a:t>
            </a:r>
            <a:r>
              <a:rPr dirty="0">
                <a:solidFill>
                  <a:srgbClr val="FF0000"/>
                </a:solidFill>
                <a:latin typeface="+mj-ea"/>
                <a:ea typeface="+mj-ea"/>
              </a:rPr>
              <a:t>所贷到的钱款提现到个人银行账户上</a:t>
            </a:r>
            <a:r>
              <a:rPr dirty="0">
                <a:solidFill>
                  <a:schemeClr val="accent1"/>
                </a:solidFill>
                <a:latin typeface="+mj-ea"/>
                <a:ea typeface="+mj-ea"/>
              </a:rPr>
              <a:t>。最后，对方要求林某将贷款转到指定账户，以“</a:t>
            </a:r>
            <a:r>
              <a:rPr dirty="0">
                <a:solidFill>
                  <a:srgbClr val="FF0000"/>
                </a:solidFill>
                <a:latin typeface="+mj-ea"/>
                <a:ea typeface="+mj-ea"/>
              </a:rPr>
              <a:t>转账成功后，公司会帮忙注销账户，且转账金额也会自动退还</a:t>
            </a:r>
            <a:r>
              <a:rPr dirty="0">
                <a:solidFill>
                  <a:schemeClr val="accent1"/>
                </a:solidFill>
                <a:latin typeface="+mj-ea"/>
                <a:ea typeface="+mj-ea"/>
              </a:rPr>
              <a:t>”为由，将林某贷出的2.5万元全部骗走。</a:t>
            </a:r>
            <a:endParaRPr dirty="0">
              <a:solidFill>
                <a:schemeClr val="accent1"/>
              </a:solidFill>
              <a:latin typeface="+mj-ea"/>
              <a:ea typeface="+mj-ea"/>
            </a:endParaRPr>
          </a:p>
        </p:txBody>
      </p:sp>
      <p:sp>
        <p:nvSpPr>
          <p:cNvPr id="9" name="矩形 8"/>
          <p:cNvSpPr>
            <a:spLocks noChangeArrowheads="true"/>
          </p:cNvSpPr>
          <p:nvPr/>
        </p:nvSpPr>
        <p:spPr bwMode="auto">
          <a:xfrm>
            <a:off x="1449705" y="1000760"/>
            <a:ext cx="1755775" cy="535305"/>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3324" name="矩形 10"/>
          <p:cNvSpPr>
            <a:spLocks noChangeArrowheads="true"/>
          </p:cNvSpPr>
          <p:nvPr/>
        </p:nvSpPr>
        <p:spPr bwMode="auto">
          <a:xfrm>
            <a:off x="2080895" y="1003935"/>
            <a:ext cx="1819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2400" b="1">
                <a:solidFill>
                  <a:schemeClr val="accent2"/>
                </a:solidFill>
                <a:latin typeface="微软雅黑" panose="020B0503020204020204" pitchFamily="34" charset="-122"/>
              </a:rPr>
              <a:t>案例</a:t>
            </a:r>
            <a:r>
              <a:rPr lang="en-US" altLang="zh-CN" sz="2400" b="1">
                <a:solidFill>
                  <a:schemeClr val="accent2"/>
                </a:solidFill>
                <a:latin typeface="微软雅黑" panose="020B0503020204020204" pitchFamily="34" charset="-122"/>
              </a:rPr>
              <a:t>1</a:t>
            </a:r>
            <a:endParaRPr lang="en-US" altLang="zh-CN" sz="2400" b="1">
              <a:solidFill>
                <a:schemeClr val="accent2"/>
              </a:solidFill>
              <a:latin typeface="微软雅黑" panose="020B0503020204020204" pitchFamily="34" charset="-122"/>
            </a:endParaRPr>
          </a:p>
        </p:txBody>
      </p:sp>
      <p:pic>
        <p:nvPicPr>
          <p:cNvPr id="19" name="图片 18"/>
          <p:cNvPicPr>
            <a:picLocks noChangeAspect="true"/>
          </p:cNvPicPr>
          <p:nvPr/>
        </p:nvPicPr>
        <p:blipFill>
          <a:blip r:embed="rId1" cstate="email"/>
          <a:srcRect/>
          <a:stretch>
            <a:fillRect/>
          </a:stretch>
        </p:blipFill>
        <p:spPr bwMode="auto">
          <a:xfrm>
            <a:off x="1123633" y="692785"/>
            <a:ext cx="877887"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par>
    </p:tnLst>
    <p:bldLst>
      <p:bldP spid="10" grpId="0" animBg="true"/>
      <p:bldP spid="12" grpId="0" animBg="true"/>
      <p:bldP spid="13" grpId="0"/>
      <p:bldP spid="7" grpId="0" bldLvl="0" animBg="true"/>
      <p:bldP spid="8" grpId="0"/>
      <p:bldP spid="9" grpId="0" bldLvl="0" animBg="true"/>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false">
          <a:blip r:embed="rId1" cstate="email"/>
          <a:srcRect/>
          <a:stretch>
            <a:fillRect/>
          </a:stretch>
        </a:blipFill>
        <a:effectLst/>
      </p:bgPr>
    </p:bg>
    <p:spTree>
      <p:nvGrpSpPr>
        <p:cNvPr id="1" name=""/>
        <p:cNvGrpSpPr/>
        <p:nvPr/>
      </p:nvGrpSpPr>
      <p:grpSpPr>
        <a:xfrm>
          <a:off x="0" y="0"/>
          <a:ext cx="0" cy="0"/>
          <a:chOff x="0" y="0"/>
          <a:chExt cx="0" cy="0"/>
        </a:xfrm>
      </p:grpSpPr>
      <p:sp>
        <p:nvSpPr>
          <p:cNvPr id="4098" name="Freeform 5"/>
          <p:cNvSpPr/>
          <p:nvPr/>
        </p:nvSpPr>
        <p:spPr bwMode="auto">
          <a:xfrm>
            <a:off x="817563" y="0"/>
            <a:ext cx="2309812" cy="1160463"/>
          </a:xfrm>
          <a:custGeom>
            <a:avLst/>
            <a:gdLst>
              <a:gd name="T0" fmla="*/ 2147483647 w 3490"/>
              <a:gd name="T1" fmla="*/ 0 h 1722"/>
              <a:gd name="T2" fmla="*/ 2147483647 w 3490"/>
              <a:gd name="T3" fmla="*/ 2147483647 h 1722"/>
              <a:gd name="T4" fmla="*/ 2147483647 w 3490"/>
              <a:gd name="T5" fmla="*/ 2147483647 h 1722"/>
              <a:gd name="T6" fmla="*/ 0 w 3490"/>
              <a:gd name="T7" fmla="*/ 0 h 1722"/>
              <a:gd name="T8" fmla="*/ 2147483647 w 3490"/>
              <a:gd name="T9" fmla="*/ 0 h 17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90" h="1722">
                <a:moveTo>
                  <a:pt x="3490" y="0"/>
                </a:moveTo>
                <a:lnTo>
                  <a:pt x="1794" y="1695"/>
                </a:lnTo>
                <a:cubicBezTo>
                  <a:pt x="1767" y="1722"/>
                  <a:pt x="1723" y="1722"/>
                  <a:pt x="1695" y="1695"/>
                </a:cubicBezTo>
                <a:lnTo>
                  <a:pt x="0" y="0"/>
                </a:lnTo>
                <a:lnTo>
                  <a:pt x="349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9" name="Freeform 6"/>
          <p:cNvSpPr/>
          <p:nvPr/>
        </p:nvSpPr>
        <p:spPr bwMode="auto">
          <a:xfrm>
            <a:off x="354013" y="0"/>
            <a:ext cx="2309812" cy="1157288"/>
          </a:xfrm>
          <a:custGeom>
            <a:avLst/>
            <a:gdLst>
              <a:gd name="T0" fmla="*/ 2147483647 w 3490"/>
              <a:gd name="T1" fmla="*/ 0 h 1719"/>
              <a:gd name="T2" fmla="*/ 2147483647 w 3490"/>
              <a:gd name="T3" fmla="*/ 2147483647 h 1719"/>
              <a:gd name="T4" fmla="*/ 2147483647 w 3490"/>
              <a:gd name="T5" fmla="*/ 2147483647 h 1719"/>
              <a:gd name="T6" fmla="*/ 0 w 3490"/>
              <a:gd name="T7" fmla="*/ 0 h 1719"/>
              <a:gd name="T8" fmla="*/ 2147483647 w 3490"/>
              <a:gd name="T9" fmla="*/ 0 h 17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90" h="1719">
                <a:moveTo>
                  <a:pt x="3490" y="0"/>
                </a:moveTo>
                <a:lnTo>
                  <a:pt x="1803" y="1687"/>
                </a:lnTo>
                <a:cubicBezTo>
                  <a:pt x="1771" y="1719"/>
                  <a:pt x="1719" y="1719"/>
                  <a:pt x="1687" y="1687"/>
                </a:cubicBezTo>
                <a:lnTo>
                  <a:pt x="0" y="0"/>
                </a:lnTo>
                <a:lnTo>
                  <a:pt x="349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0" name="Freeform 7"/>
          <p:cNvSpPr>
            <a:spLocks noEditPoints="true"/>
          </p:cNvSpPr>
          <p:nvPr/>
        </p:nvSpPr>
        <p:spPr bwMode="auto">
          <a:xfrm>
            <a:off x="1303338" y="206375"/>
            <a:ext cx="763587" cy="760413"/>
          </a:xfrm>
          <a:custGeom>
            <a:avLst/>
            <a:gdLst>
              <a:gd name="T0" fmla="*/ 2147483647 w 1152"/>
              <a:gd name="T1" fmla="*/ 2147483647 h 1131"/>
              <a:gd name="T2" fmla="*/ 2147483647 w 1152"/>
              <a:gd name="T3" fmla="*/ 2147483647 h 1131"/>
              <a:gd name="T4" fmla="*/ 2147483647 w 1152"/>
              <a:gd name="T5" fmla="*/ 2147483647 h 1131"/>
              <a:gd name="T6" fmla="*/ 2147483647 w 1152"/>
              <a:gd name="T7" fmla="*/ 2147483647 h 1131"/>
              <a:gd name="T8" fmla="*/ 2147483647 w 1152"/>
              <a:gd name="T9" fmla="*/ 2147483647 h 1131"/>
              <a:gd name="T10" fmla="*/ 2147483647 w 1152"/>
              <a:gd name="T11" fmla="*/ 2147483647 h 1131"/>
              <a:gd name="T12" fmla="*/ 2147483647 w 1152"/>
              <a:gd name="T13" fmla="*/ 2147483647 h 1131"/>
              <a:gd name="T14" fmla="*/ 2147483647 w 1152"/>
              <a:gd name="T15" fmla="*/ 2147483647 h 1131"/>
              <a:gd name="T16" fmla="*/ 2147483647 w 1152"/>
              <a:gd name="T17" fmla="*/ 2147483647 h 1131"/>
              <a:gd name="T18" fmla="*/ 2147483647 w 1152"/>
              <a:gd name="T19" fmla="*/ 2147483647 h 1131"/>
              <a:gd name="T20" fmla="*/ 2147483647 w 1152"/>
              <a:gd name="T21" fmla="*/ 2147483647 h 1131"/>
              <a:gd name="T22" fmla="*/ 2147483647 w 1152"/>
              <a:gd name="T23" fmla="*/ 2147483647 h 1131"/>
              <a:gd name="T24" fmla="*/ 2147483647 w 1152"/>
              <a:gd name="T25" fmla="*/ 2147483647 h 1131"/>
              <a:gd name="T26" fmla="*/ 2147483647 w 1152"/>
              <a:gd name="T27" fmla="*/ 2147483647 h 1131"/>
              <a:gd name="T28" fmla="*/ 2147483647 w 1152"/>
              <a:gd name="T29" fmla="*/ 2147483647 h 1131"/>
              <a:gd name="T30" fmla="*/ 2147483647 w 1152"/>
              <a:gd name="T31" fmla="*/ 2147483647 h 1131"/>
              <a:gd name="T32" fmla="*/ 2147483647 w 1152"/>
              <a:gd name="T33" fmla="*/ 2147483647 h 1131"/>
              <a:gd name="T34" fmla="*/ 2147483647 w 1152"/>
              <a:gd name="T35" fmla="*/ 2147483647 h 1131"/>
              <a:gd name="T36" fmla="*/ 2147483647 w 1152"/>
              <a:gd name="T37" fmla="*/ 2147483647 h 1131"/>
              <a:gd name="T38" fmla="*/ 2147483647 w 1152"/>
              <a:gd name="T39" fmla="*/ 2147483647 h 1131"/>
              <a:gd name="T40" fmla="*/ 2147483647 w 1152"/>
              <a:gd name="T41" fmla="*/ 2147483647 h 1131"/>
              <a:gd name="T42" fmla="*/ 2147483647 w 1152"/>
              <a:gd name="T43" fmla="*/ 2147483647 h 1131"/>
              <a:gd name="T44" fmla="*/ 2147483647 w 1152"/>
              <a:gd name="T45" fmla="*/ 2147483647 h 1131"/>
              <a:gd name="T46" fmla="*/ 2147483647 w 1152"/>
              <a:gd name="T47" fmla="*/ 2147483647 h 1131"/>
              <a:gd name="T48" fmla="*/ 2147483647 w 1152"/>
              <a:gd name="T49" fmla="*/ 2147483647 h 1131"/>
              <a:gd name="T50" fmla="*/ 2147483647 w 1152"/>
              <a:gd name="T51" fmla="*/ 2147483647 h 1131"/>
              <a:gd name="T52" fmla="*/ 2147483647 w 1152"/>
              <a:gd name="T53" fmla="*/ 2147483647 h 1131"/>
              <a:gd name="T54" fmla="*/ 2147483647 w 1152"/>
              <a:gd name="T55" fmla="*/ 2147483647 h 1131"/>
              <a:gd name="T56" fmla="*/ 2147483647 w 1152"/>
              <a:gd name="T57" fmla="*/ 2147483647 h 1131"/>
              <a:gd name="T58" fmla="*/ 2147483647 w 1152"/>
              <a:gd name="T59" fmla="*/ 2147483647 h 1131"/>
              <a:gd name="T60" fmla="*/ 2147483647 w 1152"/>
              <a:gd name="T61" fmla="*/ 2147483647 h 1131"/>
              <a:gd name="T62" fmla="*/ 2147483647 w 1152"/>
              <a:gd name="T63" fmla="*/ 2147483647 h 1131"/>
              <a:gd name="T64" fmla="*/ 2147483647 w 1152"/>
              <a:gd name="T65" fmla="*/ 2147483647 h 1131"/>
              <a:gd name="T66" fmla="*/ 2147483647 w 1152"/>
              <a:gd name="T67" fmla="*/ 2147483647 h 11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52" h="1131">
                <a:moveTo>
                  <a:pt x="0" y="749"/>
                </a:moveTo>
                <a:lnTo>
                  <a:pt x="297" y="452"/>
                </a:lnTo>
                <a:lnTo>
                  <a:pt x="680" y="835"/>
                </a:lnTo>
                <a:lnTo>
                  <a:pt x="645" y="869"/>
                </a:lnTo>
                <a:lnTo>
                  <a:pt x="613" y="836"/>
                </a:lnTo>
                <a:lnTo>
                  <a:pt x="383" y="1066"/>
                </a:lnTo>
                <a:lnTo>
                  <a:pt x="415" y="1099"/>
                </a:lnTo>
                <a:lnTo>
                  <a:pt x="383" y="1131"/>
                </a:lnTo>
                <a:lnTo>
                  <a:pt x="0" y="749"/>
                </a:lnTo>
                <a:close/>
                <a:moveTo>
                  <a:pt x="64" y="747"/>
                </a:moveTo>
                <a:lnTo>
                  <a:pt x="141" y="824"/>
                </a:lnTo>
                <a:lnTo>
                  <a:pt x="371" y="594"/>
                </a:lnTo>
                <a:lnTo>
                  <a:pt x="294" y="517"/>
                </a:lnTo>
                <a:lnTo>
                  <a:pt x="64" y="747"/>
                </a:lnTo>
                <a:close/>
                <a:moveTo>
                  <a:pt x="276" y="960"/>
                </a:moveTo>
                <a:lnTo>
                  <a:pt x="355" y="1039"/>
                </a:lnTo>
                <a:lnTo>
                  <a:pt x="585" y="809"/>
                </a:lnTo>
                <a:lnTo>
                  <a:pt x="506" y="730"/>
                </a:lnTo>
                <a:lnTo>
                  <a:pt x="276" y="960"/>
                </a:lnTo>
                <a:close/>
                <a:moveTo>
                  <a:pt x="170" y="853"/>
                </a:moveTo>
                <a:lnTo>
                  <a:pt x="249" y="932"/>
                </a:lnTo>
                <a:lnTo>
                  <a:pt x="479" y="702"/>
                </a:lnTo>
                <a:lnTo>
                  <a:pt x="400" y="624"/>
                </a:lnTo>
                <a:lnTo>
                  <a:pt x="170" y="853"/>
                </a:lnTo>
                <a:close/>
                <a:moveTo>
                  <a:pt x="949" y="174"/>
                </a:moveTo>
                <a:lnTo>
                  <a:pt x="999" y="179"/>
                </a:lnTo>
                <a:cubicBezTo>
                  <a:pt x="997" y="192"/>
                  <a:pt x="991" y="219"/>
                  <a:pt x="980" y="259"/>
                </a:cubicBezTo>
                <a:cubicBezTo>
                  <a:pt x="974" y="287"/>
                  <a:pt x="968" y="308"/>
                  <a:pt x="965" y="323"/>
                </a:cubicBezTo>
                <a:cubicBezTo>
                  <a:pt x="1014" y="319"/>
                  <a:pt x="1074" y="297"/>
                  <a:pt x="1143" y="254"/>
                </a:cubicBezTo>
                <a:cubicBezTo>
                  <a:pt x="1143" y="270"/>
                  <a:pt x="1146" y="288"/>
                  <a:pt x="1152" y="307"/>
                </a:cubicBezTo>
                <a:cubicBezTo>
                  <a:pt x="1050" y="363"/>
                  <a:pt x="955" y="381"/>
                  <a:pt x="867" y="359"/>
                </a:cubicBezTo>
                <a:lnTo>
                  <a:pt x="946" y="438"/>
                </a:lnTo>
                <a:cubicBezTo>
                  <a:pt x="990" y="477"/>
                  <a:pt x="990" y="517"/>
                  <a:pt x="946" y="558"/>
                </a:cubicBezTo>
                <a:cubicBezTo>
                  <a:pt x="930" y="574"/>
                  <a:pt x="914" y="590"/>
                  <a:pt x="898" y="606"/>
                </a:cubicBezTo>
                <a:cubicBezTo>
                  <a:pt x="883" y="593"/>
                  <a:pt x="869" y="584"/>
                  <a:pt x="857" y="579"/>
                </a:cubicBezTo>
                <a:cubicBezTo>
                  <a:pt x="872" y="566"/>
                  <a:pt x="890" y="549"/>
                  <a:pt x="912" y="527"/>
                </a:cubicBezTo>
                <a:cubicBezTo>
                  <a:pt x="935" y="506"/>
                  <a:pt x="935" y="486"/>
                  <a:pt x="913" y="467"/>
                </a:cubicBezTo>
                <a:lnTo>
                  <a:pt x="771" y="325"/>
                </a:lnTo>
                <a:lnTo>
                  <a:pt x="584" y="512"/>
                </a:lnTo>
                <a:lnTo>
                  <a:pt x="556" y="484"/>
                </a:lnTo>
                <a:lnTo>
                  <a:pt x="864" y="177"/>
                </a:lnTo>
                <a:lnTo>
                  <a:pt x="819" y="132"/>
                </a:lnTo>
                <a:lnTo>
                  <a:pt x="563" y="388"/>
                </a:lnTo>
                <a:lnTo>
                  <a:pt x="536" y="361"/>
                </a:lnTo>
                <a:lnTo>
                  <a:pt x="792" y="105"/>
                </a:lnTo>
                <a:lnTo>
                  <a:pt x="747" y="60"/>
                </a:lnTo>
                <a:lnTo>
                  <a:pt x="484" y="323"/>
                </a:lnTo>
                <a:lnTo>
                  <a:pt x="457" y="295"/>
                </a:lnTo>
                <a:lnTo>
                  <a:pt x="752" y="0"/>
                </a:lnTo>
                <a:lnTo>
                  <a:pt x="896" y="144"/>
                </a:lnTo>
                <a:lnTo>
                  <a:pt x="962" y="79"/>
                </a:lnTo>
                <a:lnTo>
                  <a:pt x="989" y="107"/>
                </a:lnTo>
                <a:lnTo>
                  <a:pt x="802" y="294"/>
                </a:lnTo>
                <a:lnTo>
                  <a:pt x="816" y="307"/>
                </a:lnTo>
                <a:cubicBezTo>
                  <a:pt x="853" y="318"/>
                  <a:pt x="889" y="323"/>
                  <a:pt x="922" y="325"/>
                </a:cubicBezTo>
                <a:cubicBezTo>
                  <a:pt x="933" y="267"/>
                  <a:pt x="943" y="217"/>
                  <a:pt x="949" y="174"/>
                </a:cubicBezTo>
                <a:close/>
                <a:moveTo>
                  <a:pt x="721" y="659"/>
                </a:moveTo>
                <a:cubicBezTo>
                  <a:pt x="753" y="595"/>
                  <a:pt x="790" y="515"/>
                  <a:pt x="831" y="419"/>
                </a:cubicBezTo>
                <a:cubicBezTo>
                  <a:pt x="844" y="427"/>
                  <a:pt x="856" y="435"/>
                  <a:pt x="869" y="443"/>
                </a:cubicBezTo>
                <a:cubicBezTo>
                  <a:pt x="829" y="529"/>
                  <a:pt x="793" y="607"/>
                  <a:pt x="763" y="676"/>
                </a:cubicBezTo>
                <a:lnTo>
                  <a:pt x="721" y="659"/>
                </a:lnTo>
                <a:close/>
                <a:moveTo>
                  <a:pt x="646" y="470"/>
                </a:moveTo>
                <a:cubicBezTo>
                  <a:pt x="654" y="469"/>
                  <a:pt x="664" y="467"/>
                  <a:pt x="677" y="464"/>
                </a:cubicBezTo>
                <a:cubicBezTo>
                  <a:pt x="718" y="454"/>
                  <a:pt x="752" y="448"/>
                  <a:pt x="780" y="443"/>
                </a:cubicBezTo>
                <a:lnTo>
                  <a:pt x="788" y="489"/>
                </a:lnTo>
                <a:cubicBezTo>
                  <a:pt x="767" y="493"/>
                  <a:pt x="737" y="498"/>
                  <a:pt x="701" y="505"/>
                </a:cubicBezTo>
                <a:cubicBezTo>
                  <a:pt x="679" y="508"/>
                  <a:pt x="662" y="511"/>
                  <a:pt x="651" y="513"/>
                </a:cubicBezTo>
                <a:lnTo>
                  <a:pt x="646" y="4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1" name="Freeform 8"/>
          <p:cNvSpPr>
            <a:spLocks noEditPoints="true"/>
          </p:cNvSpPr>
          <p:nvPr/>
        </p:nvSpPr>
        <p:spPr bwMode="auto">
          <a:xfrm>
            <a:off x="1908175" y="274638"/>
            <a:ext cx="673100" cy="682625"/>
          </a:xfrm>
          <a:custGeom>
            <a:avLst/>
            <a:gdLst>
              <a:gd name="T0" fmla="*/ 2147483647 w 1017"/>
              <a:gd name="T1" fmla="*/ 2147483647 h 1013"/>
              <a:gd name="T2" fmla="*/ 2147483647 w 1017"/>
              <a:gd name="T3" fmla="*/ 2147483647 h 1013"/>
              <a:gd name="T4" fmla="*/ 2147483647 w 1017"/>
              <a:gd name="T5" fmla="*/ 2147483647 h 1013"/>
              <a:gd name="T6" fmla="*/ 2147483647 w 1017"/>
              <a:gd name="T7" fmla="*/ 2147483647 h 1013"/>
              <a:gd name="T8" fmla="*/ 2147483647 w 1017"/>
              <a:gd name="T9" fmla="*/ 2147483647 h 1013"/>
              <a:gd name="T10" fmla="*/ 2147483647 w 1017"/>
              <a:gd name="T11" fmla="*/ 2147483647 h 1013"/>
              <a:gd name="T12" fmla="*/ 2147483647 w 1017"/>
              <a:gd name="T13" fmla="*/ 2147483647 h 1013"/>
              <a:gd name="T14" fmla="*/ 2147483647 w 1017"/>
              <a:gd name="T15" fmla="*/ 2147483647 h 1013"/>
              <a:gd name="T16" fmla="*/ 2147483647 w 1017"/>
              <a:gd name="T17" fmla="*/ 2147483647 h 1013"/>
              <a:gd name="T18" fmla="*/ 2147483647 w 1017"/>
              <a:gd name="T19" fmla="*/ 2147483647 h 1013"/>
              <a:gd name="T20" fmla="*/ 2147483647 w 1017"/>
              <a:gd name="T21" fmla="*/ 2147483647 h 1013"/>
              <a:gd name="T22" fmla="*/ 2147483647 w 1017"/>
              <a:gd name="T23" fmla="*/ 2147483647 h 1013"/>
              <a:gd name="T24" fmla="*/ 2147483647 w 1017"/>
              <a:gd name="T25" fmla="*/ 2147483647 h 1013"/>
              <a:gd name="T26" fmla="*/ 2147483647 w 1017"/>
              <a:gd name="T27" fmla="*/ 2147483647 h 1013"/>
              <a:gd name="T28" fmla="*/ 2147483647 w 1017"/>
              <a:gd name="T29" fmla="*/ 2147483647 h 1013"/>
              <a:gd name="T30" fmla="*/ 2147483647 w 1017"/>
              <a:gd name="T31" fmla="*/ 2147483647 h 1013"/>
              <a:gd name="T32" fmla="*/ 2147483647 w 1017"/>
              <a:gd name="T33" fmla="*/ 2147483647 h 1013"/>
              <a:gd name="T34" fmla="*/ 2147483647 w 1017"/>
              <a:gd name="T35" fmla="*/ 2147483647 h 1013"/>
              <a:gd name="T36" fmla="*/ 2147483647 w 1017"/>
              <a:gd name="T37" fmla="*/ 2147483647 h 1013"/>
              <a:gd name="T38" fmla="*/ 2147483647 w 1017"/>
              <a:gd name="T39" fmla="*/ 2147483647 h 1013"/>
              <a:gd name="T40" fmla="*/ 2147483647 w 1017"/>
              <a:gd name="T41" fmla="*/ 2147483647 h 1013"/>
              <a:gd name="T42" fmla="*/ 2147483647 w 1017"/>
              <a:gd name="T43" fmla="*/ 2147483647 h 1013"/>
              <a:gd name="T44" fmla="*/ 2147483647 w 1017"/>
              <a:gd name="T45" fmla="*/ 2147483647 h 1013"/>
              <a:gd name="T46" fmla="*/ 2147483647 w 1017"/>
              <a:gd name="T47" fmla="*/ 2147483647 h 1013"/>
              <a:gd name="T48" fmla="*/ 2147483647 w 1017"/>
              <a:gd name="T49" fmla="*/ 2147483647 h 1013"/>
              <a:gd name="T50" fmla="*/ 2147483647 w 1017"/>
              <a:gd name="T51" fmla="*/ 2147483647 h 1013"/>
              <a:gd name="T52" fmla="*/ 2147483647 w 1017"/>
              <a:gd name="T53" fmla="*/ 2147483647 h 1013"/>
              <a:gd name="T54" fmla="*/ 2147483647 w 1017"/>
              <a:gd name="T55" fmla="*/ 2147483647 h 1013"/>
              <a:gd name="T56" fmla="*/ 2147483647 w 1017"/>
              <a:gd name="T57" fmla="*/ 2147483647 h 1013"/>
              <a:gd name="T58" fmla="*/ 2147483647 w 1017"/>
              <a:gd name="T59" fmla="*/ 2147483647 h 1013"/>
              <a:gd name="T60" fmla="*/ 2147483647 w 1017"/>
              <a:gd name="T61" fmla="*/ 2147483647 h 1013"/>
              <a:gd name="T62" fmla="*/ 2147483647 w 1017"/>
              <a:gd name="T63" fmla="*/ 2147483647 h 1013"/>
              <a:gd name="T64" fmla="*/ 2147483647 w 1017"/>
              <a:gd name="T65" fmla="*/ 2147483647 h 1013"/>
              <a:gd name="T66" fmla="*/ 2147483647 w 1017"/>
              <a:gd name="T67" fmla="*/ 2147483647 h 1013"/>
              <a:gd name="T68" fmla="*/ 2147483647 w 1017"/>
              <a:gd name="T69" fmla="*/ 2147483647 h 1013"/>
              <a:gd name="T70" fmla="*/ 2147483647 w 1017"/>
              <a:gd name="T71" fmla="*/ 2147483647 h 1013"/>
              <a:gd name="T72" fmla="*/ 2147483647 w 1017"/>
              <a:gd name="T73" fmla="*/ 2147483647 h 1013"/>
              <a:gd name="T74" fmla="*/ 2147483647 w 1017"/>
              <a:gd name="T75" fmla="*/ 2147483647 h 1013"/>
              <a:gd name="T76" fmla="*/ 2147483647 w 1017"/>
              <a:gd name="T77" fmla="*/ 2147483647 h 1013"/>
              <a:gd name="T78" fmla="*/ 2147483647 w 1017"/>
              <a:gd name="T79" fmla="*/ 2147483647 h 1013"/>
              <a:gd name="T80" fmla="*/ 2147483647 w 1017"/>
              <a:gd name="T81" fmla="*/ 2147483647 h 1013"/>
              <a:gd name="T82" fmla="*/ 2147483647 w 1017"/>
              <a:gd name="T83" fmla="*/ 2147483647 h 1013"/>
              <a:gd name="T84" fmla="*/ 2147483647 w 1017"/>
              <a:gd name="T85" fmla="*/ 2147483647 h 1013"/>
              <a:gd name="T86" fmla="*/ 2147483647 w 1017"/>
              <a:gd name="T87" fmla="*/ 2147483647 h 1013"/>
              <a:gd name="T88" fmla="*/ 2147483647 w 1017"/>
              <a:gd name="T89" fmla="*/ 2147483647 h 1013"/>
              <a:gd name="T90" fmla="*/ 2147483647 w 1017"/>
              <a:gd name="T91" fmla="*/ 2147483647 h 1013"/>
              <a:gd name="T92" fmla="*/ 2147483647 w 1017"/>
              <a:gd name="T93" fmla="*/ 2147483647 h 1013"/>
              <a:gd name="T94" fmla="*/ 2147483647 w 1017"/>
              <a:gd name="T95" fmla="*/ 2147483647 h 1013"/>
              <a:gd name="T96" fmla="*/ 2147483647 w 1017"/>
              <a:gd name="T97" fmla="*/ 2147483647 h 1013"/>
              <a:gd name="T98" fmla="*/ 2147483647 w 1017"/>
              <a:gd name="T99" fmla="*/ 2147483647 h 101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17" h="1013">
                <a:moveTo>
                  <a:pt x="144" y="904"/>
                </a:moveTo>
                <a:lnTo>
                  <a:pt x="163" y="893"/>
                </a:lnTo>
                <a:cubicBezTo>
                  <a:pt x="181" y="925"/>
                  <a:pt x="177" y="955"/>
                  <a:pt x="151" y="981"/>
                </a:cubicBezTo>
                <a:cubicBezTo>
                  <a:pt x="116" y="1013"/>
                  <a:pt x="79" y="1011"/>
                  <a:pt x="41" y="977"/>
                </a:cubicBezTo>
                <a:cubicBezTo>
                  <a:pt x="3" y="936"/>
                  <a:pt x="0" y="897"/>
                  <a:pt x="32" y="861"/>
                </a:cubicBezTo>
                <a:cubicBezTo>
                  <a:pt x="55" y="839"/>
                  <a:pt x="82" y="835"/>
                  <a:pt x="113" y="847"/>
                </a:cubicBezTo>
                <a:lnTo>
                  <a:pt x="102" y="865"/>
                </a:lnTo>
                <a:cubicBezTo>
                  <a:pt x="78" y="856"/>
                  <a:pt x="59" y="858"/>
                  <a:pt x="43" y="873"/>
                </a:cubicBezTo>
                <a:cubicBezTo>
                  <a:pt x="22" y="899"/>
                  <a:pt x="25" y="929"/>
                  <a:pt x="53" y="962"/>
                </a:cubicBezTo>
                <a:cubicBezTo>
                  <a:pt x="85" y="990"/>
                  <a:pt x="113" y="993"/>
                  <a:pt x="140" y="971"/>
                </a:cubicBezTo>
                <a:cubicBezTo>
                  <a:pt x="158" y="952"/>
                  <a:pt x="159" y="929"/>
                  <a:pt x="144" y="904"/>
                </a:cubicBezTo>
                <a:close/>
                <a:moveTo>
                  <a:pt x="172" y="745"/>
                </a:moveTo>
                <a:cubicBezTo>
                  <a:pt x="149" y="772"/>
                  <a:pt x="151" y="803"/>
                  <a:pt x="179" y="836"/>
                </a:cubicBezTo>
                <a:cubicBezTo>
                  <a:pt x="210" y="864"/>
                  <a:pt x="240" y="867"/>
                  <a:pt x="268" y="843"/>
                </a:cubicBezTo>
                <a:cubicBezTo>
                  <a:pt x="293" y="815"/>
                  <a:pt x="292" y="784"/>
                  <a:pt x="263" y="752"/>
                </a:cubicBezTo>
                <a:cubicBezTo>
                  <a:pt x="230" y="724"/>
                  <a:pt x="200" y="721"/>
                  <a:pt x="172" y="745"/>
                </a:cubicBezTo>
                <a:close/>
                <a:moveTo>
                  <a:pt x="279" y="853"/>
                </a:moveTo>
                <a:cubicBezTo>
                  <a:pt x="242" y="886"/>
                  <a:pt x="204" y="885"/>
                  <a:pt x="167" y="851"/>
                </a:cubicBezTo>
                <a:cubicBezTo>
                  <a:pt x="129" y="810"/>
                  <a:pt x="127" y="770"/>
                  <a:pt x="161" y="732"/>
                </a:cubicBezTo>
                <a:cubicBezTo>
                  <a:pt x="198" y="700"/>
                  <a:pt x="237" y="702"/>
                  <a:pt x="277" y="738"/>
                </a:cubicBezTo>
                <a:cubicBezTo>
                  <a:pt x="313" y="777"/>
                  <a:pt x="314" y="815"/>
                  <a:pt x="279" y="853"/>
                </a:cubicBezTo>
                <a:close/>
                <a:moveTo>
                  <a:pt x="452" y="676"/>
                </a:moveTo>
                <a:lnTo>
                  <a:pt x="336" y="560"/>
                </a:lnTo>
                <a:lnTo>
                  <a:pt x="324" y="573"/>
                </a:lnTo>
                <a:lnTo>
                  <a:pt x="408" y="657"/>
                </a:lnTo>
                <a:cubicBezTo>
                  <a:pt x="415" y="664"/>
                  <a:pt x="421" y="669"/>
                  <a:pt x="428" y="674"/>
                </a:cubicBezTo>
                <a:lnTo>
                  <a:pt x="427" y="675"/>
                </a:lnTo>
                <a:cubicBezTo>
                  <a:pt x="424" y="673"/>
                  <a:pt x="419" y="672"/>
                  <a:pt x="413" y="670"/>
                </a:cubicBezTo>
                <a:lnTo>
                  <a:pt x="260" y="637"/>
                </a:lnTo>
                <a:lnTo>
                  <a:pt x="245" y="652"/>
                </a:lnTo>
                <a:lnTo>
                  <a:pt x="361" y="768"/>
                </a:lnTo>
                <a:lnTo>
                  <a:pt x="374" y="755"/>
                </a:lnTo>
                <a:lnTo>
                  <a:pt x="288" y="670"/>
                </a:lnTo>
                <a:cubicBezTo>
                  <a:pt x="280" y="662"/>
                  <a:pt x="273" y="656"/>
                  <a:pt x="268" y="652"/>
                </a:cubicBezTo>
                <a:cubicBezTo>
                  <a:pt x="274" y="655"/>
                  <a:pt x="280" y="657"/>
                  <a:pt x="285" y="658"/>
                </a:cubicBezTo>
                <a:lnTo>
                  <a:pt x="438" y="691"/>
                </a:lnTo>
                <a:lnTo>
                  <a:pt x="452" y="676"/>
                </a:lnTo>
                <a:close/>
                <a:moveTo>
                  <a:pt x="454" y="443"/>
                </a:moveTo>
                <a:lnTo>
                  <a:pt x="465" y="454"/>
                </a:lnTo>
                <a:lnTo>
                  <a:pt x="425" y="493"/>
                </a:lnTo>
                <a:lnTo>
                  <a:pt x="530" y="598"/>
                </a:lnTo>
                <a:lnTo>
                  <a:pt x="517" y="612"/>
                </a:lnTo>
                <a:lnTo>
                  <a:pt x="412" y="507"/>
                </a:lnTo>
                <a:lnTo>
                  <a:pt x="373" y="546"/>
                </a:lnTo>
                <a:lnTo>
                  <a:pt x="362" y="535"/>
                </a:lnTo>
                <a:lnTo>
                  <a:pt x="454" y="443"/>
                </a:lnTo>
                <a:close/>
                <a:moveTo>
                  <a:pt x="596" y="511"/>
                </a:moveTo>
                <a:lnTo>
                  <a:pt x="670" y="438"/>
                </a:lnTo>
                <a:lnTo>
                  <a:pt x="681" y="448"/>
                </a:lnTo>
                <a:lnTo>
                  <a:pt x="594" y="535"/>
                </a:lnTo>
                <a:lnTo>
                  <a:pt x="478" y="419"/>
                </a:lnTo>
                <a:lnTo>
                  <a:pt x="561" y="335"/>
                </a:lnTo>
                <a:lnTo>
                  <a:pt x="572" y="346"/>
                </a:lnTo>
                <a:lnTo>
                  <a:pt x="502" y="417"/>
                </a:lnTo>
                <a:lnTo>
                  <a:pt x="541" y="456"/>
                </a:lnTo>
                <a:lnTo>
                  <a:pt x="607" y="390"/>
                </a:lnTo>
                <a:lnTo>
                  <a:pt x="619" y="402"/>
                </a:lnTo>
                <a:lnTo>
                  <a:pt x="553" y="468"/>
                </a:lnTo>
                <a:lnTo>
                  <a:pt x="596" y="511"/>
                </a:lnTo>
                <a:close/>
                <a:moveTo>
                  <a:pt x="801" y="328"/>
                </a:moveTo>
                <a:lnTo>
                  <a:pt x="685" y="212"/>
                </a:lnTo>
                <a:lnTo>
                  <a:pt x="672" y="225"/>
                </a:lnTo>
                <a:lnTo>
                  <a:pt x="757" y="309"/>
                </a:lnTo>
                <a:cubicBezTo>
                  <a:pt x="763" y="315"/>
                  <a:pt x="769" y="321"/>
                  <a:pt x="776" y="326"/>
                </a:cubicBezTo>
                <a:lnTo>
                  <a:pt x="775" y="327"/>
                </a:lnTo>
                <a:cubicBezTo>
                  <a:pt x="772" y="325"/>
                  <a:pt x="767" y="324"/>
                  <a:pt x="761" y="322"/>
                </a:cubicBezTo>
                <a:lnTo>
                  <a:pt x="608" y="288"/>
                </a:lnTo>
                <a:lnTo>
                  <a:pt x="593" y="303"/>
                </a:lnTo>
                <a:lnTo>
                  <a:pt x="709" y="419"/>
                </a:lnTo>
                <a:lnTo>
                  <a:pt x="722" y="407"/>
                </a:lnTo>
                <a:lnTo>
                  <a:pt x="637" y="321"/>
                </a:lnTo>
                <a:cubicBezTo>
                  <a:pt x="628" y="313"/>
                  <a:pt x="621" y="308"/>
                  <a:pt x="616" y="304"/>
                </a:cubicBezTo>
                <a:lnTo>
                  <a:pt x="616" y="303"/>
                </a:lnTo>
                <a:cubicBezTo>
                  <a:pt x="622" y="307"/>
                  <a:pt x="628" y="309"/>
                  <a:pt x="633" y="310"/>
                </a:cubicBezTo>
                <a:lnTo>
                  <a:pt x="786" y="342"/>
                </a:lnTo>
                <a:lnTo>
                  <a:pt x="801" y="328"/>
                </a:lnTo>
                <a:close/>
                <a:moveTo>
                  <a:pt x="802" y="95"/>
                </a:moveTo>
                <a:lnTo>
                  <a:pt x="813" y="106"/>
                </a:lnTo>
                <a:lnTo>
                  <a:pt x="774" y="145"/>
                </a:lnTo>
                <a:lnTo>
                  <a:pt x="878" y="250"/>
                </a:lnTo>
                <a:lnTo>
                  <a:pt x="865" y="263"/>
                </a:lnTo>
                <a:lnTo>
                  <a:pt x="760" y="158"/>
                </a:lnTo>
                <a:lnTo>
                  <a:pt x="721" y="198"/>
                </a:lnTo>
                <a:lnTo>
                  <a:pt x="710" y="187"/>
                </a:lnTo>
                <a:lnTo>
                  <a:pt x="802" y="95"/>
                </a:lnTo>
                <a:close/>
                <a:moveTo>
                  <a:pt x="930" y="34"/>
                </a:moveTo>
                <a:lnTo>
                  <a:pt x="939" y="16"/>
                </a:lnTo>
                <a:cubicBezTo>
                  <a:pt x="914" y="0"/>
                  <a:pt x="888" y="4"/>
                  <a:pt x="863" y="29"/>
                </a:cubicBezTo>
                <a:cubicBezTo>
                  <a:pt x="839" y="56"/>
                  <a:pt x="835" y="80"/>
                  <a:pt x="854" y="101"/>
                </a:cubicBezTo>
                <a:cubicBezTo>
                  <a:pt x="868" y="119"/>
                  <a:pt x="893" y="116"/>
                  <a:pt x="928" y="92"/>
                </a:cubicBezTo>
                <a:cubicBezTo>
                  <a:pt x="957" y="73"/>
                  <a:pt x="975" y="70"/>
                  <a:pt x="984" y="83"/>
                </a:cubicBezTo>
                <a:cubicBezTo>
                  <a:pt x="998" y="98"/>
                  <a:pt x="995" y="115"/>
                  <a:pt x="977" y="135"/>
                </a:cubicBezTo>
                <a:cubicBezTo>
                  <a:pt x="956" y="157"/>
                  <a:pt x="934" y="159"/>
                  <a:pt x="912" y="141"/>
                </a:cubicBezTo>
                <a:lnTo>
                  <a:pt x="903" y="159"/>
                </a:lnTo>
                <a:cubicBezTo>
                  <a:pt x="932" y="179"/>
                  <a:pt x="960" y="174"/>
                  <a:pt x="988" y="144"/>
                </a:cubicBezTo>
                <a:cubicBezTo>
                  <a:pt x="1013" y="117"/>
                  <a:pt x="1017" y="92"/>
                  <a:pt x="999" y="70"/>
                </a:cubicBezTo>
                <a:cubicBezTo>
                  <a:pt x="982" y="50"/>
                  <a:pt x="955" y="53"/>
                  <a:pt x="917" y="79"/>
                </a:cubicBezTo>
                <a:cubicBezTo>
                  <a:pt x="893" y="95"/>
                  <a:pt x="876" y="98"/>
                  <a:pt x="867" y="88"/>
                </a:cubicBezTo>
                <a:cubicBezTo>
                  <a:pt x="855" y="74"/>
                  <a:pt x="858" y="58"/>
                  <a:pt x="876" y="39"/>
                </a:cubicBezTo>
                <a:cubicBezTo>
                  <a:pt x="891" y="24"/>
                  <a:pt x="909" y="22"/>
                  <a:pt x="930"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 name="Freeform 11"/>
          <p:cNvSpPr/>
          <p:nvPr/>
        </p:nvSpPr>
        <p:spPr bwMode="auto">
          <a:xfrm>
            <a:off x="4494848" y="1069975"/>
            <a:ext cx="892175" cy="112713"/>
          </a:xfrm>
          <a:custGeom>
            <a:avLst/>
            <a:gdLst>
              <a:gd name="T0" fmla="*/ 2147483647 w 1156"/>
              <a:gd name="T1" fmla="*/ 0 h 142"/>
              <a:gd name="T2" fmla="*/ 2147483647 w 1156"/>
              <a:gd name="T3" fmla="*/ 0 h 142"/>
              <a:gd name="T4" fmla="*/ 2147483647 w 1156"/>
              <a:gd name="T5" fmla="*/ 2147483647 h 142"/>
              <a:gd name="T6" fmla="*/ 0 w 1156"/>
              <a:gd name="T7" fmla="*/ 2147483647 h 142"/>
              <a:gd name="T8" fmla="*/ 2147483647 w 1156"/>
              <a:gd name="T9" fmla="*/ 0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6" h="142">
                <a:moveTo>
                  <a:pt x="111" y="0"/>
                </a:moveTo>
                <a:lnTo>
                  <a:pt x="1045" y="0"/>
                </a:lnTo>
                <a:lnTo>
                  <a:pt x="1156" y="142"/>
                </a:lnTo>
                <a:lnTo>
                  <a:pt x="0" y="142"/>
                </a:lnTo>
                <a:lnTo>
                  <a:pt x="11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 name="Freeform 10"/>
          <p:cNvSpPr/>
          <p:nvPr/>
        </p:nvSpPr>
        <p:spPr bwMode="auto">
          <a:xfrm>
            <a:off x="4403090" y="1157605"/>
            <a:ext cx="6981190" cy="663575"/>
          </a:xfrm>
          <a:custGeom>
            <a:avLst/>
            <a:gdLst>
              <a:gd name="T0" fmla="*/ 2147483647 w 8676"/>
              <a:gd name="T1" fmla="*/ 0 h 884"/>
              <a:gd name="T2" fmla="*/ 2147483647 w 8676"/>
              <a:gd name="T3" fmla="*/ 0 h 884"/>
              <a:gd name="T4" fmla="*/ 2147483647 w 8676"/>
              <a:gd name="T5" fmla="*/ 2147483647 h 884"/>
              <a:gd name="T6" fmla="*/ 2147483647 w 8676"/>
              <a:gd name="T7" fmla="*/ 2147483647 h 884"/>
              <a:gd name="T8" fmla="*/ 2147483647 w 8676"/>
              <a:gd name="T9" fmla="*/ 2147483647 h 884"/>
              <a:gd name="T10" fmla="*/ 2147483647 w 8676"/>
              <a:gd name="T11" fmla="*/ 2147483647 h 884"/>
              <a:gd name="T12" fmla="*/ 0 w 8676"/>
              <a:gd name="T13" fmla="*/ 2147483647 h 884"/>
              <a:gd name="T14" fmla="*/ 0 w 8676"/>
              <a:gd name="T15" fmla="*/ 2147483647 h 884"/>
              <a:gd name="T16" fmla="*/ 2147483647 w 8676"/>
              <a:gd name="T17" fmla="*/ 0 h 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a:solidFill>
              <a:srgbClr val="A8A9AD"/>
            </a:solidFill>
            <a:prstDash val="solid"/>
            <a:miter lim="800000"/>
          </a:ln>
        </p:spPr>
        <p:txBody>
          <a:bodyPr/>
          <a:lstStyle/>
          <a:p>
            <a:endParaRPr lang="zh-CN" altLang="en-US"/>
          </a:p>
        </p:txBody>
      </p:sp>
      <p:sp>
        <p:nvSpPr>
          <p:cNvPr id="42" name="Rectangle 12"/>
          <p:cNvSpPr>
            <a:spLocks noChangeArrowheads="true"/>
          </p:cNvSpPr>
          <p:nvPr/>
        </p:nvSpPr>
        <p:spPr bwMode="auto">
          <a:xfrm>
            <a:off x="4580573" y="1069975"/>
            <a:ext cx="720725" cy="7381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43" name="Freeform 11"/>
          <p:cNvSpPr/>
          <p:nvPr/>
        </p:nvSpPr>
        <p:spPr bwMode="auto">
          <a:xfrm>
            <a:off x="4494848" y="2413000"/>
            <a:ext cx="892175" cy="112713"/>
          </a:xfrm>
          <a:custGeom>
            <a:avLst/>
            <a:gdLst>
              <a:gd name="T0" fmla="*/ 2147483647 w 1156"/>
              <a:gd name="T1" fmla="*/ 0 h 142"/>
              <a:gd name="T2" fmla="*/ 2147483647 w 1156"/>
              <a:gd name="T3" fmla="*/ 0 h 142"/>
              <a:gd name="T4" fmla="*/ 2147483647 w 1156"/>
              <a:gd name="T5" fmla="*/ 2147483647 h 142"/>
              <a:gd name="T6" fmla="*/ 0 w 1156"/>
              <a:gd name="T7" fmla="*/ 2147483647 h 142"/>
              <a:gd name="T8" fmla="*/ 2147483647 w 1156"/>
              <a:gd name="T9" fmla="*/ 0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6" h="142">
                <a:moveTo>
                  <a:pt x="111" y="0"/>
                </a:moveTo>
                <a:lnTo>
                  <a:pt x="1045" y="0"/>
                </a:lnTo>
                <a:lnTo>
                  <a:pt x="1156" y="142"/>
                </a:lnTo>
                <a:lnTo>
                  <a:pt x="0" y="142"/>
                </a:lnTo>
                <a:lnTo>
                  <a:pt x="11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 name="Freeform 10"/>
          <p:cNvSpPr/>
          <p:nvPr/>
        </p:nvSpPr>
        <p:spPr bwMode="auto">
          <a:xfrm>
            <a:off x="4403090" y="2501900"/>
            <a:ext cx="6981190" cy="725805"/>
          </a:xfrm>
          <a:custGeom>
            <a:avLst/>
            <a:gdLst>
              <a:gd name="T0" fmla="*/ 2147483647 w 8676"/>
              <a:gd name="T1" fmla="*/ 0 h 884"/>
              <a:gd name="T2" fmla="*/ 2147483647 w 8676"/>
              <a:gd name="T3" fmla="*/ 0 h 884"/>
              <a:gd name="T4" fmla="*/ 2147483647 w 8676"/>
              <a:gd name="T5" fmla="*/ 2147483647 h 884"/>
              <a:gd name="T6" fmla="*/ 2147483647 w 8676"/>
              <a:gd name="T7" fmla="*/ 2147483647 h 884"/>
              <a:gd name="T8" fmla="*/ 2147483647 w 8676"/>
              <a:gd name="T9" fmla="*/ 2147483647 h 884"/>
              <a:gd name="T10" fmla="*/ 2147483647 w 8676"/>
              <a:gd name="T11" fmla="*/ 2147483647 h 884"/>
              <a:gd name="T12" fmla="*/ 0 w 8676"/>
              <a:gd name="T13" fmla="*/ 2147483647 h 884"/>
              <a:gd name="T14" fmla="*/ 0 w 8676"/>
              <a:gd name="T15" fmla="*/ 2147483647 h 884"/>
              <a:gd name="T16" fmla="*/ 2147483647 w 8676"/>
              <a:gd name="T17" fmla="*/ 0 h 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a:solidFill>
              <a:srgbClr val="A8A9AD"/>
            </a:solidFill>
            <a:prstDash val="solid"/>
            <a:miter lim="800000"/>
          </a:ln>
        </p:spPr>
        <p:txBody>
          <a:bodyPr/>
          <a:lstStyle/>
          <a:p>
            <a:endParaRPr lang="zh-CN" altLang="en-US"/>
          </a:p>
        </p:txBody>
      </p:sp>
      <p:sp>
        <p:nvSpPr>
          <p:cNvPr id="45" name="Rectangle 12"/>
          <p:cNvSpPr>
            <a:spLocks noChangeArrowheads="true"/>
          </p:cNvSpPr>
          <p:nvPr/>
        </p:nvSpPr>
        <p:spPr bwMode="auto">
          <a:xfrm>
            <a:off x="4580573" y="2413000"/>
            <a:ext cx="720725" cy="7381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46" name="Freeform 11"/>
          <p:cNvSpPr/>
          <p:nvPr/>
        </p:nvSpPr>
        <p:spPr bwMode="auto">
          <a:xfrm>
            <a:off x="4494848" y="3735388"/>
            <a:ext cx="892175" cy="112712"/>
          </a:xfrm>
          <a:custGeom>
            <a:avLst/>
            <a:gdLst>
              <a:gd name="T0" fmla="*/ 2147483647 w 1156"/>
              <a:gd name="T1" fmla="*/ 0 h 142"/>
              <a:gd name="T2" fmla="*/ 2147483647 w 1156"/>
              <a:gd name="T3" fmla="*/ 0 h 142"/>
              <a:gd name="T4" fmla="*/ 2147483647 w 1156"/>
              <a:gd name="T5" fmla="*/ 2147483647 h 142"/>
              <a:gd name="T6" fmla="*/ 0 w 1156"/>
              <a:gd name="T7" fmla="*/ 2147483647 h 142"/>
              <a:gd name="T8" fmla="*/ 2147483647 w 1156"/>
              <a:gd name="T9" fmla="*/ 0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6" h="142">
                <a:moveTo>
                  <a:pt x="111" y="0"/>
                </a:moveTo>
                <a:lnTo>
                  <a:pt x="1045" y="0"/>
                </a:lnTo>
                <a:lnTo>
                  <a:pt x="1156" y="142"/>
                </a:lnTo>
                <a:lnTo>
                  <a:pt x="0" y="142"/>
                </a:lnTo>
                <a:lnTo>
                  <a:pt x="11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7" name="Freeform 10"/>
          <p:cNvSpPr/>
          <p:nvPr/>
        </p:nvSpPr>
        <p:spPr bwMode="auto">
          <a:xfrm>
            <a:off x="4403090" y="3822700"/>
            <a:ext cx="6981190" cy="724535"/>
          </a:xfrm>
          <a:custGeom>
            <a:avLst/>
            <a:gdLst>
              <a:gd name="T0" fmla="*/ 2147483647 w 8676"/>
              <a:gd name="T1" fmla="*/ 0 h 884"/>
              <a:gd name="T2" fmla="*/ 2147483647 w 8676"/>
              <a:gd name="T3" fmla="*/ 0 h 884"/>
              <a:gd name="T4" fmla="*/ 2147483647 w 8676"/>
              <a:gd name="T5" fmla="*/ 2147483647 h 884"/>
              <a:gd name="T6" fmla="*/ 2147483647 w 8676"/>
              <a:gd name="T7" fmla="*/ 2147483647 h 884"/>
              <a:gd name="T8" fmla="*/ 2147483647 w 8676"/>
              <a:gd name="T9" fmla="*/ 2147483647 h 884"/>
              <a:gd name="T10" fmla="*/ 2147483647 w 8676"/>
              <a:gd name="T11" fmla="*/ 2147483647 h 884"/>
              <a:gd name="T12" fmla="*/ 0 w 8676"/>
              <a:gd name="T13" fmla="*/ 2147483647 h 884"/>
              <a:gd name="T14" fmla="*/ 0 w 8676"/>
              <a:gd name="T15" fmla="*/ 2147483647 h 884"/>
              <a:gd name="T16" fmla="*/ 2147483647 w 8676"/>
              <a:gd name="T17" fmla="*/ 0 h 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a:solidFill>
              <a:srgbClr val="A8A9AD"/>
            </a:solidFill>
            <a:prstDash val="solid"/>
            <a:miter lim="800000"/>
          </a:ln>
        </p:spPr>
        <p:txBody>
          <a:bodyPr/>
          <a:lstStyle/>
          <a:p>
            <a:endParaRPr lang="zh-CN" altLang="en-US"/>
          </a:p>
        </p:txBody>
      </p:sp>
      <p:sp>
        <p:nvSpPr>
          <p:cNvPr id="48" name="Rectangle 12"/>
          <p:cNvSpPr>
            <a:spLocks noChangeArrowheads="true"/>
          </p:cNvSpPr>
          <p:nvPr/>
        </p:nvSpPr>
        <p:spPr bwMode="auto">
          <a:xfrm>
            <a:off x="4580573" y="3735388"/>
            <a:ext cx="720725" cy="73818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55" name="TextBox 54"/>
          <p:cNvSpPr txBox="true"/>
          <p:nvPr/>
        </p:nvSpPr>
        <p:spPr>
          <a:xfrm>
            <a:off x="5439093" y="1231900"/>
            <a:ext cx="4246880" cy="583565"/>
          </a:xfrm>
          <a:prstGeom prst="rect">
            <a:avLst/>
          </a:prstGeom>
          <a:noFill/>
        </p:spPr>
        <p:txBody>
          <a:bodyPr wrap="none">
            <a:spAutoFit/>
          </a:bodyPr>
          <a:lstStyle/>
          <a:p>
            <a:pPr eaLnBrk="1" hangingPunct="1">
              <a:buFont typeface="Arial" panose="02080604020202020204" pitchFamily="34" charset="0"/>
              <a:buNone/>
              <a:defRPr/>
            </a:pPr>
            <a:r>
              <a:rPr lang="zh-CN" altLang="en-US" sz="3200" b="1" dirty="0">
                <a:solidFill>
                  <a:schemeClr val="accent1">
                    <a:lumMod val="50000"/>
                  </a:schemeClr>
                </a:solidFill>
                <a:latin typeface="+mn-ea"/>
                <a:ea typeface="+mn-ea"/>
              </a:rPr>
              <a:t>什么是电信网络诈骗？</a:t>
            </a:r>
            <a:endParaRPr lang="zh-CN" altLang="en-US" sz="3200" b="1" dirty="0">
              <a:solidFill>
                <a:schemeClr val="accent1">
                  <a:lumMod val="50000"/>
                </a:schemeClr>
              </a:solidFill>
              <a:latin typeface="+mn-ea"/>
              <a:ea typeface="+mn-ea"/>
            </a:endParaRPr>
          </a:p>
        </p:txBody>
      </p:sp>
      <p:sp>
        <p:nvSpPr>
          <p:cNvPr id="56" name="TextBox 55"/>
          <p:cNvSpPr txBox="true"/>
          <p:nvPr/>
        </p:nvSpPr>
        <p:spPr>
          <a:xfrm>
            <a:off x="4688523" y="1112838"/>
            <a:ext cx="500062" cy="708025"/>
          </a:xfrm>
          <a:prstGeom prst="rect">
            <a:avLst/>
          </a:prstGeom>
          <a:noFill/>
        </p:spPr>
        <p:txBody>
          <a:bodyPr wrap="none">
            <a:spAutoFit/>
          </a:bodyPr>
          <a:lstStyle/>
          <a:p>
            <a:pPr eaLnBrk="1" hangingPunct="1">
              <a:buFont typeface="Arial" panose="02080604020202020204" pitchFamily="34" charset="0"/>
              <a:buNone/>
              <a:defRPr/>
            </a:pPr>
            <a:r>
              <a:rPr lang="en-US" altLang="zh-CN" sz="4000" b="1" dirty="0">
                <a:solidFill>
                  <a:srgbClr val="F8F8F8"/>
                </a:solidFill>
                <a:latin typeface="+mn-ea"/>
                <a:ea typeface="+mn-ea"/>
              </a:rPr>
              <a:t>1</a:t>
            </a:r>
            <a:endParaRPr lang="zh-CN" altLang="en-US" sz="4000" b="1" dirty="0">
              <a:solidFill>
                <a:srgbClr val="F8F8F8"/>
              </a:solidFill>
              <a:latin typeface="+mn-ea"/>
              <a:ea typeface="+mn-ea"/>
            </a:endParaRPr>
          </a:p>
        </p:txBody>
      </p:sp>
      <p:sp>
        <p:nvSpPr>
          <p:cNvPr id="57" name="TextBox 56"/>
          <p:cNvSpPr txBox="true"/>
          <p:nvPr/>
        </p:nvSpPr>
        <p:spPr>
          <a:xfrm>
            <a:off x="5439093" y="2557463"/>
            <a:ext cx="5059680" cy="583565"/>
          </a:xfrm>
          <a:prstGeom prst="rect">
            <a:avLst/>
          </a:prstGeom>
          <a:noFill/>
        </p:spPr>
        <p:txBody>
          <a:bodyPr wrap="none">
            <a:spAutoFit/>
          </a:bodyPr>
          <a:lstStyle>
            <a:defPPr>
              <a:defRPr lang="zh-CN"/>
            </a:defPPr>
            <a:lvl1pPr>
              <a:defRPr sz="3000">
                <a:solidFill>
                  <a:schemeClr val="accent1"/>
                </a:solidFill>
                <a:latin typeface="+mn-ea"/>
                <a:ea typeface="+mn-ea"/>
              </a:defRPr>
            </a:lvl1pPr>
          </a:lstStyle>
          <a:p>
            <a:pPr eaLnBrk="1" hangingPunct="1">
              <a:buFont typeface="Arial" panose="02080604020202020204" pitchFamily="34" charset="0"/>
              <a:buNone/>
              <a:defRPr/>
            </a:pPr>
            <a:r>
              <a:rPr lang="zh-CN" altLang="en-US" sz="3200" b="1" dirty="0">
                <a:solidFill>
                  <a:schemeClr val="accent1">
                    <a:lumMod val="50000"/>
                  </a:schemeClr>
                </a:solidFill>
              </a:rPr>
              <a:t>防范电信网络诈骗的重要性</a:t>
            </a:r>
            <a:endParaRPr lang="zh-CN" altLang="en-US" sz="3200" b="1" dirty="0">
              <a:solidFill>
                <a:schemeClr val="accent1">
                  <a:lumMod val="50000"/>
                </a:schemeClr>
              </a:solidFill>
            </a:endParaRPr>
          </a:p>
        </p:txBody>
      </p:sp>
      <p:sp>
        <p:nvSpPr>
          <p:cNvPr id="58" name="TextBox 57"/>
          <p:cNvSpPr txBox="true"/>
          <p:nvPr/>
        </p:nvSpPr>
        <p:spPr>
          <a:xfrm>
            <a:off x="4688523" y="2433638"/>
            <a:ext cx="500062" cy="708025"/>
          </a:xfrm>
          <a:prstGeom prst="rect">
            <a:avLst/>
          </a:prstGeom>
          <a:noFill/>
        </p:spPr>
        <p:txBody>
          <a:bodyPr wrap="none">
            <a:spAutoFit/>
          </a:bodyPr>
          <a:lstStyle/>
          <a:p>
            <a:pPr eaLnBrk="1" hangingPunct="1">
              <a:buFont typeface="Arial" panose="02080604020202020204" pitchFamily="34" charset="0"/>
              <a:buNone/>
              <a:defRPr/>
            </a:pPr>
            <a:r>
              <a:rPr lang="en-US" altLang="zh-CN" sz="4000" b="1" dirty="0">
                <a:solidFill>
                  <a:srgbClr val="F8F8F8"/>
                </a:solidFill>
                <a:latin typeface="+mn-ea"/>
                <a:ea typeface="+mn-ea"/>
              </a:rPr>
              <a:t>2</a:t>
            </a:r>
            <a:endParaRPr lang="zh-CN" altLang="en-US" sz="4000" b="1" dirty="0">
              <a:solidFill>
                <a:srgbClr val="F8F8F8"/>
              </a:solidFill>
              <a:latin typeface="+mn-ea"/>
              <a:ea typeface="+mn-ea"/>
            </a:endParaRPr>
          </a:p>
        </p:txBody>
      </p:sp>
      <p:sp>
        <p:nvSpPr>
          <p:cNvPr id="59" name="TextBox 58"/>
          <p:cNvSpPr txBox="true"/>
          <p:nvPr/>
        </p:nvSpPr>
        <p:spPr>
          <a:xfrm>
            <a:off x="5439093" y="3908425"/>
            <a:ext cx="5872480" cy="521970"/>
          </a:xfrm>
          <a:prstGeom prst="rect">
            <a:avLst/>
          </a:prstGeom>
          <a:noFill/>
        </p:spPr>
        <p:txBody>
          <a:bodyPr wrap="none">
            <a:spAutoFit/>
          </a:bodyPr>
          <a:lstStyle>
            <a:defPPr>
              <a:defRPr lang="zh-CN"/>
            </a:defPPr>
            <a:lvl1pPr>
              <a:defRPr sz="3000">
                <a:solidFill>
                  <a:schemeClr val="accent1"/>
                </a:solidFill>
                <a:latin typeface="+mn-ea"/>
                <a:ea typeface="+mn-ea"/>
              </a:defRPr>
            </a:lvl1pPr>
          </a:lstStyle>
          <a:p>
            <a:pPr algn="l" eaLnBrk="1" hangingPunct="1">
              <a:buFont typeface="Arial" panose="02080604020202020204" pitchFamily="34" charset="0"/>
              <a:buNone/>
              <a:defRPr/>
            </a:pPr>
            <a:r>
              <a:rPr lang="zh-CN" altLang="en-US" sz="2800" b="1" dirty="0">
                <a:solidFill>
                  <a:schemeClr val="accent1">
                    <a:lumMod val="50000"/>
                  </a:schemeClr>
                </a:solidFill>
                <a:sym typeface="+mn-ea"/>
              </a:rPr>
              <a:t>电信网络诈骗的常见类型及防范方法</a:t>
            </a:r>
            <a:endParaRPr lang="zh-CN" altLang="en-US" sz="2800" b="1" dirty="0">
              <a:solidFill>
                <a:schemeClr val="accent1">
                  <a:lumMod val="50000"/>
                </a:schemeClr>
              </a:solidFill>
              <a:sym typeface="+mn-ea"/>
            </a:endParaRPr>
          </a:p>
        </p:txBody>
      </p:sp>
      <p:sp>
        <p:nvSpPr>
          <p:cNvPr id="60" name="TextBox 59"/>
          <p:cNvSpPr txBox="true"/>
          <p:nvPr/>
        </p:nvSpPr>
        <p:spPr>
          <a:xfrm>
            <a:off x="4688523" y="3754438"/>
            <a:ext cx="500062" cy="708025"/>
          </a:xfrm>
          <a:prstGeom prst="rect">
            <a:avLst/>
          </a:prstGeom>
          <a:noFill/>
        </p:spPr>
        <p:txBody>
          <a:bodyPr wrap="none">
            <a:spAutoFit/>
          </a:bodyPr>
          <a:lstStyle/>
          <a:p>
            <a:pPr eaLnBrk="1" hangingPunct="1">
              <a:buFont typeface="Arial" panose="02080604020202020204" pitchFamily="34" charset="0"/>
              <a:buNone/>
              <a:defRPr/>
            </a:pPr>
            <a:r>
              <a:rPr lang="en-US" altLang="zh-CN" sz="4000" b="1" dirty="0">
                <a:solidFill>
                  <a:srgbClr val="F8F8F8"/>
                </a:solidFill>
                <a:latin typeface="+mn-ea"/>
                <a:ea typeface="+mn-ea"/>
              </a:rPr>
              <a:t>3</a:t>
            </a:r>
            <a:endParaRPr lang="zh-CN" altLang="en-US" sz="4000" b="1" dirty="0">
              <a:solidFill>
                <a:srgbClr val="F8F8F8"/>
              </a:solidFill>
              <a:latin typeface="+mn-ea"/>
              <a:ea typeface="+mn-ea"/>
            </a:endParaRPr>
          </a:p>
        </p:txBody>
      </p:sp>
      <p:pic>
        <p:nvPicPr>
          <p:cNvPr id="4117" name="图片 31"/>
          <p:cNvPicPr>
            <a:picLocks noChangeAspect="true"/>
          </p:cNvPicPr>
          <p:nvPr/>
        </p:nvPicPr>
        <p:blipFill>
          <a:blip r:embed="rId2" cstate="email"/>
          <a:srcRect/>
          <a:stretch>
            <a:fillRect/>
          </a:stretch>
        </p:blipFill>
        <p:spPr bwMode="auto">
          <a:xfrm>
            <a:off x="2066925" y="2070100"/>
            <a:ext cx="1685925" cy="36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图片 32"/>
          <p:cNvPicPr>
            <a:picLocks noChangeAspect="true"/>
          </p:cNvPicPr>
          <p:nvPr/>
        </p:nvPicPr>
        <p:blipFill>
          <a:blip r:embed="rId3" cstate="email"/>
          <a:srcRect/>
          <a:stretch>
            <a:fillRect/>
          </a:stretch>
        </p:blipFill>
        <p:spPr bwMode="auto">
          <a:xfrm>
            <a:off x="939800" y="2492375"/>
            <a:ext cx="1938338"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Freeform 11"/>
          <p:cNvSpPr/>
          <p:nvPr/>
        </p:nvSpPr>
        <p:spPr bwMode="auto">
          <a:xfrm>
            <a:off x="4494848" y="4968875"/>
            <a:ext cx="892175" cy="112713"/>
          </a:xfrm>
          <a:custGeom>
            <a:avLst/>
            <a:gdLst>
              <a:gd name="T0" fmla="*/ 2147483647 w 1156"/>
              <a:gd name="T1" fmla="*/ 0 h 142"/>
              <a:gd name="T2" fmla="*/ 2147483647 w 1156"/>
              <a:gd name="T3" fmla="*/ 0 h 142"/>
              <a:gd name="T4" fmla="*/ 2147483647 w 1156"/>
              <a:gd name="T5" fmla="*/ 2147483647 h 142"/>
              <a:gd name="T6" fmla="*/ 0 w 1156"/>
              <a:gd name="T7" fmla="*/ 2147483647 h 142"/>
              <a:gd name="T8" fmla="*/ 2147483647 w 1156"/>
              <a:gd name="T9" fmla="*/ 0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6" h="142">
                <a:moveTo>
                  <a:pt x="111" y="0"/>
                </a:moveTo>
                <a:lnTo>
                  <a:pt x="1045" y="0"/>
                </a:lnTo>
                <a:lnTo>
                  <a:pt x="1156" y="142"/>
                </a:lnTo>
                <a:lnTo>
                  <a:pt x="0" y="142"/>
                </a:lnTo>
                <a:lnTo>
                  <a:pt x="11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 name="Freeform 10"/>
          <p:cNvSpPr/>
          <p:nvPr/>
        </p:nvSpPr>
        <p:spPr bwMode="auto">
          <a:xfrm>
            <a:off x="4403090" y="5056505"/>
            <a:ext cx="6981190" cy="679450"/>
          </a:xfrm>
          <a:custGeom>
            <a:avLst/>
            <a:gdLst>
              <a:gd name="T0" fmla="*/ 2147483647 w 8676"/>
              <a:gd name="T1" fmla="*/ 0 h 884"/>
              <a:gd name="T2" fmla="*/ 2147483647 w 8676"/>
              <a:gd name="T3" fmla="*/ 0 h 884"/>
              <a:gd name="T4" fmla="*/ 2147483647 w 8676"/>
              <a:gd name="T5" fmla="*/ 2147483647 h 884"/>
              <a:gd name="T6" fmla="*/ 2147483647 w 8676"/>
              <a:gd name="T7" fmla="*/ 2147483647 h 884"/>
              <a:gd name="T8" fmla="*/ 2147483647 w 8676"/>
              <a:gd name="T9" fmla="*/ 2147483647 h 884"/>
              <a:gd name="T10" fmla="*/ 2147483647 w 8676"/>
              <a:gd name="T11" fmla="*/ 2147483647 h 884"/>
              <a:gd name="T12" fmla="*/ 0 w 8676"/>
              <a:gd name="T13" fmla="*/ 2147483647 h 884"/>
              <a:gd name="T14" fmla="*/ 0 w 8676"/>
              <a:gd name="T15" fmla="*/ 2147483647 h 884"/>
              <a:gd name="T16" fmla="*/ 2147483647 w 8676"/>
              <a:gd name="T17" fmla="*/ 0 h 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a:solidFill>
              <a:srgbClr val="A8A9AD"/>
            </a:solidFill>
            <a:prstDash val="solid"/>
            <a:miter lim="800000"/>
          </a:ln>
        </p:spPr>
        <p:txBody>
          <a:bodyPr/>
          <a:lstStyle/>
          <a:p>
            <a:endParaRPr lang="zh-CN" altLang="en-US"/>
          </a:p>
        </p:txBody>
      </p:sp>
      <p:sp>
        <p:nvSpPr>
          <p:cNvPr id="37" name="Rectangle 12"/>
          <p:cNvSpPr>
            <a:spLocks noChangeArrowheads="true"/>
          </p:cNvSpPr>
          <p:nvPr/>
        </p:nvSpPr>
        <p:spPr bwMode="auto">
          <a:xfrm>
            <a:off x="4580573" y="4968875"/>
            <a:ext cx="720725" cy="7381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8" name="TextBox 37"/>
          <p:cNvSpPr txBox="true"/>
          <p:nvPr/>
        </p:nvSpPr>
        <p:spPr>
          <a:xfrm>
            <a:off x="5468938" y="5134928"/>
            <a:ext cx="2320290" cy="521970"/>
          </a:xfrm>
          <a:prstGeom prst="rect">
            <a:avLst/>
          </a:prstGeom>
          <a:noFill/>
        </p:spPr>
        <p:txBody>
          <a:bodyPr wrap="none">
            <a:spAutoFit/>
          </a:bodyPr>
          <a:lstStyle>
            <a:defPPr>
              <a:defRPr lang="zh-CN"/>
            </a:defPPr>
            <a:lvl1pPr>
              <a:defRPr sz="3000">
                <a:solidFill>
                  <a:schemeClr val="accent1"/>
                </a:solidFill>
                <a:latin typeface="+mn-ea"/>
                <a:ea typeface="+mn-ea"/>
              </a:defRPr>
            </a:lvl1pPr>
          </a:lstStyle>
          <a:p>
            <a:pPr algn="l" eaLnBrk="1" hangingPunct="1">
              <a:buFont typeface="Arial" panose="02080604020202020204" pitchFamily="34" charset="0"/>
              <a:buNone/>
              <a:defRPr/>
            </a:pPr>
            <a:r>
              <a:rPr lang="en-US" altLang="zh-CN" sz="2800" b="1" dirty="0">
                <a:solidFill>
                  <a:schemeClr val="accent1">
                    <a:lumMod val="50000"/>
                  </a:schemeClr>
                </a:solidFill>
                <a:latin typeface="仿宋" panose="02010609060101010101" charset="-122"/>
                <a:ea typeface="仿宋" panose="02010609060101010101" charset="-122"/>
                <a:sym typeface="+mn-ea"/>
              </a:rPr>
              <a:t>“</a:t>
            </a:r>
            <a:r>
              <a:rPr lang="zh-CN" altLang="en-US" sz="2800" b="1" dirty="0">
                <a:solidFill>
                  <a:schemeClr val="accent1">
                    <a:lumMod val="50000"/>
                  </a:schemeClr>
                </a:solidFill>
                <a:sym typeface="+mn-ea"/>
              </a:rPr>
              <a:t>断卡</a:t>
            </a:r>
            <a:r>
              <a:rPr lang="zh-CN" altLang="en-US" sz="2800" b="1" dirty="0">
                <a:solidFill>
                  <a:schemeClr val="accent1">
                    <a:lumMod val="50000"/>
                  </a:schemeClr>
                </a:solidFill>
                <a:latin typeface="仿宋" panose="02010609060101010101" charset="-122"/>
                <a:ea typeface="仿宋" panose="02010609060101010101" charset="-122"/>
                <a:sym typeface="+mn-ea"/>
              </a:rPr>
              <a:t>”</a:t>
            </a:r>
            <a:r>
              <a:rPr lang="zh-CN" altLang="en-US" sz="2800" b="1" dirty="0">
                <a:solidFill>
                  <a:schemeClr val="accent1">
                    <a:lumMod val="50000"/>
                  </a:schemeClr>
                </a:solidFill>
                <a:sym typeface="+mn-ea"/>
              </a:rPr>
              <a:t>行动</a:t>
            </a:r>
            <a:endParaRPr lang="zh-CN" altLang="en-US" sz="2800" b="1" dirty="0">
              <a:solidFill>
                <a:schemeClr val="accent1">
                  <a:lumMod val="50000"/>
                </a:schemeClr>
              </a:solidFill>
              <a:sym typeface="+mn-ea"/>
            </a:endParaRPr>
          </a:p>
        </p:txBody>
      </p:sp>
      <p:sp>
        <p:nvSpPr>
          <p:cNvPr id="39" name="TextBox 38"/>
          <p:cNvSpPr txBox="true"/>
          <p:nvPr/>
        </p:nvSpPr>
        <p:spPr>
          <a:xfrm>
            <a:off x="4688523" y="4987925"/>
            <a:ext cx="500062" cy="708025"/>
          </a:xfrm>
          <a:prstGeom prst="rect">
            <a:avLst/>
          </a:prstGeom>
          <a:noFill/>
        </p:spPr>
        <p:txBody>
          <a:bodyPr wrap="none">
            <a:spAutoFit/>
          </a:bodyPr>
          <a:lstStyle/>
          <a:p>
            <a:pPr eaLnBrk="1" hangingPunct="1">
              <a:buFont typeface="Arial" panose="02080604020202020204" pitchFamily="34" charset="0"/>
              <a:buNone/>
              <a:defRPr/>
            </a:pPr>
            <a:r>
              <a:rPr lang="en-US" altLang="zh-CN" sz="4000" b="1" dirty="0">
                <a:solidFill>
                  <a:srgbClr val="F8F8F8"/>
                </a:solidFill>
                <a:latin typeface="+mn-ea"/>
                <a:ea typeface="+mn-ea"/>
              </a:rPr>
              <a:t>4</a:t>
            </a:r>
            <a:endParaRPr lang="zh-CN" altLang="en-US" sz="4000" b="1" dirty="0">
              <a:solidFill>
                <a:srgbClr val="F8F8F8"/>
              </a:solidFill>
              <a:latin typeface="+mn-ea"/>
              <a:ea typeface="+mn-ea"/>
            </a:endParaRPr>
          </a:p>
        </p:txBody>
      </p:sp>
    </p:spTree>
  </p:cSld>
  <p:clrMapOvr>
    <a:masterClrMapping/>
  </p:clrMapOvr>
  <p:transition spd="slow">
    <p:blinds dir="vert"/>
  </p:transition>
  <p:timing>
    <p:tnLst>
      <p:par>
        <p:cTn id="1" dur="indefinite" restart="never" nodeType="tmRoot"/>
      </p:par>
    </p:tnLst>
    <p:bldLst>
      <p:bldP spid="43" grpId="0" bldLvl="0" animBg="true"/>
      <p:bldP spid="46" grpId="0" bldLvl="0" animBg="true"/>
      <p:bldP spid="35" grpId="0" bldLvl="0" animBg="tru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0" y="223838"/>
            <a:ext cx="357188" cy="647700"/>
          </a:xfrm>
          <a:custGeom>
            <a:avLst/>
            <a:gdLst>
              <a:gd name="T0" fmla="*/ 0 w 519"/>
              <a:gd name="T1" fmla="*/ 2147483647 h 1050"/>
              <a:gd name="T2" fmla="*/ 2147483647 w 519"/>
              <a:gd name="T3" fmla="*/ 2147483647 h 1050"/>
              <a:gd name="T4" fmla="*/ 2147483647 w 519"/>
              <a:gd name="T5" fmla="*/ 2147483647 h 1050"/>
              <a:gd name="T6" fmla="*/ 0 w 519"/>
              <a:gd name="T7" fmla="*/ 0 h 1050"/>
              <a:gd name="T8" fmla="*/ 0 w 519"/>
              <a:gd name="T9" fmla="*/ 2147483647 h 10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1050">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0" y="63500"/>
            <a:ext cx="355600" cy="647700"/>
          </a:xfrm>
          <a:custGeom>
            <a:avLst/>
            <a:gdLst>
              <a:gd name="T0" fmla="*/ 0 w 518"/>
              <a:gd name="T1" fmla="*/ 2147483647 h 1051"/>
              <a:gd name="T2" fmla="*/ 2147483647 w 518"/>
              <a:gd name="T3" fmla="*/ 2147483647 h 1051"/>
              <a:gd name="T4" fmla="*/ 2147483647 w 518"/>
              <a:gd name="T5" fmla="*/ 2147483647 h 1051"/>
              <a:gd name="T6" fmla="*/ 0 w 518"/>
              <a:gd name="T7" fmla="*/ 0 h 1051"/>
              <a:gd name="T8" fmla="*/ 0 w 518"/>
              <a:gd name="T9" fmla="*/ 2147483647 h 10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 h="1051">
                <a:moveTo>
                  <a:pt x="0" y="1051"/>
                </a:moveTo>
                <a:lnTo>
                  <a:pt x="508" y="543"/>
                </a:lnTo>
                <a:cubicBezTo>
                  <a:pt x="518" y="533"/>
                  <a:pt x="518" y="518"/>
                  <a:pt x="508" y="508"/>
                </a:cubicBezTo>
                <a:lnTo>
                  <a:pt x="0" y="0"/>
                </a:lnTo>
                <a:lnTo>
                  <a:pt x="0" y="1051"/>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TextBox 12"/>
          <p:cNvSpPr txBox="true">
            <a:spLocks noChangeArrowheads="true"/>
          </p:cNvSpPr>
          <p:nvPr/>
        </p:nvSpPr>
        <p:spPr bwMode="auto">
          <a:xfrm>
            <a:off x="481013" y="155575"/>
            <a:ext cx="82089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3200" b="1">
                <a:solidFill>
                  <a:srgbClr val="2A495A"/>
                </a:solidFill>
                <a:latin typeface="微软雅黑" panose="020B0503020204020204" pitchFamily="34" charset="-122"/>
              </a:rPr>
              <a:t>骗术</a:t>
            </a:r>
            <a:r>
              <a:rPr lang="en-US" altLang="zh-CN" sz="3200" b="1">
                <a:solidFill>
                  <a:srgbClr val="2A495A"/>
                </a:solidFill>
                <a:latin typeface="微软雅黑" panose="020B0503020204020204" pitchFamily="34" charset="-122"/>
              </a:rPr>
              <a:t>3</a:t>
            </a:r>
            <a:r>
              <a:rPr lang="zh-CN" altLang="en-US" sz="3200" b="1">
                <a:solidFill>
                  <a:srgbClr val="2A495A"/>
                </a:solidFill>
                <a:latin typeface="微软雅黑" panose="020B0503020204020204" pitchFamily="34" charset="-122"/>
              </a:rPr>
              <a:t>：贷款诈骗</a:t>
            </a:r>
            <a:endParaRPr lang="zh-CN" altLang="en-US" sz="3200" b="1">
              <a:solidFill>
                <a:srgbClr val="2A495A"/>
              </a:solidFill>
              <a:latin typeface="微软雅黑" panose="020B0503020204020204" pitchFamily="34" charset="-122"/>
            </a:endParaRPr>
          </a:p>
        </p:txBody>
      </p:sp>
      <p:sp>
        <p:nvSpPr>
          <p:cNvPr id="7" name="矩形 6"/>
          <p:cNvSpPr/>
          <p:nvPr/>
        </p:nvSpPr>
        <p:spPr bwMode="auto">
          <a:xfrm>
            <a:off x="1639570" y="1312545"/>
            <a:ext cx="9063990" cy="5011420"/>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a:lstStyle/>
          <a:p>
            <a:pPr eaLnBrk="1" hangingPunct="1">
              <a:buFont typeface="Arial" panose="02080604020202020204" pitchFamily="34" charset="0"/>
              <a:buNone/>
              <a:defRPr/>
            </a:pPr>
            <a:endParaRPr lang="zh-CN" altLang="en-US">
              <a:latin typeface="Arial" panose="02080604020202020204" pitchFamily="34" charset="0"/>
              <a:ea typeface="宋体" panose="02010600030101010101" pitchFamily="2" charset="-122"/>
            </a:endParaRPr>
          </a:p>
        </p:txBody>
      </p:sp>
      <p:sp>
        <p:nvSpPr>
          <p:cNvPr id="9" name="矩形 8"/>
          <p:cNvSpPr>
            <a:spLocks noChangeArrowheads="true"/>
          </p:cNvSpPr>
          <p:nvPr/>
        </p:nvSpPr>
        <p:spPr bwMode="auto">
          <a:xfrm>
            <a:off x="1639570" y="1311910"/>
            <a:ext cx="2408555" cy="535305"/>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3324" name="矩形 10"/>
          <p:cNvSpPr>
            <a:spLocks noChangeArrowheads="true"/>
          </p:cNvSpPr>
          <p:nvPr/>
        </p:nvSpPr>
        <p:spPr bwMode="auto">
          <a:xfrm>
            <a:off x="2438400" y="1374140"/>
            <a:ext cx="1819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2400" b="1">
                <a:solidFill>
                  <a:schemeClr val="accent2"/>
                </a:solidFill>
                <a:latin typeface="微软雅黑" panose="020B0503020204020204" pitchFamily="34" charset="-122"/>
              </a:rPr>
              <a:t>警方提醒</a:t>
            </a:r>
            <a:endParaRPr lang="zh-CN" altLang="en-US" sz="2400" b="1">
              <a:solidFill>
                <a:schemeClr val="accent2"/>
              </a:solidFill>
              <a:latin typeface="微软雅黑" panose="020B0503020204020204" pitchFamily="34" charset="-122"/>
            </a:endParaRPr>
          </a:p>
        </p:txBody>
      </p:sp>
      <p:pic>
        <p:nvPicPr>
          <p:cNvPr id="19" name="图片 18"/>
          <p:cNvPicPr>
            <a:picLocks noChangeAspect="true"/>
          </p:cNvPicPr>
          <p:nvPr/>
        </p:nvPicPr>
        <p:blipFill>
          <a:blip r:embed="rId1" cstate="email"/>
          <a:srcRect/>
          <a:stretch>
            <a:fillRect/>
          </a:stretch>
        </p:blipFill>
        <p:spPr bwMode="auto">
          <a:xfrm>
            <a:off x="1488758" y="991235"/>
            <a:ext cx="877887"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true"/>
          <p:nvPr/>
        </p:nvSpPr>
        <p:spPr>
          <a:xfrm>
            <a:off x="1877060" y="1732915"/>
            <a:ext cx="8670290" cy="4615815"/>
          </a:xfrm>
          <a:prstGeom prst="rect">
            <a:avLst/>
          </a:prstGeom>
          <a:noFill/>
        </p:spPr>
        <p:txBody>
          <a:bodyPr wrap="square" rtlCol="0" anchor="t">
            <a:spAutoFit/>
          </a:bodyPr>
          <a:p>
            <a:pPr latinLnBrk="0">
              <a:lnSpc>
                <a:spcPct val="150000"/>
              </a:lnSpc>
            </a:pPr>
            <a:r>
              <a:rPr lang="en-US" altLang="zh-CN" sz="2800"/>
              <a:t>1</a:t>
            </a:r>
            <a:r>
              <a:rPr lang="zh-CN" altLang="en-US" sz="2800"/>
              <a:t>、接到陌生来电，一定要多留个心眼，不要轻易相信所谓的“注销贷款账号需要再贷款”等说辞，当对方提出转账要求时,要特别警惕。</a:t>
            </a:r>
            <a:endParaRPr lang="zh-CN" altLang="en-US" sz="2800"/>
          </a:p>
          <a:p>
            <a:pPr latinLnBrk="0">
              <a:lnSpc>
                <a:spcPct val="150000"/>
              </a:lnSpc>
            </a:pPr>
            <a:r>
              <a:rPr lang="en-US" altLang="zh-CN" sz="2800"/>
              <a:t>2</a:t>
            </a:r>
            <a:r>
              <a:rPr lang="zh-CN" altLang="en-US" sz="2800"/>
              <a:t>、当您确实需要贷款时,尽量通过银行等国家正规金融机构申请贷款,降低贷款风险。</a:t>
            </a:r>
            <a:endParaRPr lang="zh-CN" altLang="en-US" sz="2800"/>
          </a:p>
          <a:p>
            <a:pPr latinLnBrk="0">
              <a:lnSpc>
                <a:spcPct val="150000"/>
              </a:lnSpc>
            </a:pPr>
            <a:r>
              <a:rPr lang="zh-CN" altLang="en-US" sz="2800"/>
              <a:t>3、而当遇到类似情况的时候，一定要多动脑子，及时报警，以防自己吃亏上当！</a:t>
            </a:r>
            <a:endParaRPr lang="zh-CN" altLang="en-US" sz="2800"/>
          </a:p>
        </p:txBody>
      </p:sp>
    </p:spTree>
  </p:cSld>
  <p:clrMapOvr>
    <a:masterClrMapping/>
  </p:clrMapOvr>
  <p:transition spd="slow">
    <p:blinds dir="vert"/>
  </p:transition>
  <p:timing>
    <p:tnLst>
      <p:par>
        <p:cTn id="1" dur="indefinite" restart="never" nodeType="tmRoot"/>
      </p:par>
    </p:tnLst>
    <p:bldLst>
      <p:bldP spid="10" grpId="0" bldLvl="0" animBg="true"/>
      <p:bldP spid="12" grpId="0" bldLvl="0" animBg="true"/>
      <p:bldP spid="13" grpId="0"/>
      <p:bldP spid="7" grpId="0" bldLvl="0" animBg="true"/>
      <p:bldP spid="9" grpId="0" bldLvl="0" animBg="tru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0" y="223838"/>
            <a:ext cx="357188" cy="647700"/>
          </a:xfrm>
          <a:custGeom>
            <a:avLst/>
            <a:gdLst>
              <a:gd name="T0" fmla="*/ 0 w 519"/>
              <a:gd name="T1" fmla="*/ 2147483647 h 1050"/>
              <a:gd name="T2" fmla="*/ 2147483647 w 519"/>
              <a:gd name="T3" fmla="*/ 2147483647 h 1050"/>
              <a:gd name="T4" fmla="*/ 2147483647 w 519"/>
              <a:gd name="T5" fmla="*/ 2147483647 h 1050"/>
              <a:gd name="T6" fmla="*/ 0 w 519"/>
              <a:gd name="T7" fmla="*/ 0 h 1050"/>
              <a:gd name="T8" fmla="*/ 0 w 519"/>
              <a:gd name="T9" fmla="*/ 2147483647 h 10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1050">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0" y="63500"/>
            <a:ext cx="355600" cy="647700"/>
          </a:xfrm>
          <a:custGeom>
            <a:avLst/>
            <a:gdLst>
              <a:gd name="T0" fmla="*/ 0 w 518"/>
              <a:gd name="T1" fmla="*/ 2147483647 h 1051"/>
              <a:gd name="T2" fmla="*/ 2147483647 w 518"/>
              <a:gd name="T3" fmla="*/ 2147483647 h 1051"/>
              <a:gd name="T4" fmla="*/ 2147483647 w 518"/>
              <a:gd name="T5" fmla="*/ 2147483647 h 1051"/>
              <a:gd name="T6" fmla="*/ 0 w 518"/>
              <a:gd name="T7" fmla="*/ 0 h 1051"/>
              <a:gd name="T8" fmla="*/ 0 w 518"/>
              <a:gd name="T9" fmla="*/ 2147483647 h 10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 h="1051">
                <a:moveTo>
                  <a:pt x="0" y="1051"/>
                </a:moveTo>
                <a:lnTo>
                  <a:pt x="508" y="543"/>
                </a:lnTo>
                <a:cubicBezTo>
                  <a:pt x="518" y="533"/>
                  <a:pt x="518" y="518"/>
                  <a:pt x="508" y="508"/>
                </a:cubicBezTo>
                <a:lnTo>
                  <a:pt x="0" y="0"/>
                </a:lnTo>
                <a:lnTo>
                  <a:pt x="0" y="1051"/>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TextBox 12">
            <a:hlinkClick r:id="rId1" action="ppaction://hlinkfile"/>
          </p:cNvPr>
          <p:cNvSpPr txBox="true">
            <a:spLocks noChangeArrowheads="true"/>
          </p:cNvSpPr>
          <p:nvPr/>
        </p:nvSpPr>
        <p:spPr bwMode="auto">
          <a:xfrm>
            <a:off x="481013" y="155575"/>
            <a:ext cx="82089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3200" b="1">
                <a:solidFill>
                  <a:srgbClr val="2A495A"/>
                </a:solidFill>
                <a:latin typeface="微软雅黑" panose="020B0503020204020204" pitchFamily="34" charset="-122"/>
                <a:sym typeface="+mn-ea"/>
              </a:rPr>
              <a:t>骗术</a:t>
            </a:r>
            <a:r>
              <a:rPr lang="en-US" altLang="zh-CN" sz="3200" b="1">
                <a:solidFill>
                  <a:srgbClr val="2A495A"/>
                </a:solidFill>
                <a:latin typeface="微软雅黑" panose="020B0503020204020204" pitchFamily="34" charset="-122"/>
                <a:sym typeface="+mn-ea"/>
              </a:rPr>
              <a:t>3</a:t>
            </a:r>
            <a:r>
              <a:rPr lang="zh-CN" altLang="en-US" sz="3200" b="1">
                <a:solidFill>
                  <a:srgbClr val="2A495A"/>
                </a:solidFill>
                <a:latin typeface="微软雅黑" panose="020B0503020204020204" pitchFamily="34" charset="-122"/>
                <a:sym typeface="+mn-ea"/>
              </a:rPr>
              <a:t>：贷款诈骗</a:t>
            </a:r>
            <a:endParaRPr lang="zh-CN" altLang="en-US" sz="3200" b="1">
              <a:solidFill>
                <a:srgbClr val="2A495A"/>
              </a:solidFill>
              <a:latin typeface="微软雅黑" panose="020B0503020204020204" pitchFamily="34" charset="-122"/>
            </a:endParaRPr>
          </a:p>
        </p:txBody>
      </p:sp>
      <p:sp>
        <p:nvSpPr>
          <p:cNvPr id="7" name="矩形 6"/>
          <p:cNvSpPr/>
          <p:nvPr/>
        </p:nvSpPr>
        <p:spPr bwMode="auto">
          <a:xfrm>
            <a:off x="7400290" y="1023620"/>
            <a:ext cx="4622165" cy="5280660"/>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a:lstStyle/>
          <a:p>
            <a:pPr eaLnBrk="1" hangingPunct="1">
              <a:buFont typeface="Arial" panose="02080604020202020204" pitchFamily="34" charset="0"/>
              <a:buNone/>
              <a:defRPr/>
            </a:pPr>
            <a:endParaRPr lang="zh-CN" altLang="en-US">
              <a:latin typeface="Arial" panose="02080604020202020204" pitchFamily="34" charset="0"/>
              <a:ea typeface="宋体" panose="02010600030101010101" pitchFamily="2" charset="-122"/>
            </a:endParaRPr>
          </a:p>
        </p:txBody>
      </p:sp>
      <p:sp>
        <p:nvSpPr>
          <p:cNvPr id="8" name="矩形 7"/>
          <p:cNvSpPr/>
          <p:nvPr/>
        </p:nvSpPr>
        <p:spPr>
          <a:xfrm>
            <a:off x="7452995" y="1559560"/>
            <a:ext cx="4370705" cy="4384675"/>
          </a:xfrm>
          <a:prstGeom prst="rect">
            <a:avLst/>
          </a:prstGeom>
        </p:spPr>
        <p:txBody>
          <a:bodyPr wrap="square">
            <a:spAutoFit/>
          </a:bodyPr>
          <a:lstStyle/>
          <a:p>
            <a:pPr algn="l" eaLnBrk="1" latinLnBrk="0" hangingPunct="1">
              <a:lnSpc>
                <a:spcPct val="150000"/>
              </a:lnSpc>
              <a:buFont typeface="Arial" panose="02080604020202020204" pitchFamily="34" charset="0"/>
              <a:buNone/>
              <a:defRPr/>
            </a:pPr>
            <a:r>
              <a:rPr lang="en-US" altLang="zh-CN" sz="2400" dirty="0">
                <a:solidFill>
                  <a:schemeClr val="accent1"/>
                </a:solidFill>
                <a:latin typeface="+mj-ea"/>
                <a:ea typeface="+mj-ea"/>
              </a:rPr>
              <a:t>   </a:t>
            </a:r>
            <a:r>
              <a:rPr lang="en-US" altLang="zh-CN" sz="1800" dirty="0">
                <a:solidFill>
                  <a:schemeClr val="accent1"/>
                </a:solidFill>
                <a:latin typeface="+mj-ea"/>
                <a:ea typeface="+mj-ea"/>
              </a:rPr>
              <a:t>8</a:t>
            </a:r>
            <a:r>
              <a:rPr lang="zh-CN" altLang="en-US" sz="1800" dirty="0">
                <a:solidFill>
                  <a:schemeClr val="accent1"/>
                </a:solidFill>
                <a:latin typeface="+mj-ea"/>
                <a:ea typeface="+mj-ea"/>
              </a:rPr>
              <a:t>月20日，家住绍兴越城的曾某在家中搜索网络贷款，并在某网贷网站留下了个人信息。不久，某位自称是该网贷客服的工作人员打电话给曾某。</a:t>
            </a:r>
            <a:endParaRPr lang="zh-CN" altLang="en-US" sz="1800" dirty="0">
              <a:solidFill>
                <a:schemeClr val="accent1"/>
              </a:solidFill>
              <a:latin typeface="+mj-ea"/>
              <a:ea typeface="+mj-ea"/>
            </a:endParaRPr>
          </a:p>
          <a:p>
            <a:pPr algn="l" eaLnBrk="1" latinLnBrk="0" hangingPunct="1">
              <a:lnSpc>
                <a:spcPct val="150000"/>
              </a:lnSpc>
              <a:buFont typeface="Arial" panose="02080604020202020204" pitchFamily="34" charset="0"/>
              <a:buNone/>
              <a:defRPr/>
            </a:pPr>
            <a:r>
              <a:rPr lang="zh-CN" altLang="en-US" sz="1800" dirty="0">
                <a:solidFill>
                  <a:schemeClr val="accent1"/>
                </a:solidFill>
                <a:latin typeface="+mj-ea"/>
                <a:ea typeface="+mj-ea"/>
              </a:rPr>
              <a:t>    对方称曾某的申请已经通过，但由于</a:t>
            </a:r>
            <a:r>
              <a:rPr lang="zh-CN" altLang="en-US" sz="1800" dirty="0">
                <a:solidFill>
                  <a:srgbClr val="FF0000"/>
                </a:solidFill>
                <a:latin typeface="+mj-ea"/>
                <a:ea typeface="+mj-ea"/>
              </a:rPr>
              <a:t>卡号输入有误</a:t>
            </a:r>
            <a:r>
              <a:rPr lang="zh-CN" altLang="en-US" sz="1800" dirty="0">
                <a:solidFill>
                  <a:schemeClr val="accent1"/>
                </a:solidFill>
                <a:latin typeface="+mj-ea"/>
                <a:ea typeface="+mj-ea"/>
              </a:rPr>
              <a:t>无法打款，曾某信以为真，便添加客服微信，并按照对方的要求陆续支付了</a:t>
            </a:r>
            <a:r>
              <a:rPr lang="zh-CN" altLang="en-US" sz="1800" dirty="0">
                <a:solidFill>
                  <a:srgbClr val="FF0000"/>
                </a:solidFill>
                <a:latin typeface="+mj-ea"/>
                <a:ea typeface="+mj-ea"/>
              </a:rPr>
              <a:t>解冻费、纳滞纳金、注册费</a:t>
            </a:r>
            <a:r>
              <a:rPr lang="zh-CN" altLang="en-US" sz="1800" dirty="0">
                <a:solidFill>
                  <a:schemeClr val="accent1"/>
                </a:solidFill>
                <a:latin typeface="+mj-ea"/>
                <a:ea typeface="+mj-ea"/>
              </a:rPr>
              <a:t>等款项，曾某一一照做后，却仍旧未收到贷款，直至被客服拉黑，才意识到自己被骗。</a:t>
            </a:r>
            <a:endParaRPr lang="zh-CN" altLang="en-US" sz="1800" dirty="0">
              <a:solidFill>
                <a:schemeClr val="accent1"/>
              </a:solidFill>
              <a:latin typeface="+mj-ea"/>
              <a:ea typeface="+mj-ea"/>
            </a:endParaRPr>
          </a:p>
        </p:txBody>
      </p:sp>
      <p:sp>
        <p:nvSpPr>
          <p:cNvPr id="9" name="矩形 8"/>
          <p:cNvSpPr>
            <a:spLocks noChangeArrowheads="true"/>
          </p:cNvSpPr>
          <p:nvPr/>
        </p:nvSpPr>
        <p:spPr bwMode="auto">
          <a:xfrm>
            <a:off x="7753985" y="1052830"/>
            <a:ext cx="1842135" cy="535305"/>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6395" name="矩形 10"/>
          <p:cNvSpPr>
            <a:spLocks noChangeArrowheads="true"/>
          </p:cNvSpPr>
          <p:nvPr/>
        </p:nvSpPr>
        <p:spPr bwMode="auto">
          <a:xfrm>
            <a:off x="8378190" y="1090295"/>
            <a:ext cx="106616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2400" b="1">
                <a:solidFill>
                  <a:schemeClr val="accent2"/>
                </a:solidFill>
                <a:latin typeface="微软雅黑" panose="020B0503020204020204" pitchFamily="34" charset="-122"/>
              </a:rPr>
              <a:t>案例</a:t>
            </a:r>
            <a:r>
              <a:rPr lang="en-US" altLang="zh-CN" sz="2400" b="1">
                <a:solidFill>
                  <a:schemeClr val="accent2"/>
                </a:solidFill>
                <a:latin typeface="微软雅黑" panose="020B0503020204020204" pitchFamily="34" charset="-122"/>
              </a:rPr>
              <a:t>2</a:t>
            </a:r>
            <a:endParaRPr lang="en-US" altLang="zh-CN" sz="2400" b="1">
              <a:solidFill>
                <a:schemeClr val="accent2"/>
              </a:solidFill>
              <a:latin typeface="微软雅黑" panose="020B0503020204020204" pitchFamily="34" charset="-122"/>
            </a:endParaRPr>
          </a:p>
        </p:txBody>
      </p:sp>
      <p:pic>
        <p:nvPicPr>
          <p:cNvPr id="19" name="图片 18"/>
          <p:cNvPicPr>
            <a:picLocks noChangeAspect="true"/>
          </p:cNvPicPr>
          <p:nvPr/>
        </p:nvPicPr>
        <p:blipFill>
          <a:blip r:embed="rId2" cstate="email"/>
          <a:srcRect/>
          <a:stretch>
            <a:fillRect/>
          </a:stretch>
        </p:blipFill>
        <p:spPr bwMode="auto">
          <a:xfrm>
            <a:off x="7400290" y="739775"/>
            <a:ext cx="877888"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descr="贷款"/>
          <p:cNvPicPr>
            <a:picLocks noChangeAspect="true"/>
          </p:cNvPicPr>
          <p:nvPr/>
        </p:nvPicPr>
        <p:blipFill>
          <a:blip r:embed="rId3"/>
          <a:stretch>
            <a:fillRect/>
          </a:stretch>
        </p:blipFill>
        <p:spPr>
          <a:xfrm>
            <a:off x="0" y="871220"/>
            <a:ext cx="7452360" cy="5433695"/>
          </a:xfrm>
          <a:prstGeom prst="rect">
            <a:avLst/>
          </a:prstGeom>
        </p:spPr>
      </p:pic>
    </p:spTree>
  </p:cSld>
  <p:clrMapOvr>
    <a:masterClrMapping/>
  </p:clrMapOvr>
  <p:transition spd="slow">
    <p:blinds dir="vert"/>
  </p:transition>
  <p:timing>
    <p:tnLst>
      <p:par>
        <p:cTn id="1" dur="indefinite" restart="never" nodeType="tmRoot"/>
      </p:par>
    </p:tnLst>
    <p:bldLst>
      <p:bldP spid="10" grpId="0" animBg="true"/>
      <p:bldP spid="12" grpId="0" animBg="true"/>
      <p:bldP spid="13" grpId="0"/>
      <p:bldP spid="7" grpId="0" bldLvl="0" animBg="true"/>
      <p:bldP spid="8" grpId="0"/>
      <p:bldP spid="9" grpId="0" bldLvl="0" animBg="tru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0" y="223838"/>
            <a:ext cx="357188" cy="647700"/>
          </a:xfrm>
          <a:custGeom>
            <a:avLst/>
            <a:gdLst>
              <a:gd name="T0" fmla="*/ 0 w 519"/>
              <a:gd name="T1" fmla="*/ 2147483647 h 1050"/>
              <a:gd name="T2" fmla="*/ 2147483647 w 519"/>
              <a:gd name="T3" fmla="*/ 2147483647 h 1050"/>
              <a:gd name="T4" fmla="*/ 2147483647 w 519"/>
              <a:gd name="T5" fmla="*/ 2147483647 h 1050"/>
              <a:gd name="T6" fmla="*/ 0 w 519"/>
              <a:gd name="T7" fmla="*/ 0 h 1050"/>
              <a:gd name="T8" fmla="*/ 0 w 519"/>
              <a:gd name="T9" fmla="*/ 2147483647 h 10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1050">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0" y="63500"/>
            <a:ext cx="355600" cy="647700"/>
          </a:xfrm>
          <a:custGeom>
            <a:avLst/>
            <a:gdLst>
              <a:gd name="T0" fmla="*/ 0 w 518"/>
              <a:gd name="T1" fmla="*/ 2147483647 h 1051"/>
              <a:gd name="T2" fmla="*/ 2147483647 w 518"/>
              <a:gd name="T3" fmla="*/ 2147483647 h 1051"/>
              <a:gd name="T4" fmla="*/ 2147483647 w 518"/>
              <a:gd name="T5" fmla="*/ 2147483647 h 1051"/>
              <a:gd name="T6" fmla="*/ 0 w 518"/>
              <a:gd name="T7" fmla="*/ 0 h 1051"/>
              <a:gd name="T8" fmla="*/ 0 w 518"/>
              <a:gd name="T9" fmla="*/ 2147483647 h 10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 h="1051">
                <a:moveTo>
                  <a:pt x="0" y="1051"/>
                </a:moveTo>
                <a:lnTo>
                  <a:pt x="508" y="543"/>
                </a:lnTo>
                <a:cubicBezTo>
                  <a:pt x="518" y="533"/>
                  <a:pt x="518" y="518"/>
                  <a:pt x="508" y="508"/>
                </a:cubicBezTo>
                <a:lnTo>
                  <a:pt x="0" y="0"/>
                </a:lnTo>
                <a:lnTo>
                  <a:pt x="0" y="1051"/>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TextBox 12"/>
          <p:cNvSpPr txBox="true">
            <a:spLocks noChangeArrowheads="true"/>
          </p:cNvSpPr>
          <p:nvPr/>
        </p:nvSpPr>
        <p:spPr bwMode="auto">
          <a:xfrm>
            <a:off x="481013" y="175895"/>
            <a:ext cx="82089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3200" b="1">
                <a:solidFill>
                  <a:srgbClr val="2A495A"/>
                </a:solidFill>
                <a:latin typeface="微软雅黑" panose="020B0503020204020204" pitchFamily="34" charset="-122"/>
              </a:rPr>
              <a:t>骗术</a:t>
            </a:r>
            <a:r>
              <a:rPr lang="en-US" sz="3200" b="1">
                <a:solidFill>
                  <a:srgbClr val="2A495A"/>
                </a:solidFill>
                <a:latin typeface="微软雅黑" panose="020B0503020204020204" pitchFamily="34" charset="-122"/>
              </a:rPr>
              <a:t>4</a:t>
            </a:r>
            <a:r>
              <a:rPr lang="zh-CN" altLang="en-US" sz="3200" b="1">
                <a:solidFill>
                  <a:srgbClr val="2A495A"/>
                </a:solidFill>
                <a:latin typeface="微软雅黑" panose="020B0503020204020204" pitchFamily="34" charset="-122"/>
              </a:rPr>
              <a:t>：游戏账号</a:t>
            </a:r>
            <a:r>
              <a:rPr lang="en-US" altLang="zh-CN" sz="3200" b="1">
                <a:solidFill>
                  <a:srgbClr val="2A495A"/>
                </a:solidFill>
                <a:latin typeface="微软雅黑" panose="020B0503020204020204" pitchFamily="34" charset="-122"/>
              </a:rPr>
              <a:t>/</a:t>
            </a:r>
            <a:r>
              <a:rPr lang="zh-CN" altLang="en-US" sz="3200" b="1">
                <a:solidFill>
                  <a:srgbClr val="2A495A"/>
                </a:solidFill>
                <a:latin typeface="微软雅黑" panose="020B0503020204020204" pitchFamily="34" charset="-122"/>
              </a:rPr>
              <a:t>装备交易诈骗</a:t>
            </a:r>
            <a:endParaRPr lang="zh-CN" altLang="en-US" sz="3200" b="1">
              <a:solidFill>
                <a:srgbClr val="2A495A"/>
              </a:solidFill>
              <a:latin typeface="微软雅黑" panose="020B0503020204020204" pitchFamily="34" charset="-122"/>
            </a:endParaRPr>
          </a:p>
        </p:txBody>
      </p:sp>
      <p:pic>
        <p:nvPicPr>
          <p:cNvPr id="2" name="图片 1" descr="防骗讲堂游戏账号交易诈骗"/>
          <p:cNvPicPr>
            <a:picLocks noChangeAspect="true"/>
          </p:cNvPicPr>
          <p:nvPr/>
        </p:nvPicPr>
        <p:blipFill>
          <a:blip r:embed="rId1"/>
          <a:stretch>
            <a:fillRect/>
          </a:stretch>
        </p:blipFill>
        <p:spPr>
          <a:xfrm>
            <a:off x="1345565" y="871855"/>
            <a:ext cx="9643110" cy="5669915"/>
          </a:xfrm>
          <a:prstGeom prst="rect">
            <a:avLst/>
          </a:prstGeom>
        </p:spPr>
      </p:pic>
      <p:pic>
        <p:nvPicPr>
          <p:cNvPr id="19" name="图片 18"/>
          <p:cNvPicPr>
            <a:picLocks noChangeAspect="true"/>
          </p:cNvPicPr>
          <p:nvPr/>
        </p:nvPicPr>
        <p:blipFill>
          <a:blip r:embed="rId2" cstate="email"/>
          <a:srcRect/>
          <a:stretch>
            <a:fillRect/>
          </a:stretch>
        </p:blipFill>
        <p:spPr bwMode="auto">
          <a:xfrm>
            <a:off x="2645410" y="1353820"/>
            <a:ext cx="1144270" cy="1099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a:spLocks noChangeArrowheads="true"/>
          </p:cNvSpPr>
          <p:nvPr/>
        </p:nvSpPr>
        <p:spPr bwMode="auto">
          <a:xfrm>
            <a:off x="6386195" y="224155"/>
            <a:ext cx="1565275" cy="535305"/>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6395" name="矩形 10"/>
          <p:cNvSpPr>
            <a:spLocks noChangeArrowheads="true"/>
          </p:cNvSpPr>
          <p:nvPr/>
        </p:nvSpPr>
        <p:spPr bwMode="auto">
          <a:xfrm>
            <a:off x="6707505" y="250825"/>
            <a:ext cx="106616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2400" b="1">
                <a:solidFill>
                  <a:schemeClr val="accent2"/>
                </a:solidFill>
                <a:latin typeface="微软雅黑" panose="020B0503020204020204" pitchFamily="34" charset="-122"/>
              </a:rPr>
              <a:t>卖方</a:t>
            </a:r>
            <a:endParaRPr lang="zh-CN" altLang="en-US" sz="2400" b="1">
              <a:solidFill>
                <a:schemeClr val="accent2"/>
              </a:solidFill>
              <a:latin typeface="微软雅黑" panose="020B0503020204020204" pitchFamily="34" charset="-122"/>
            </a:endParaRPr>
          </a:p>
        </p:txBody>
      </p:sp>
    </p:spTree>
  </p:cSld>
  <p:clrMapOvr>
    <a:masterClrMapping/>
  </p:clrMapOvr>
  <p:transition spd="slow">
    <p:blinds dir="vert"/>
  </p:transition>
  <p:timing>
    <p:tnLst>
      <p:par>
        <p:cTn id="1" dur="indefinite" restart="never" nodeType="tmRoot"/>
      </p:par>
    </p:tnLst>
    <p:bldLst>
      <p:bldP spid="10" grpId="0" animBg="true"/>
      <p:bldP spid="12" grpId="0" animBg="true"/>
      <p:bldP spid="13" grpId="0"/>
      <p:bldP spid="4" grpId="0" bldLvl="0" animBg="tru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0" y="223838"/>
            <a:ext cx="357188" cy="647700"/>
          </a:xfrm>
          <a:custGeom>
            <a:avLst/>
            <a:gdLst>
              <a:gd name="T0" fmla="*/ 0 w 519"/>
              <a:gd name="T1" fmla="*/ 2147483647 h 1050"/>
              <a:gd name="T2" fmla="*/ 2147483647 w 519"/>
              <a:gd name="T3" fmla="*/ 2147483647 h 1050"/>
              <a:gd name="T4" fmla="*/ 2147483647 w 519"/>
              <a:gd name="T5" fmla="*/ 2147483647 h 1050"/>
              <a:gd name="T6" fmla="*/ 0 w 519"/>
              <a:gd name="T7" fmla="*/ 0 h 1050"/>
              <a:gd name="T8" fmla="*/ 0 w 519"/>
              <a:gd name="T9" fmla="*/ 2147483647 h 10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1050">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0" y="63500"/>
            <a:ext cx="355600" cy="647700"/>
          </a:xfrm>
          <a:custGeom>
            <a:avLst/>
            <a:gdLst>
              <a:gd name="T0" fmla="*/ 0 w 518"/>
              <a:gd name="T1" fmla="*/ 2147483647 h 1051"/>
              <a:gd name="T2" fmla="*/ 2147483647 w 518"/>
              <a:gd name="T3" fmla="*/ 2147483647 h 1051"/>
              <a:gd name="T4" fmla="*/ 2147483647 w 518"/>
              <a:gd name="T5" fmla="*/ 2147483647 h 1051"/>
              <a:gd name="T6" fmla="*/ 0 w 518"/>
              <a:gd name="T7" fmla="*/ 0 h 1051"/>
              <a:gd name="T8" fmla="*/ 0 w 518"/>
              <a:gd name="T9" fmla="*/ 2147483647 h 10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 h="1051">
                <a:moveTo>
                  <a:pt x="0" y="1051"/>
                </a:moveTo>
                <a:lnTo>
                  <a:pt x="508" y="543"/>
                </a:lnTo>
                <a:cubicBezTo>
                  <a:pt x="518" y="533"/>
                  <a:pt x="518" y="518"/>
                  <a:pt x="508" y="508"/>
                </a:cubicBezTo>
                <a:lnTo>
                  <a:pt x="0" y="0"/>
                </a:lnTo>
                <a:lnTo>
                  <a:pt x="0" y="1051"/>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TextBox 12"/>
          <p:cNvSpPr txBox="true">
            <a:spLocks noChangeArrowheads="true"/>
          </p:cNvSpPr>
          <p:nvPr/>
        </p:nvSpPr>
        <p:spPr bwMode="auto">
          <a:xfrm>
            <a:off x="481013" y="155575"/>
            <a:ext cx="82089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3200" b="1">
                <a:solidFill>
                  <a:srgbClr val="2A495A"/>
                </a:solidFill>
                <a:latin typeface="微软雅黑" panose="020B0503020204020204" pitchFamily="34" charset="-122"/>
              </a:rPr>
              <a:t>骗术</a:t>
            </a:r>
            <a:r>
              <a:rPr lang="en-US" sz="3200" b="1">
                <a:solidFill>
                  <a:srgbClr val="2A495A"/>
                </a:solidFill>
                <a:latin typeface="微软雅黑" panose="020B0503020204020204" pitchFamily="34" charset="-122"/>
              </a:rPr>
              <a:t>4</a:t>
            </a:r>
            <a:r>
              <a:rPr lang="zh-CN" altLang="en-US" sz="3200" b="1">
                <a:solidFill>
                  <a:srgbClr val="2A495A"/>
                </a:solidFill>
                <a:latin typeface="微软雅黑" panose="020B0503020204020204" pitchFamily="34" charset="-122"/>
              </a:rPr>
              <a:t>：游戏账号</a:t>
            </a:r>
            <a:r>
              <a:rPr lang="en-US" altLang="zh-CN" sz="3200" b="1">
                <a:solidFill>
                  <a:srgbClr val="2A495A"/>
                </a:solidFill>
                <a:latin typeface="微软雅黑" panose="020B0503020204020204" pitchFamily="34" charset="-122"/>
              </a:rPr>
              <a:t>/</a:t>
            </a:r>
            <a:r>
              <a:rPr lang="zh-CN" altLang="en-US" sz="3200" b="1">
                <a:solidFill>
                  <a:srgbClr val="2A495A"/>
                </a:solidFill>
                <a:latin typeface="微软雅黑" panose="020B0503020204020204" pitchFamily="34" charset="-122"/>
              </a:rPr>
              <a:t>装备交易诈骗</a:t>
            </a:r>
            <a:endParaRPr lang="zh-CN" altLang="en-US" sz="3200" b="1">
              <a:solidFill>
                <a:srgbClr val="2A495A"/>
              </a:solidFill>
              <a:latin typeface="微软雅黑" panose="020B0503020204020204" pitchFamily="34" charset="-122"/>
            </a:endParaRPr>
          </a:p>
        </p:txBody>
      </p:sp>
      <p:pic>
        <p:nvPicPr>
          <p:cNvPr id="32773" name="图片 2" descr="游戏账号交易诈骗流程"/>
          <p:cNvPicPr>
            <a:picLocks noChangeAspect="true"/>
          </p:cNvPicPr>
          <p:nvPr>
            <p:custDataLst>
              <p:tags r:id="rId1"/>
            </p:custDataLst>
          </p:nvPr>
        </p:nvPicPr>
        <p:blipFill>
          <a:blip r:embed="rId2"/>
          <a:stretch>
            <a:fillRect/>
          </a:stretch>
        </p:blipFill>
        <p:spPr>
          <a:xfrm>
            <a:off x="1377315" y="1017270"/>
            <a:ext cx="9429750" cy="5407660"/>
          </a:xfrm>
          <a:prstGeom prst="rect">
            <a:avLst/>
          </a:prstGeom>
          <a:noFill/>
          <a:ln w="9525">
            <a:noFill/>
          </a:ln>
        </p:spPr>
      </p:pic>
      <p:sp>
        <p:nvSpPr>
          <p:cNvPr id="4" name="矩形 3"/>
          <p:cNvSpPr>
            <a:spLocks noChangeArrowheads="true"/>
          </p:cNvSpPr>
          <p:nvPr/>
        </p:nvSpPr>
        <p:spPr bwMode="auto">
          <a:xfrm>
            <a:off x="6386195" y="188595"/>
            <a:ext cx="1565275" cy="535305"/>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6395" name="矩形 10"/>
          <p:cNvSpPr>
            <a:spLocks noChangeArrowheads="true"/>
          </p:cNvSpPr>
          <p:nvPr/>
        </p:nvSpPr>
        <p:spPr bwMode="auto">
          <a:xfrm>
            <a:off x="6746240" y="217170"/>
            <a:ext cx="106616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2400" b="1">
                <a:solidFill>
                  <a:schemeClr val="accent2"/>
                </a:solidFill>
                <a:latin typeface="微软雅黑" panose="020B0503020204020204" pitchFamily="34" charset="-122"/>
              </a:rPr>
              <a:t>买方</a:t>
            </a:r>
            <a:endParaRPr lang="zh-CN" altLang="en-US" sz="2400" b="1">
              <a:solidFill>
                <a:schemeClr val="accent2"/>
              </a:solidFill>
              <a:latin typeface="微软雅黑" panose="020B0503020204020204" pitchFamily="34" charset="-122"/>
            </a:endParaRPr>
          </a:p>
        </p:txBody>
      </p:sp>
    </p:spTree>
  </p:cSld>
  <p:clrMapOvr>
    <a:masterClrMapping/>
  </p:clrMapOvr>
  <p:transition spd="slow">
    <p:blinds dir="vert"/>
  </p:transition>
  <p:timing>
    <p:tnLst>
      <p:par>
        <p:cTn id="1" dur="indefinite" restart="never" nodeType="tmRoot"/>
      </p:par>
    </p:tnLst>
    <p:bldLst>
      <p:bldP spid="10" grpId="0" bldLvl="0" animBg="true"/>
      <p:bldP spid="12" grpId="0" bldLvl="0" animBg="true"/>
      <p:bldP spid="13" grpId="0"/>
      <p:bldP spid="4" grpId="0" bldLvl="0" animBg="tru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0" y="223838"/>
            <a:ext cx="357188" cy="647700"/>
          </a:xfrm>
          <a:custGeom>
            <a:avLst/>
            <a:gdLst>
              <a:gd name="T0" fmla="*/ 0 w 519"/>
              <a:gd name="T1" fmla="*/ 2147483647 h 1050"/>
              <a:gd name="T2" fmla="*/ 2147483647 w 519"/>
              <a:gd name="T3" fmla="*/ 2147483647 h 1050"/>
              <a:gd name="T4" fmla="*/ 2147483647 w 519"/>
              <a:gd name="T5" fmla="*/ 2147483647 h 1050"/>
              <a:gd name="T6" fmla="*/ 0 w 519"/>
              <a:gd name="T7" fmla="*/ 0 h 1050"/>
              <a:gd name="T8" fmla="*/ 0 w 519"/>
              <a:gd name="T9" fmla="*/ 2147483647 h 10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1050">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0" y="63500"/>
            <a:ext cx="355600" cy="647700"/>
          </a:xfrm>
          <a:custGeom>
            <a:avLst/>
            <a:gdLst>
              <a:gd name="T0" fmla="*/ 0 w 518"/>
              <a:gd name="T1" fmla="*/ 2147483647 h 1051"/>
              <a:gd name="T2" fmla="*/ 2147483647 w 518"/>
              <a:gd name="T3" fmla="*/ 2147483647 h 1051"/>
              <a:gd name="T4" fmla="*/ 2147483647 w 518"/>
              <a:gd name="T5" fmla="*/ 2147483647 h 1051"/>
              <a:gd name="T6" fmla="*/ 0 w 518"/>
              <a:gd name="T7" fmla="*/ 0 h 1051"/>
              <a:gd name="T8" fmla="*/ 0 w 518"/>
              <a:gd name="T9" fmla="*/ 2147483647 h 10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 h="1051">
                <a:moveTo>
                  <a:pt x="0" y="1051"/>
                </a:moveTo>
                <a:lnTo>
                  <a:pt x="508" y="543"/>
                </a:lnTo>
                <a:cubicBezTo>
                  <a:pt x="518" y="533"/>
                  <a:pt x="518" y="518"/>
                  <a:pt x="508" y="508"/>
                </a:cubicBezTo>
                <a:lnTo>
                  <a:pt x="0" y="0"/>
                </a:lnTo>
                <a:lnTo>
                  <a:pt x="0" y="1051"/>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TextBox 12"/>
          <p:cNvSpPr txBox="true">
            <a:spLocks noChangeArrowheads="true"/>
          </p:cNvSpPr>
          <p:nvPr/>
        </p:nvSpPr>
        <p:spPr bwMode="auto">
          <a:xfrm>
            <a:off x="481013" y="155575"/>
            <a:ext cx="82089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3200" b="1">
                <a:solidFill>
                  <a:srgbClr val="2A495A"/>
                </a:solidFill>
                <a:latin typeface="微软雅黑" panose="020B0503020204020204" pitchFamily="34" charset="-122"/>
                <a:sym typeface="+mn-ea"/>
              </a:rPr>
              <a:t>骗术</a:t>
            </a:r>
            <a:r>
              <a:rPr lang="en-US" sz="3200" b="1">
                <a:solidFill>
                  <a:srgbClr val="2A495A"/>
                </a:solidFill>
                <a:latin typeface="微软雅黑" panose="020B0503020204020204" pitchFamily="34" charset="-122"/>
                <a:sym typeface="+mn-ea"/>
              </a:rPr>
              <a:t>4</a:t>
            </a:r>
            <a:r>
              <a:rPr lang="zh-CN" altLang="en-US" sz="3200" b="1">
                <a:solidFill>
                  <a:srgbClr val="2A495A"/>
                </a:solidFill>
                <a:latin typeface="微软雅黑" panose="020B0503020204020204" pitchFamily="34" charset="-122"/>
                <a:sym typeface="+mn-ea"/>
              </a:rPr>
              <a:t>：游戏账号</a:t>
            </a:r>
            <a:r>
              <a:rPr lang="en-US" altLang="zh-CN" sz="3200" b="1">
                <a:solidFill>
                  <a:srgbClr val="2A495A"/>
                </a:solidFill>
                <a:latin typeface="微软雅黑" panose="020B0503020204020204" pitchFamily="34" charset="-122"/>
                <a:sym typeface="+mn-ea"/>
              </a:rPr>
              <a:t>/</a:t>
            </a:r>
            <a:r>
              <a:rPr lang="zh-CN" altLang="en-US" sz="3200" b="1">
                <a:solidFill>
                  <a:srgbClr val="2A495A"/>
                </a:solidFill>
                <a:latin typeface="微软雅黑" panose="020B0503020204020204" pitchFamily="34" charset="-122"/>
                <a:sym typeface="+mn-ea"/>
              </a:rPr>
              <a:t>装备交易诈骗</a:t>
            </a:r>
            <a:endParaRPr lang="zh-CN" altLang="en-US" sz="3200" b="1">
              <a:solidFill>
                <a:srgbClr val="2A495A"/>
              </a:solidFill>
              <a:latin typeface="微软雅黑" panose="020B0503020204020204" pitchFamily="34" charset="-122"/>
            </a:endParaRPr>
          </a:p>
        </p:txBody>
      </p:sp>
      <p:sp>
        <p:nvSpPr>
          <p:cNvPr id="7" name="矩形 6"/>
          <p:cNvSpPr/>
          <p:nvPr/>
        </p:nvSpPr>
        <p:spPr bwMode="auto">
          <a:xfrm>
            <a:off x="1341120" y="1456055"/>
            <a:ext cx="9548495" cy="4648835"/>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a:lstStyle/>
          <a:p>
            <a:pPr eaLnBrk="1" hangingPunct="1">
              <a:buFont typeface="Arial" panose="02080604020202020204" pitchFamily="34" charset="0"/>
              <a:buNone/>
              <a:defRPr/>
            </a:pPr>
            <a:endParaRPr lang="zh-CN" altLang="en-US">
              <a:latin typeface="Arial" panose="02080604020202020204" pitchFamily="34" charset="0"/>
              <a:ea typeface="宋体" panose="02010600030101010101" pitchFamily="2" charset="-122"/>
            </a:endParaRPr>
          </a:p>
        </p:txBody>
      </p:sp>
      <p:sp>
        <p:nvSpPr>
          <p:cNvPr id="9" name="矩形 8"/>
          <p:cNvSpPr>
            <a:spLocks noChangeArrowheads="true"/>
          </p:cNvSpPr>
          <p:nvPr/>
        </p:nvSpPr>
        <p:spPr bwMode="auto">
          <a:xfrm>
            <a:off x="1341755" y="1168400"/>
            <a:ext cx="2462530" cy="535305"/>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4348" name="矩形 10"/>
          <p:cNvSpPr>
            <a:spLocks noChangeArrowheads="true"/>
          </p:cNvSpPr>
          <p:nvPr/>
        </p:nvSpPr>
        <p:spPr bwMode="auto">
          <a:xfrm>
            <a:off x="2124710" y="1205865"/>
            <a:ext cx="181800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2400" b="1">
                <a:solidFill>
                  <a:schemeClr val="accent2"/>
                </a:solidFill>
                <a:latin typeface="微软雅黑" panose="020B0503020204020204" pitchFamily="34" charset="-122"/>
              </a:rPr>
              <a:t>警方提醒</a:t>
            </a:r>
            <a:endParaRPr lang="zh-CN" altLang="en-US" sz="2400" b="1">
              <a:solidFill>
                <a:schemeClr val="accent2"/>
              </a:solidFill>
              <a:latin typeface="微软雅黑" panose="020B0503020204020204" pitchFamily="34" charset="-122"/>
            </a:endParaRPr>
          </a:p>
        </p:txBody>
      </p:sp>
      <p:pic>
        <p:nvPicPr>
          <p:cNvPr id="19" name="图片 18"/>
          <p:cNvPicPr>
            <a:picLocks noChangeAspect="true"/>
          </p:cNvPicPr>
          <p:nvPr/>
        </p:nvPicPr>
        <p:blipFill>
          <a:blip r:embed="rId1" cstate="email"/>
          <a:srcRect/>
          <a:stretch>
            <a:fillRect/>
          </a:stretch>
        </p:blipFill>
        <p:spPr bwMode="auto">
          <a:xfrm>
            <a:off x="1119188" y="847725"/>
            <a:ext cx="877887"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true"/>
          <p:nvPr/>
        </p:nvSpPr>
        <p:spPr>
          <a:xfrm>
            <a:off x="1557020" y="1966595"/>
            <a:ext cx="9277350" cy="3969385"/>
          </a:xfrm>
          <a:prstGeom prst="rect">
            <a:avLst/>
          </a:prstGeom>
          <a:noFill/>
        </p:spPr>
        <p:txBody>
          <a:bodyPr wrap="square" rtlCol="0" anchor="t">
            <a:spAutoFit/>
          </a:bodyPr>
          <a:p>
            <a:pPr marL="342900" indent="-342900" algn="l" latinLnBrk="0">
              <a:lnSpc>
                <a:spcPct val="150000"/>
              </a:lnSpc>
              <a:spcBef>
                <a:spcPts val="0"/>
              </a:spcBef>
            </a:pPr>
            <a:r>
              <a:rPr lang="zh-CN" altLang="zh-CN" sz="2800">
                <a:latin typeface="黑体" panose="02010609060101010101" charset="-122"/>
                <a:ea typeface="黑体" panose="02010609060101010101" charset="-122"/>
                <a:sym typeface="宋体" panose="02010600030101010101" pitchFamily="2" charset="-122"/>
              </a:rPr>
              <a:t>1.通过网络发布的游戏账号交易信息，特别是附带优惠活动的，一定要小心谨慎；</a:t>
            </a:r>
            <a:endParaRPr lang="zh-CN" altLang="zh-CN" sz="2800">
              <a:latin typeface="黑体" panose="02010609060101010101" charset="-122"/>
              <a:ea typeface="黑体" panose="02010609060101010101" charset="-122"/>
              <a:sym typeface="宋体" panose="02010600030101010101" pitchFamily="2" charset="-122"/>
            </a:endParaRPr>
          </a:p>
          <a:p>
            <a:pPr marL="342900" indent="-342900" algn="l" latinLnBrk="0">
              <a:lnSpc>
                <a:spcPct val="150000"/>
              </a:lnSpc>
              <a:spcBef>
                <a:spcPts val="0"/>
              </a:spcBef>
            </a:pPr>
            <a:r>
              <a:rPr lang="zh-CN" altLang="zh-CN" sz="2800">
                <a:latin typeface="黑体" panose="02010609060101010101" charset="-122"/>
                <a:ea typeface="黑体" panose="02010609060101010101" charset="-122"/>
                <a:sym typeface="宋体" panose="02010600030101010101" pitchFamily="2" charset="-122"/>
              </a:rPr>
              <a:t>2.建议游戏账号交易在官网上进行，以确保有合法的维权途径；</a:t>
            </a:r>
            <a:endParaRPr lang="zh-CN" altLang="zh-CN" sz="2800">
              <a:latin typeface="黑体" panose="02010609060101010101" charset="-122"/>
              <a:ea typeface="黑体" panose="02010609060101010101" charset="-122"/>
              <a:sym typeface="宋体" panose="02010600030101010101" pitchFamily="2" charset="-122"/>
            </a:endParaRPr>
          </a:p>
          <a:p>
            <a:pPr marL="342900" indent="-342900" algn="l" latinLnBrk="0">
              <a:lnSpc>
                <a:spcPct val="150000"/>
              </a:lnSpc>
              <a:spcBef>
                <a:spcPts val="0"/>
              </a:spcBef>
            </a:pPr>
            <a:r>
              <a:rPr lang="zh-CN" altLang="zh-CN" sz="2800">
                <a:latin typeface="黑体" panose="02010609060101010101" charset="-122"/>
                <a:ea typeface="黑体" panose="02010609060101010101" charset="-122"/>
                <a:sym typeface="宋体" panose="02010600030101010101" pitchFamily="2" charset="-122"/>
              </a:rPr>
              <a:t>3.以交纳各种费用为由的游戏账号交易，一般都是诈骗，不要轻易相信。</a:t>
            </a:r>
            <a:endParaRPr lang="zh-CN" altLang="en-US" sz="2800"/>
          </a:p>
        </p:txBody>
      </p:sp>
    </p:spTree>
  </p:cSld>
  <p:clrMapOvr>
    <a:masterClrMapping/>
  </p:clrMapOvr>
  <p:transition spd="slow">
    <p:blinds dir="vert"/>
  </p:transition>
  <p:timing>
    <p:tnLst>
      <p:par>
        <p:cTn id="1" dur="indefinite" restart="never" nodeType="tmRoot"/>
      </p:par>
    </p:tnLst>
    <p:bldLst>
      <p:bldP spid="10" grpId="0" bldLvl="0" animBg="true"/>
      <p:bldP spid="12" grpId="0" bldLvl="0" animBg="true"/>
      <p:bldP spid="13" grpId="0"/>
      <p:bldP spid="7" grpId="0" bldLvl="0" animBg="true"/>
      <p:bldP spid="9" grpId="0" bldLvl="0" animBg="tru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0" y="223838"/>
            <a:ext cx="357188" cy="647700"/>
          </a:xfrm>
          <a:custGeom>
            <a:avLst/>
            <a:gdLst>
              <a:gd name="T0" fmla="*/ 0 w 519"/>
              <a:gd name="T1" fmla="*/ 2147483647 h 1050"/>
              <a:gd name="T2" fmla="*/ 2147483647 w 519"/>
              <a:gd name="T3" fmla="*/ 2147483647 h 1050"/>
              <a:gd name="T4" fmla="*/ 2147483647 w 519"/>
              <a:gd name="T5" fmla="*/ 2147483647 h 1050"/>
              <a:gd name="T6" fmla="*/ 0 w 519"/>
              <a:gd name="T7" fmla="*/ 0 h 1050"/>
              <a:gd name="T8" fmla="*/ 0 w 519"/>
              <a:gd name="T9" fmla="*/ 2147483647 h 10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1050">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0" y="63500"/>
            <a:ext cx="355600" cy="647700"/>
          </a:xfrm>
          <a:custGeom>
            <a:avLst/>
            <a:gdLst>
              <a:gd name="T0" fmla="*/ 0 w 518"/>
              <a:gd name="T1" fmla="*/ 2147483647 h 1051"/>
              <a:gd name="T2" fmla="*/ 2147483647 w 518"/>
              <a:gd name="T3" fmla="*/ 2147483647 h 1051"/>
              <a:gd name="T4" fmla="*/ 2147483647 w 518"/>
              <a:gd name="T5" fmla="*/ 2147483647 h 1051"/>
              <a:gd name="T6" fmla="*/ 0 w 518"/>
              <a:gd name="T7" fmla="*/ 0 h 1051"/>
              <a:gd name="T8" fmla="*/ 0 w 518"/>
              <a:gd name="T9" fmla="*/ 2147483647 h 10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 h="1051">
                <a:moveTo>
                  <a:pt x="0" y="1051"/>
                </a:moveTo>
                <a:lnTo>
                  <a:pt x="508" y="543"/>
                </a:lnTo>
                <a:cubicBezTo>
                  <a:pt x="518" y="533"/>
                  <a:pt x="518" y="518"/>
                  <a:pt x="508" y="508"/>
                </a:cubicBezTo>
                <a:lnTo>
                  <a:pt x="0" y="0"/>
                </a:lnTo>
                <a:lnTo>
                  <a:pt x="0" y="1051"/>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TextBox 12">
            <a:hlinkClick r:id="rId1" action="ppaction://hlinkfile"/>
          </p:cNvPr>
          <p:cNvSpPr txBox="true">
            <a:spLocks noChangeArrowheads="true"/>
          </p:cNvSpPr>
          <p:nvPr/>
        </p:nvSpPr>
        <p:spPr bwMode="auto">
          <a:xfrm>
            <a:off x="481013" y="155575"/>
            <a:ext cx="82089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3200" b="1">
                <a:solidFill>
                  <a:srgbClr val="2A495A"/>
                </a:solidFill>
                <a:latin typeface="微软雅黑" panose="020B0503020204020204" pitchFamily="34" charset="-122"/>
                <a:sym typeface="+mn-ea"/>
              </a:rPr>
              <a:t>骗术</a:t>
            </a:r>
            <a:r>
              <a:rPr lang="en-US" altLang="zh-CN" sz="3200" b="1">
                <a:solidFill>
                  <a:srgbClr val="2A495A"/>
                </a:solidFill>
                <a:latin typeface="微软雅黑" panose="020B0503020204020204" pitchFamily="34" charset="-122"/>
                <a:sym typeface="+mn-ea"/>
              </a:rPr>
              <a:t>5</a:t>
            </a:r>
            <a:r>
              <a:rPr lang="zh-CN" altLang="en-US" sz="3200" b="1">
                <a:solidFill>
                  <a:srgbClr val="2A495A"/>
                </a:solidFill>
                <a:latin typeface="微软雅黑" panose="020B0503020204020204" pitchFamily="34" charset="-122"/>
                <a:sym typeface="+mn-ea"/>
              </a:rPr>
              <a:t>：冒充公检法诈骗</a:t>
            </a:r>
            <a:endParaRPr lang="zh-CN" altLang="en-US" sz="3200" b="1">
              <a:solidFill>
                <a:srgbClr val="2A495A"/>
              </a:solidFill>
              <a:latin typeface="微软雅黑" panose="020B0503020204020204" pitchFamily="34" charset="-122"/>
            </a:endParaRPr>
          </a:p>
        </p:txBody>
      </p:sp>
      <p:pic>
        <p:nvPicPr>
          <p:cNvPr id="2050" name="Picture 2"/>
          <p:cNvPicPr>
            <a:picLocks noChangeAspect="true" noChangeArrowheads="true"/>
          </p:cNvPicPr>
          <p:nvPr/>
        </p:nvPicPr>
        <p:blipFill>
          <a:blip r:embed="rId2"/>
          <a:srcRect/>
          <a:stretch>
            <a:fillRect/>
          </a:stretch>
        </p:blipFill>
        <p:spPr bwMode="auto">
          <a:xfrm>
            <a:off x="763588" y="1125538"/>
            <a:ext cx="4227512" cy="514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bwMode="auto">
          <a:xfrm>
            <a:off x="5294313" y="1412875"/>
            <a:ext cx="5910262" cy="4857750"/>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a:lstStyle/>
          <a:p>
            <a:pPr eaLnBrk="1" hangingPunct="1">
              <a:buFont typeface="Arial" panose="02080604020202020204" pitchFamily="34" charset="0"/>
              <a:buNone/>
              <a:defRPr/>
            </a:pPr>
            <a:endParaRPr lang="zh-CN" altLang="en-US">
              <a:latin typeface="Arial" panose="02080604020202020204" pitchFamily="34" charset="0"/>
              <a:ea typeface="宋体" panose="02010600030101010101" pitchFamily="2" charset="-122"/>
            </a:endParaRPr>
          </a:p>
        </p:txBody>
      </p:sp>
      <p:sp>
        <p:nvSpPr>
          <p:cNvPr id="8" name="矩形 7"/>
          <p:cNvSpPr/>
          <p:nvPr/>
        </p:nvSpPr>
        <p:spPr>
          <a:xfrm>
            <a:off x="5527675" y="1830388"/>
            <a:ext cx="5459413" cy="4246245"/>
          </a:xfrm>
          <a:prstGeom prst="rect">
            <a:avLst/>
          </a:prstGeom>
        </p:spPr>
        <p:txBody>
          <a:bodyPr>
            <a:spAutoFit/>
          </a:bodyPr>
          <a:lstStyle/>
          <a:p>
            <a:pPr algn="just" eaLnBrk="1" hangingPunct="1">
              <a:buFont typeface="Arial" panose="02080604020202020204" pitchFamily="34" charset="0"/>
              <a:buNone/>
              <a:defRPr/>
            </a:pPr>
            <a:r>
              <a:rPr lang="" altLang="zh-CN" dirty="0">
                <a:solidFill>
                  <a:schemeClr val="accent1"/>
                </a:solidFill>
                <a:latin typeface="+mj-ea"/>
                <a:ea typeface="+mj-ea"/>
              </a:rPr>
              <a:t>    </a:t>
            </a:r>
            <a:r>
              <a:rPr lang="zh-CN" altLang="en-US" dirty="0">
                <a:solidFill>
                  <a:schemeClr val="accent1"/>
                </a:solidFill>
                <a:latin typeface="+mj-ea"/>
                <a:ea typeface="+mj-ea"/>
              </a:rPr>
              <a:t>电信诈骗中，犯罪分子常用的手法就是冒充公检法机关“怀疑你涉嫌洗黑钱”，冒充社保局“通知你社保账户有问题”，冒充电信公司“提醒又欠费了，请及时查询并将账户绑定以方便缴费”，以各种手段先将被害人震慑住，再通过成员间的分工、角色扮演，将被害人的电话层层转给一个“办案人员”，而办案人员会提供一个所谓安全账户，让被害人把钱打进去后以证清白。</a:t>
            </a:r>
            <a:endParaRPr lang="zh-CN" altLang="en-US" dirty="0">
              <a:solidFill>
                <a:schemeClr val="accent1"/>
              </a:solidFill>
              <a:latin typeface="+mj-ea"/>
              <a:ea typeface="+mj-ea"/>
            </a:endParaRPr>
          </a:p>
          <a:p>
            <a:pPr algn="just" eaLnBrk="1" hangingPunct="1">
              <a:buFont typeface="Arial" panose="02080604020202020204" pitchFamily="34" charset="0"/>
              <a:buNone/>
              <a:defRPr/>
            </a:pPr>
            <a:endParaRPr lang="en-US" altLang="zh-CN" dirty="0">
              <a:solidFill>
                <a:schemeClr val="accent1"/>
              </a:solidFill>
              <a:latin typeface="+mj-ea"/>
              <a:ea typeface="+mj-ea"/>
            </a:endParaRPr>
          </a:p>
          <a:p>
            <a:pPr algn="just" eaLnBrk="1" hangingPunct="1">
              <a:buFont typeface="Arial" panose="02080604020202020204" pitchFamily="34" charset="0"/>
              <a:buNone/>
              <a:defRPr/>
            </a:pPr>
            <a:r>
              <a:rPr lang="" altLang="zh-CN" dirty="0">
                <a:solidFill>
                  <a:schemeClr val="accent1"/>
                </a:solidFill>
                <a:latin typeface="+mj-ea"/>
                <a:ea typeface="+mj-ea"/>
              </a:rPr>
              <a:t>    </a:t>
            </a:r>
            <a:r>
              <a:rPr lang="zh-CN" altLang="en-US" dirty="0">
                <a:solidFill>
                  <a:schemeClr val="accent1"/>
                </a:solidFill>
                <a:latin typeface="+mj-ea"/>
                <a:ea typeface="+mj-ea"/>
              </a:rPr>
              <a:t>为了吸引被害人上钩，他们还掌握了一套“话术单”，并被培训在给被害人打电话时要强硬有杀气，如称“公安局是讲求证据的，并不是你说没有就要我们不对你调查。你老实交代，某某银行是不是你提供给不法分子的，还是说受到不法分子的暴力胁迫所以提供的</a:t>
            </a:r>
            <a:r>
              <a:rPr lang="en-US" altLang="zh-CN" dirty="0">
                <a:solidFill>
                  <a:schemeClr val="accent1"/>
                </a:solidFill>
                <a:latin typeface="+mj-ea"/>
                <a:ea typeface="+mj-ea"/>
              </a:rPr>
              <a:t>?”</a:t>
            </a:r>
            <a:endParaRPr lang="en-US" altLang="zh-CN" dirty="0">
              <a:solidFill>
                <a:schemeClr val="accent1"/>
              </a:solidFill>
              <a:latin typeface="+mj-ea"/>
              <a:ea typeface="+mj-ea"/>
            </a:endParaRPr>
          </a:p>
        </p:txBody>
      </p:sp>
      <p:sp>
        <p:nvSpPr>
          <p:cNvPr id="9" name="矩形 8"/>
          <p:cNvSpPr>
            <a:spLocks noChangeArrowheads="true"/>
          </p:cNvSpPr>
          <p:nvPr/>
        </p:nvSpPr>
        <p:spPr bwMode="auto">
          <a:xfrm>
            <a:off x="5530850" y="1125855"/>
            <a:ext cx="2499995" cy="534670"/>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1275" name="矩形 10"/>
          <p:cNvSpPr>
            <a:spLocks noChangeArrowheads="true"/>
          </p:cNvSpPr>
          <p:nvPr/>
        </p:nvSpPr>
        <p:spPr bwMode="auto">
          <a:xfrm>
            <a:off x="6327140" y="1162685"/>
            <a:ext cx="181800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2400" b="1">
                <a:solidFill>
                  <a:schemeClr val="accent2"/>
                </a:solidFill>
                <a:latin typeface="微软雅黑" panose="020B0503020204020204" pitchFamily="34" charset="-122"/>
              </a:rPr>
              <a:t>诈骗手法</a:t>
            </a:r>
            <a:endParaRPr lang="zh-CN" altLang="en-US" sz="2400" b="1">
              <a:solidFill>
                <a:schemeClr val="accent2"/>
              </a:solidFill>
              <a:latin typeface="微软雅黑" panose="020B0503020204020204" pitchFamily="34" charset="-122"/>
            </a:endParaRPr>
          </a:p>
        </p:txBody>
      </p:sp>
      <p:pic>
        <p:nvPicPr>
          <p:cNvPr id="19" name="图片 18"/>
          <p:cNvPicPr>
            <a:picLocks noChangeAspect="true"/>
          </p:cNvPicPr>
          <p:nvPr/>
        </p:nvPicPr>
        <p:blipFill>
          <a:blip r:embed="rId3" cstate="email"/>
          <a:srcRect/>
          <a:stretch>
            <a:fillRect/>
          </a:stretch>
        </p:blipFill>
        <p:spPr bwMode="auto">
          <a:xfrm>
            <a:off x="5308600" y="804863"/>
            <a:ext cx="877888"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par>
    </p:tnLst>
    <p:bldLst>
      <p:bldP spid="10" grpId="0" animBg="true"/>
      <p:bldP spid="12" grpId="0" animBg="true"/>
      <p:bldP spid="13" grpId="0"/>
      <p:bldP spid="7" grpId="0" animBg="true"/>
      <p:bldP spid="8" grpId="0"/>
      <p:bldP spid="9" grpId="0" bldLvl="0" animBg="tru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0" y="223838"/>
            <a:ext cx="357188" cy="647700"/>
          </a:xfrm>
          <a:custGeom>
            <a:avLst/>
            <a:gdLst>
              <a:gd name="T0" fmla="*/ 0 w 519"/>
              <a:gd name="T1" fmla="*/ 2147483647 h 1050"/>
              <a:gd name="T2" fmla="*/ 2147483647 w 519"/>
              <a:gd name="T3" fmla="*/ 2147483647 h 1050"/>
              <a:gd name="T4" fmla="*/ 2147483647 w 519"/>
              <a:gd name="T5" fmla="*/ 2147483647 h 1050"/>
              <a:gd name="T6" fmla="*/ 0 w 519"/>
              <a:gd name="T7" fmla="*/ 0 h 1050"/>
              <a:gd name="T8" fmla="*/ 0 w 519"/>
              <a:gd name="T9" fmla="*/ 2147483647 h 10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1050">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0" y="63500"/>
            <a:ext cx="355600" cy="647700"/>
          </a:xfrm>
          <a:custGeom>
            <a:avLst/>
            <a:gdLst>
              <a:gd name="T0" fmla="*/ 0 w 518"/>
              <a:gd name="T1" fmla="*/ 2147483647 h 1051"/>
              <a:gd name="T2" fmla="*/ 2147483647 w 518"/>
              <a:gd name="T3" fmla="*/ 2147483647 h 1051"/>
              <a:gd name="T4" fmla="*/ 2147483647 w 518"/>
              <a:gd name="T5" fmla="*/ 2147483647 h 1051"/>
              <a:gd name="T6" fmla="*/ 0 w 518"/>
              <a:gd name="T7" fmla="*/ 0 h 1051"/>
              <a:gd name="T8" fmla="*/ 0 w 518"/>
              <a:gd name="T9" fmla="*/ 2147483647 h 10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 h="1051">
                <a:moveTo>
                  <a:pt x="0" y="1051"/>
                </a:moveTo>
                <a:lnTo>
                  <a:pt x="508" y="543"/>
                </a:lnTo>
                <a:cubicBezTo>
                  <a:pt x="518" y="533"/>
                  <a:pt x="518" y="518"/>
                  <a:pt x="508" y="508"/>
                </a:cubicBezTo>
                <a:lnTo>
                  <a:pt x="0" y="0"/>
                </a:lnTo>
                <a:lnTo>
                  <a:pt x="0" y="1051"/>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TextBox 12"/>
          <p:cNvSpPr txBox="true">
            <a:spLocks noChangeArrowheads="true"/>
          </p:cNvSpPr>
          <p:nvPr/>
        </p:nvSpPr>
        <p:spPr bwMode="auto">
          <a:xfrm>
            <a:off x="481013" y="155575"/>
            <a:ext cx="82089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3200" b="1">
                <a:solidFill>
                  <a:srgbClr val="2A495A"/>
                </a:solidFill>
                <a:latin typeface="微软雅黑" panose="020B0503020204020204" pitchFamily="34" charset="-122"/>
                <a:sym typeface="+mn-ea"/>
              </a:rPr>
              <a:t>骗术</a:t>
            </a:r>
            <a:r>
              <a:rPr lang="en-US" altLang="zh-CN" sz="3200" b="1">
                <a:solidFill>
                  <a:srgbClr val="2A495A"/>
                </a:solidFill>
                <a:latin typeface="微软雅黑" panose="020B0503020204020204" pitchFamily="34" charset="-122"/>
                <a:sym typeface="+mn-ea"/>
              </a:rPr>
              <a:t>5</a:t>
            </a:r>
            <a:r>
              <a:rPr lang="zh-CN" altLang="en-US" sz="3200" b="1">
                <a:solidFill>
                  <a:srgbClr val="2A495A"/>
                </a:solidFill>
                <a:latin typeface="微软雅黑" panose="020B0503020204020204" pitchFamily="34" charset="-122"/>
                <a:sym typeface="+mn-ea"/>
              </a:rPr>
              <a:t>：冒充公检法诈骗</a:t>
            </a:r>
            <a:endParaRPr lang="zh-CN" altLang="en-US" sz="3200" b="1">
              <a:solidFill>
                <a:srgbClr val="2A495A"/>
              </a:solidFill>
              <a:latin typeface="微软雅黑" panose="020B0503020204020204" pitchFamily="34" charset="-122"/>
            </a:endParaRPr>
          </a:p>
        </p:txBody>
      </p:sp>
      <p:sp>
        <p:nvSpPr>
          <p:cNvPr id="7" name="矩形 6"/>
          <p:cNvSpPr/>
          <p:nvPr/>
        </p:nvSpPr>
        <p:spPr bwMode="auto">
          <a:xfrm>
            <a:off x="695325" y="982345"/>
            <a:ext cx="11158855" cy="5054600"/>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a:lstStyle/>
          <a:p>
            <a:pPr eaLnBrk="1" hangingPunct="1">
              <a:buFont typeface="Arial" panose="02080604020202020204" pitchFamily="34" charset="0"/>
              <a:buNone/>
              <a:defRPr/>
            </a:pPr>
            <a:endParaRPr lang="zh-CN" altLang="en-US">
              <a:latin typeface="Arial" panose="02080604020202020204" pitchFamily="34" charset="0"/>
              <a:ea typeface="宋体" panose="02010600030101010101" pitchFamily="2" charset="-122"/>
            </a:endParaRPr>
          </a:p>
        </p:txBody>
      </p:sp>
      <p:sp>
        <p:nvSpPr>
          <p:cNvPr id="9" name="矩形 8"/>
          <p:cNvSpPr>
            <a:spLocks noChangeArrowheads="true"/>
          </p:cNvSpPr>
          <p:nvPr/>
        </p:nvSpPr>
        <p:spPr bwMode="auto">
          <a:xfrm>
            <a:off x="980440" y="992505"/>
            <a:ext cx="1620520" cy="534670"/>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1275" name="矩形 10"/>
          <p:cNvSpPr>
            <a:spLocks noChangeArrowheads="true"/>
          </p:cNvSpPr>
          <p:nvPr/>
        </p:nvSpPr>
        <p:spPr bwMode="auto">
          <a:xfrm>
            <a:off x="1573530" y="1029335"/>
            <a:ext cx="181800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2400" b="1">
                <a:solidFill>
                  <a:schemeClr val="accent2"/>
                </a:solidFill>
                <a:latin typeface="微软雅黑" panose="020B0503020204020204" pitchFamily="34" charset="-122"/>
              </a:rPr>
              <a:t>案例</a:t>
            </a:r>
            <a:endParaRPr lang="zh-CN" altLang="en-US" sz="2400" b="1">
              <a:solidFill>
                <a:schemeClr val="accent2"/>
              </a:solidFill>
              <a:latin typeface="微软雅黑" panose="020B0503020204020204" pitchFamily="34" charset="-122"/>
            </a:endParaRPr>
          </a:p>
        </p:txBody>
      </p:sp>
      <p:pic>
        <p:nvPicPr>
          <p:cNvPr id="19" name="图片 18"/>
          <p:cNvPicPr>
            <a:picLocks noChangeAspect="true"/>
          </p:cNvPicPr>
          <p:nvPr/>
        </p:nvPicPr>
        <p:blipFill>
          <a:blip r:embed="rId1" cstate="email"/>
          <a:srcRect/>
          <a:stretch>
            <a:fillRect/>
          </a:stretch>
        </p:blipFill>
        <p:spPr bwMode="auto">
          <a:xfrm>
            <a:off x="695325" y="755968"/>
            <a:ext cx="877888"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true"/>
          <p:nvPr/>
        </p:nvSpPr>
        <p:spPr>
          <a:xfrm>
            <a:off x="832485" y="1383665"/>
            <a:ext cx="11021695" cy="4707890"/>
          </a:xfrm>
          <a:prstGeom prst="rect">
            <a:avLst/>
          </a:prstGeom>
          <a:noFill/>
        </p:spPr>
        <p:txBody>
          <a:bodyPr wrap="square" rtlCol="0">
            <a:spAutoFit/>
          </a:bodyPr>
          <a:p>
            <a:pPr latinLnBrk="0">
              <a:lnSpc>
                <a:spcPct val="150000"/>
              </a:lnSpc>
            </a:pPr>
            <a:r>
              <a:rPr lang="en-US" altLang="zh-CN" sz="2000"/>
              <a:t>      </a:t>
            </a:r>
            <a:r>
              <a:rPr lang="" altLang="en-US" sz="2000"/>
              <a:t>  </a:t>
            </a:r>
            <a:r>
              <a:rPr lang="zh-CN" altLang="en-US" sz="2000"/>
              <a:t>近日，在加拿大留学的绍兴市民许某，接到一通自称“北京市公安局”的电话，称其银行卡被盗用，涉嫌一起</a:t>
            </a:r>
            <a:r>
              <a:rPr lang="zh-CN" altLang="en-US" sz="2000">
                <a:solidFill>
                  <a:srgbClr val="FF0000"/>
                </a:solidFill>
              </a:rPr>
              <a:t>跨国洗钱诈骗案</a:t>
            </a:r>
            <a:r>
              <a:rPr lang="zh-CN" altLang="en-US" sz="2000"/>
              <a:t>，要其立即配合调查，否则将其列入</a:t>
            </a:r>
            <a:r>
              <a:rPr lang="zh-CN" altLang="en-US" sz="2000">
                <a:solidFill>
                  <a:srgbClr val="FF0000"/>
                </a:solidFill>
              </a:rPr>
              <a:t>入境黑名单</a:t>
            </a:r>
            <a:r>
              <a:rPr lang="zh-CN" altLang="en-US" sz="2000"/>
              <a:t>，将在其回国时将其抓捕。独自在异国他乡求学的许某感到十分害怕和无助，只能按照对方要求进行“配合”。对方称由于跨境只能</a:t>
            </a:r>
            <a:r>
              <a:rPr lang="zh-CN" altLang="en-US" sz="2000">
                <a:solidFill>
                  <a:srgbClr val="FF0000"/>
                </a:solidFill>
              </a:rPr>
              <a:t>进行网络办案</a:t>
            </a:r>
            <a:r>
              <a:rPr lang="zh-CN" altLang="en-US" sz="2000"/>
              <a:t>，于是要许某立即上网添加办案“民警”QQ做笔录，QQ上，对方发给许某一份</a:t>
            </a:r>
            <a:r>
              <a:rPr lang="zh-CN" altLang="en-US" sz="2000">
                <a:solidFill>
                  <a:srgbClr val="FF0000"/>
                </a:solidFill>
              </a:rPr>
              <a:t>通缉令及资产冻结书</a:t>
            </a:r>
            <a:r>
              <a:rPr lang="zh-CN" altLang="en-US" sz="2000"/>
              <a:t>，并称此案件重大需要</a:t>
            </a:r>
            <a:r>
              <a:rPr lang="zh-CN" altLang="en-US" sz="2000">
                <a:solidFill>
                  <a:srgbClr val="FF0000"/>
                </a:solidFill>
              </a:rPr>
              <a:t>保密不能跟任何人说起，连家人都不能说</a:t>
            </a:r>
            <a:r>
              <a:rPr lang="zh-CN" altLang="en-US" sz="2000"/>
              <a:t>，否则后果自负。许某因为害怕，便按照要求将银行卡上的资金悉数转入对方指定的</a:t>
            </a:r>
            <a:r>
              <a:rPr lang="zh-CN" altLang="en-US" sz="2000">
                <a:solidFill>
                  <a:srgbClr val="FF0000"/>
                </a:solidFill>
              </a:rPr>
              <a:t>“安全账户”进行验资，证明“清白”</a:t>
            </a:r>
            <a:r>
              <a:rPr lang="zh-CN" altLang="en-US" sz="2000"/>
              <a:t>，先后多次转账数十万元，但不满足的诈骗分子甚至要求其向家长编造理由要钱，此时的许某已被诈骗团伙深度洗脑，便向父母编造了各种理由索要钱款，身在国内的许某父母感觉事有蹊跷，担心子女的安危，立即报警求助，民警跟许某取得联系，连番劝说之下许某终于说出了实情，才知道自己原来是被“套路”，上当受骗了。</a:t>
            </a:r>
            <a:endParaRPr lang="zh-CN" altLang="en-US" sz="2000"/>
          </a:p>
        </p:txBody>
      </p:sp>
    </p:spTree>
  </p:cSld>
  <p:clrMapOvr>
    <a:masterClrMapping/>
  </p:clrMapOvr>
  <p:transition spd="slow">
    <p:blinds dir="vert"/>
  </p:transition>
  <p:timing>
    <p:tnLst>
      <p:par>
        <p:cTn id="1" dur="indefinite" restart="never" nodeType="tmRoot"/>
      </p:par>
    </p:tnLst>
    <p:bldLst>
      <p:bldP spid="10" grpId="0" animBg="true"/>
      <p:bldP spid="12" grpId="0" animBg="true"/>
      <p:bldP spid="13" grpId="0"/>
      <p:bldP spid="7" grpId="0" animBg="true"/>
      <p:bldP spid="9" grpId="0" bldLvl="0" animBg="tru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0" y="223838"/>
            <a:ext cx="357188" cy="647700"/>
          </a:xfrm>
          <a:custGeom>
            <a:avLst/>
            <a:gdLst>
              <a:gd name="T0" fmla="*/ 0 w 519"/>
              <a:gd name="T1" fmla="*/ 2147483647 h 1050"/>
              <a:gd name="T2" fmla="*/ 2147483647 w 519"/>
              <a:gd name="T3" fmla="*/ 2147483647 h 1050"/>
              <a:gd name="T4" fmla="*/ 2147483647 w 519"/>
              <a:gd name="T5" fmla="*/ 2147483647 h 1050"/>
              <a:gd name="T6" fmla="*/ 0 w 519"/>
              <a:gd name="T7" fmla="*/ 0 h 1050"/>
              <a:gd name="T8" fmla="*/ 0 w 519"/>
              <a:gd name="T9" fmla="*/ 2147483647 h 10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1050">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0" y="63500"/>
            <a:ext cx="355600" cy="647700"/>
          </a:xfrm>
          <a:custGeom>
            <a:avLst/>
            <a:gdLst>
              <a:gd name="T0" fmla="*/ 0 w 518"/>
              <a:gd name="T1" fmla="*/ 2147483647 h 1051"/>
              <a:gd name="T2" fmla="*/ 2147483647 w 518"/>
              <a:gd name="T3" fmla="*/ 2147483647 h 1051"/>
              <a:gd name="T4" fmla="*/ 2147483647 w 518"/>
              <a:gd name="T5" fmla="*/ 2147483647 h 1051"/>
              <a:gd name="T6" fmla="*/ 0 w 518"/>
              <a:gd name="T7" fmla="*/ 0 h 1051"/>
              <a:gd name="T8" fmla="*/ 0 w 518"/>
              <a:gd name="T9" fmla="*/ 2147483647 h 10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 h="1051">
                <a:moveTo>
                  <a:pt x="0" y="1051"/>
                </a:moveTo>
                <a:lnTo>
                  <a:pt x="508" y="543"/>
                </a:lnTo>
                <a:cubicBezTo>
                  <a:pt x="518" y="533"/>
                  <a:pt x="518" y="518"/>
                  <a:pt x="508" y="508"/>
                </a:cubicBezTo>
                <a:lnTo>
                  <a:pt x="0" y="0"/>
                </a:lnTo>
                <a:lnTo>
                  <a:pt x="0" y="1051"/>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TextBox 12"/>
          <p:cNvSpPr txBox="true">
            <a:spLocks noChangeArrowheads="true"/>
          </p:cNvSpPr>
          <p:nvPr/>
        </p:nvSpPr>
        <p:spPr bwMode="auto">
          <a:xfrm>
            <a:off x="481013" y="155575"/>
            <a:ext cx="82089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3200" b="1">
                <a:solidFill>
                  <a:srgbClr val="2A495A"/>
                </a:solidFill>
                <a:latin typeface="微软雅黑" panose="020B0503020204020204" pitchFamily="34" charset="-122"/>
                <a:sym typeface="+mn-ea"/>
              </a:rPr>
              <a:t>骗术</a:t>
            </a:r>
            <a:r>
              <a:rPr lang="en-US" altLang="zh-CN" sz="3200" b="1">
                <a:solidFill>
                  <a:srgbClr val="2A495A"/>
                </a:solidFill>
                <a:latin typeface="微软雅黑" panose="020B0503020204020204" pitchFamily="34" charset="-122"/>
                <a:sym typeface="+mn-ea"/>
              </a:rPr>
              <a:t>5</a:t>
            </a:r>
            <a:r>
              <a:rPr lang="zh-CN" altLang="en-US" sz="3200" b="1">
                <a:solidFill>
                  <a:srgbClr val="2A495A"/>
                </a:solidFill>
                <a:latin typeface="微软雅黑" panose="020B0503020204020204" pitchFamily="34" charset="-122"/>
                <a:sym typeface="+mn-ea"/>
              </a:rPr>
              <a:t>：冒充公检法诈骗</a:t>
            </a:r>
            <a:endParaRPr lang="zh-CN" altLang="en-US" sz="3200" b="1">
              <a:solidFill>
                <a:srgbClr val="2A495A"/>
              </a:solidFill>
              <a:latin typeface="微软雅黑" panose="020B0503020204020204" pitchFamily="34" charset="-122"/>
            </a:endParaRPr>
          </a:p>
        </p:txBody>
      </p:sp>
      <p:sp>
        <p:nvSpPr>
          <p:cNvPr id="7" name="矩形 6"/>
          <p:cNvSpPr/>
          <p:nvPr/>
        </p:nvSpPr>
        <p:spPr bwMode="auto">
          <a:xfrm>
            <a:off x="1229995" y="1456055"/>
            <a:ext cx="10045065" cy="4561205"/>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a:lstStyle/>
          <a:p>
            <a:pPr eaLnBrk="1" hangingPunct="1">
              <a:buFont typeface="Arial" panose="02080604020202020204" pitchFamily="34" charset="0"/>
              <a:buNone/>
              <a:defRPr/>
            </a:pPr>
            <a:endParaRPr lang="zh-CN" altLang="en-US">
              <a:latin typeface="Arial" panose="02080604020202020204" pitchFamily="34" charset="0"/>
              <a:ea typeface="宋体" panose="02010600030101010101" pitchFamily="2" charset="-122"/>
            </a:endParaRPr>
          </a:p>
        </p:txBody>
      </p:sp>
      <p:sp>
        <p:nvSpPr>
          <p:cNvPr id="9" name="矩形 8"/>
          <p:cNvSpPr>
            <a:spLocks noChangeArrowheads="true"/>
          </p:cNvSpPr>
          <p:nvPr/>
        </p:nvSpPr>
        <p:spPr bwMode="auto">
          <a:xfrm>
            <a:off x="1341755" y="1168400"/>
            <a:ext cx="2462530" cy="535305"/>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4348" name="矩形 10"/>
          <p:cNvSpPr>
            <a:spLocks noChangeArrowheads="true"/>
          </p:cNvSpPr>
          <p:nvPr/>
        </p:nvSpPr>
        <p:spPr bwMode="auto">
          <a:xfrm>
            <a:off x="2124710" y="1205865"/>
            <a:ext cx="181800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2400" b="1">
                <a:solidFill>
                  <a:schemeClr val="accent2"/>
                </a:solidFill>
                <a:latin typeface="微软雅黑" panose="020B0503020204020204" pitchFamily="34" charset="-122"/>
              </a:rPr>
              <a:t>警方提醒</a:t>
            </a:r>
            <a:endParaRPr lang="zh-CN" altLang="en-US" sz="2400" b="1">
              <a:solidFill>
                <a:schemeClr val="accent2"/>
              </a:solidFill>
              <a:latin typeface="微软雅黑" panose="020B0503020204020204" pitchFamily="34" charset="-122"/>
            </a:endParaRPr>
          </a:p>
        </p:txBody>
      </p:sp>
      <p:pic>
        <p:nvPicPr>
          <p:cNvPr id="19" name="图片 18"/>
          <p:cNvPicPr>
            <a:picLocks noChangeAspect="true"/>
          </p:cNvPicPr>
          <p:nvPr/>
        </p:nvPicPr>
        <p:blipFill>
          <a:blip r:embed="rId1" cstate="email"/>
          <a:srcRect/>
          <a:stretch>
            <a:fillRect/>
          </a:stretch>
        </p:blipFill>
        <p:spPr bwMode="auto">
          <a:xfrm>
            <a:off x="1119188" y="847725"/>
            <a:ext cx="877887"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true"/>
          <p:nvPr/>
        </p:nvSpPr>
        <p:spPr>
          <a:xfrm>
            <a:off x="1445895" y="1864995"/>
            <a:ext cx="9970135" cy="3969385"/>
          </a:xfrm>
          <a:prstGeom prst="rect">
            <a:avLst/>
          </a:prstGeom>
          <a:noFill/>
        </p:spPr>
        <p:txBody>
          <a:bodyPr wrap="square" rtlCol="0" anchor="t">
            <a:spAutoFit/>
          </a:bodyPr>
          <a:p>
            <a:pPr marL="342900" indent="-342900" algn="l" latinLnBrk="0">
              <a:lnSpc>
                <a:spcPct val="150000"/>
              </a:lnSpc>
              <a:spcBef>
                <a:spcPts val="0"/>
              </a:spcBef>
            </a:pPr>
            <a:r>
              <a:rPr lang="en-US" altLang="zh-CN" sz="2400">
                <a:latin typeface="黑体" panose="02010609060101010101" charset="-122"/>
                <a:ea typeface="黑体" panose="02010609060101010101" charset="-122"/>
                <a:sym typeface="宋体" panose="02010600030101010101" pitchFamily="2" charset="-122"/>
              </a:rPr>
              <a:t>1</a:t>
            </a:r>
            <a:r>
              <a:rPr lang="zh-CN" altLang="en-US" sz="2400">
                <a:latin typeface="黑体" panose="02010609060101010101" charset="-122"/>
                <a:ea typeface="黑体" panose="02010609060101010101" charset="-122"/>
                <a:sym typeface="宋体" panose="02010600030101010101" pitchFamily="2" charset="-122"/>
              </a:rPr>
              <a:t>、</a:t>
            </a:r>
            <a:r>
              <a:rPr lang="zh-CN" altLang="zh-CN" sz="2400">
                <a:latin typeface="黑体" panose="02010609060101010101" charset="-122"/>
                <a:ea typeface="黑体" panose="02010609060101010101" charset="-122"/>
                <a:sym typeface="宋体" panose="02010600030101010101" pitchFamily="2" charset="-122"/>
              </a:rPr>
              <a:t>接到陌生电话务必要保持冷静和理性判断，不要轻信陌生来电说辞；</a:t>
            </a:r>
            <a:endParaRPr lang="zh-CN" altLang="zh-CN" sz="2400">
              <a:latin typeface="黑体" panose="02010609060101010101" charset="-122"/>
              <a:ea typeface="黑体" panose="02010609060101010101" charset="-122"/>
              <a:sym typeface="宋体" panose="02010600030101010101" pitchFamily="2" charset="-122"/>
            </a:endParaRPr>
          </a:p>
          <a:p>
            <a:pPr marL="342900" indent="-342900" algn="l" latinLnBrk="0">
              <a:lnSpc>
                <a:spcPct val="150000"/>
              </a:lnSpc>
              <a:spcBef>
                <a:spcPts val="0"/>
              </a:spcBef>
            </a:pPr>
            <a:r>
              <a:rPr lang="en-US" altLang="zh-CN" sz="2400">
                <a:latin typeface="黑体" panose="02010609060101010101" charset="-122"/>
                <a:ea typeface="黑体" panose="02010609060101010101" charset="-122"/>
                <a:sym typeface="宋体" panose="02010600030101010101" pitchFamily="2" charset="-122"/>
              </a:rPr>
              <a:t>2</a:t>
            </a:r>
            <a:r>
              <a:rPr lang="zh-CN" altLang="en-US" sz="2400">
                <a:latin typeface="黑体" panose="02010609060101010101" charset="-122"/>
                <a:ea typeface="黑体" panose="02010609060101010101" charset="-122"/>
                <a:sym typeface="宋体" panose="02010600030101010101" pitchFamily="2" charset="-122"/>
              </a:rPr>
              <a:t>、</a:t>
            </a:r>
            <a:r>
              <a:rPr lang="zh-CN" altLang="zh-CN" sz="2400">
                <a:latin typeface="黑体" panose="02010609060101010101" charset="-122"/>
                <a:ea typeface="黑体" panose="02010609060101010101" charset="-122"/>
                <a:sym typeface="宋体" panose="02010600030101010101" pitchFamily="2" charset="-122"/>
              </a:rPr>
              <a:t>公安机关不会电话办案，若有办案需求，</a:t>
            </a:r>
            <a:r>
              <a:rPr lang="zh-CN" altLang="zh-CN" sz="2400">
                <a:solidFill>
                  <a:srgbClr val="FF0000"/>
                </a:solidFill>
                <a:latin typeface="黑体" panose="02010609060101010101" charset="-122"/>
                <a:ea typeface="黑体" panose="02010609060101010101" charset="-122"/>
                <a:sym typeface="宋体" panose="02010600030101010101" pitchFamily="2" charset="-122"/>
              </a:rPr>
              <a:t>会通知当事人到执法场所，出示证件、办理手续</a:t>
            </a:r>
            <a:r>
              <a:rPr lang="zh-CN" altLang="zh-CN" sz="2400">
                <a:latin typeface="黑体" panose="02010609060101010101" charset="-122"/>
                <a:ea typeface="黑体" panose="02010609060101010101" charset="-122"/>
                <a:sym typeface="宋体" panose="02010600030101010101" pitchFamily="2" charset="-122"/>
              </a:rPr>
              <a:t>，凡是不见面、不履行相关手续而要求转账、汇款、贷款的，一律拒绝；</a:t>
            </a:r>
            <a:endParaRPr lang="zh-CN" altLang="zh-CN" sz="2400">
              <a:latin typeface="黑体" panose="02010609060101010101" charset="-122"/>
              <a:ea typeface="黑体" panose="02010609060101010101" charset="-122"/>
              <a:sym typeface="宋体" panose="02010600030101010101" pitchFamily="2" charset="-122"/>
            </a:endParaRPr>
          </a:p>
          <a:p>
            <a:pPr marL="342900" indent="-342900" algn="l" latinLnBrk="0">
              <a:lnSpc>
                <a:spcPct val="150000"/>
              </a:lnSpc>
              <a:spcBef>
                <a:spcPts val="0"/>
              </a:spcBef>
            </a:pPr>
            <a:r>
              <a:rPr lang="en-US" altLang="zh-CN" sz="2400">
                <a:latin typeface="黑体" panose="02010609060101010101" charset="-122"/>
                <a:ea typeface="黑体" panose="02010609060101010101" charset="-122"/>
                <a:sym typeface="宋体" panose="02010600030101010101" pitchFamily="2" charset="-122"/>
              </a:rPr>
              <a:t>3</a:t>
            </a:r>
            <a:r>
              <a:rPr lang="zh-CN" altLang="en-US" sz="2400">
                <a:latin typeface="黑体" panose="02010609060101010101" charset="-122"/>
                <a:ea typeface="黑体" panose="02010609060101010101" charset="-122"/>
                <a:sym typeface="宋体" panose="02010600030101010101" pitchFamily="2" charset="-122"/>
              </a:rPr>
              <a:t>、</a:t>
            </a:r>
            <a:r>
              <a:rPr lang="zh-CN" altLang="zh-CN" sz="2400">
                <a:latin typeface="黑体" panose="02010609060101010101" charset="-122"/>
                <a:ea typeface="黑体" panose="02010609060101010101" charset="-122"/>
                <a:sym typeface="宋体" panose="02010600030101010101" pitchFamily="2" charset="-122"/>
              </a:rPr>
              <a:t>生活中应当有意识地保护自己的个人信息，</a:t>
            </a:r>
            <a:r>
              <a:rPr lang="zh-CN" altLang="zh-CN" sz="2400">
                <a:solidFill>
                  <a:srgbClr val="FF0000"/>
                </a:solidFill>
                <a:latin typeface="黑体" panose="02010609060101010101" charset="-122"/>
                <a:ea typeface="黑体" panose="02010609060101010101" charset="-122"/>
                <a:sym typeface="宋体" panose="02010600030101010101" pitchFamily="2" charset="-122"/>
              </a:rPr>
              <a:t>防止信息泄露</a:t>
            </a:r>
            <a:r>
              <a:rPr lang="zh-CN" altLang="zh-CN" sz="2400">
                <a:latin typeface="黑体" panose="02010609060101010101" charset="-122"/>
                <a:ea typeface="黑体" panose="02010609060101010101" charset="-122"/>
                <a:sym typeface="宋体" panose="02010600030101010101" pitchFamily="2" charset="-122"/>
              </a:rPr>
              <a:t>，以免被不法分子利用；</a:t>
            </a:r>
            <a:r>
              <a:rPr lang="zh-CN" altLang="zh-CN" sz="2400">
                <a:solidFill>
                  <a:srgbClr val="FF0000"/>
                </a:solidFill>
                <a:latin typeface="黑体" panose="02010609060101010101" charset="-122"/>
                <a:ea typeface="黑体" panose="02010609060101010101" charset="-122"/>
                <a:sym typeface="宋体" panose="02010600030101010101" pitchFamily="2" charset="-122"/>
              </a:rPr>
              <a:t>家属之间应保持沟通</a:t>
            </a:r>
            <a:r>
              <a:rPr lang="zh-CN" altLang="zh-CN" sz="2400">
                <a:latin typeface="黑体" panose="02010609060101010101" charset="-122"/>
                <a:ea typeface="黑体" panose="02010609060101010101" charset="-122"/>
                <a:sym typeface="宋体" panose="02010600030101010101" pitchFamily="2" charset="-122"/>
              </a:rPr>
              <a:t>，一旦发现身边亲友行动古怪、无法联系时，应提高警觉，及时确认，如有疑问请及时报警。</a:t>
            </a:r>
            <a:endParaRPr lang="zh-CN" altLang="zh-CN" sz="2400">
              <a:latin typeface="黑体" panose="02010609060101010101" charset="-122"/>
              <a:ea typeface="黑体" panose="02010609060101010101" charset="-122"/>
              <a:sym typeface="宋体" panose="02010600030101010101" pitchFamily="2" charset="-122"/>
            </a:endParaRPr>
          </a:p>
        </p:txBody>
      </p:sp>
    </p:spTree>
  </p:cSld>
  <p:clrMapOvr>
    <a:masterClrMapping/>
  </p:clrMapOvr>
  <p:transition spd="slow">
    <p:blinds dir="vert"/>
  </p:transition>
  <p:timing>
    <p:tnLst>
      <p:par>
        <p:cTn id="1" dur="indefinite" restart="never" nodeType="tmRoot"/>
      </p:par>
    </p:tnLst>
    <p:bldLst>
      <p:bldP spid="10" grpId="0" bldLvl="0" animBg="true"/>
      <p:bldP spid="12" grpId="0" bldLvl="0" animBg="true"/>
      <p:bldP spid="13" grpId="0"/>
      <p:bldP spid="7" grpId="0" bldLvl="0" animBg="true"/>
      <p:bldP spid="9" grpId="0" bldLvl="0" animBg="tru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0" y="223838"/>
            <a:ext cx="357188" cy="647700"/>
          </a:xfrm>
          <a:custGeom>
            <a:avLst/>
            <a:gdLst>
              <a:gd name="T0" fmla="*/ 0 w 519"/>
              <a:gd name="T1" fmla="*/ 2147483647 h 1050"/>
              <a:gd name="T2" fmla="*/ 2147483647 w 519"/>
              <a:gd name="T3" fmla="*/ 2147483647 h 1050"/>
              <a:gd name="T4" fmla="*/ 2147483647 w 519"/>
              <a:gd name="T5" fmla="*/ 2147483647 h 1050"/>
              <a:gd name="T6" fmla="*/ 0 w 519"/>
              <a:gd name="T7" fmla="*/ 0 h 1050"/>
              <a:gd name="T8" fmla="*/ 0 w 519"/>
              <a:gd name="T9" fmla="*/ 2147483647 h 10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1050">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0" y="63500"/>
            <a:ext cx="355600" cy="647700"/>
          </a:xfrm>
          <a:custGeom>
            <a:avLst/>
            <a:gdLst>
              <a:gd name="T0" fmla="*/ 0 w 518"/>
              <a:gd name="T1" fmla="*/ 2147483647 h 1051"/>
              <a:gd name="T2" fmla="*/ 2147483647 w 518"/>
              <a:gd name="T3" fmla="*/ 2147483647 h 1051"/>
              <a:gd name="T4" fmla="*/ 2147483647 w 518"/>
              <a:gd name="T5" fmla="*/ 2147483647 h 1051"/>
              <a:gd name="T6" fmla="*/ 0 w 518"/>
              <a:gd name="T7" fmla="*/ 0 h 1051"/>
              <a:gd name="T8" fmla="*/ 0 w 518"/>
              <a:gd name="T9" fmla="*/ 2147483647 h 10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 h="1051">
                <a:moveTo>
                  <a:pt x="0" y="1051"/>
                </a:moveTo>
                <a:lnTo>
                  <a:pt x="508" y="543"/>
                </a:lnTo>
                <a:cubicBezTo>
                  <a:pt x="518" y="533"/>
                  <a:pt x="518" y="518"/>
                  <a:pt x="508" y="508"/>
                </a:cubicBezTo>
                <a:lnTo>
                  <a:pt x="0" y="0"/>
                </a:lnTo>
                <a:lnTo>
                  <a:pt x="0" y="1051"/>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TextBox 12"/>
          <p:cNvSpPr txBox="true">
            <a:spLocks noChangeArrowheads="true"/>
          </p:cNvSpPr>
          <p:nvPr/>
        </p:nvSpPr>
        <p:spPr bwMode="auto">
          <a:xfrm>
            <a:off x="481013" y="155575"/>
            <a:ext cx="82089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3200" b="1">
                <a:solidFill>
                  <a:srgbClr val="2A495A"/>
                </a:solidFill>
                <a:latin typeface="微软雅黑" panose="020B0503020204020204" pitchFamily="34" charset="-122"/>
              </a:rPr>
              <a:t>骗术</a:t>
            </a:r>
            <a:r>
              <a:rPr lang="en-US" altLang="zh-CN" sz="3200" b="1">
                <a:solidFill>
                  <a:srgbClr val="2A495A"/>
                </a:solidFill>
                <a:latin typeface="微软雅黑" panose="020B0503020204020204" pitchFamily="34" charset="-122"/>
              </a:rPr>
              <a:t>6</a:t>
            </a:r>
            <a:r>
              <a:rPr lang="zh-CN" altLang="en-US" sz="3200" b="1">
                <a:solidFill>
                  <a:srgbClr val="2A495A"/>
                </a:solidFill>
                <a:latin typeface="微软雅黑" panose="020B0503020204020204" pitchFamily="34" charset="-122"/>
              </a:rPr>
              <a:t>：冒充身份诈骗</a:t>
            </a:r>
            <a:endParaRPr lang="zh-CN" altLang="en-US" sz="3200" b="1">
              <a:solidFill>
                <a:srgbClr val="2A495A"/>
              </a:solidFill>
              <a:latin typeface="微软雅黑" panose="020B0503020204020204" pitchFamily="34" charset="-122"/>
            </a:endParaRPr>
          </a:p>
        </p:txBody>
      </p:sp>
      <p:sp>
        <p:nvSpPr>
          <p:cNvPr id="7" name="矩形 6"/>
          <p:cNvSpPr/>
          <p:nvPr/>
        </p:nvSpPr>
        <p:spPr bwMode="auto">
          <a:xfrm>
            <a:off x="674370" y="1456055"/>
            <a:ext cx="3913505" cy="5054600"/>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a:lstStyle/>
          <a:p>
            <a:pPr eaLnBrk="1" hangingPunct="1">
              <a:buFont typeface="Arial" panose="02080604020202020204" pitchFamily="34" charset="0"/>
              <a:buNone/>
              <a:defRPr/>
            </a:pPr>
            <a:endParaRPr lang="zh-CN" altLang="en-US">
              <a:latin typeface="Arial" panose="02080604020202020204" pitchFamily="34" charset="0"/>
              <a:ea typeface="宋体" panose="02010600030101010101" pitchFamily="2" charset="-122"/>
            </a:endParaRPr>
          </a:p>
        </p:txBody>
      </p:sp>
      <p:sp>
        <p:nvSpPr>
          <p:cNvPr id="8" name="矩形 7"/>
          <p:cNvSpPr/>
          <p:nvPr/>
        </p:nvSpPr>
        <p:spPr>
          <a:xfrm>
            <a:off x="701675" y="1827530"/>
            <a:ext cx="3814445" cy="2014855"/>
          </a:xfrm>
          <a:prstGeom prst="rect">
            <a:avLst/>
          </a:prstGeom>
        </p:spPr>
        <p:txBody>
          <a:bodyPr wrap="square">
            <a:spAutoFit/>
          </a:bodyPr>
          <a:lstStyle/>
          <a:p>
            <a:pPr eaLnBrk="1" latinLnBrk="0" hangingPunct="1">
              <a:lnSpc>
                <a:spcPts val="3000"/>
              </a:lnSpc>
              <a:buFont typeface="Arial" panose="02080604020202020204" pitchFamily="34" charset="0"/>
              <a:buNone/>
              <a:defRPr/>
            </a:pPr>
            <a:r>
              <a:rPr lang="en-US" altLang="zh-CN" sz="2000">
                <a:latin typeface="黑体" panose="02010609060101010101" charset="-122"/>
                <a:ea typeface="黑体" panose="02010609060101010101" charset="-122"/>
                <a:sym typeface="+mn-ea"/>
              </a:rPr>
              <a:t>    </a:t>
            </a:r>
            <a:r>
              <a:rPr lang="zh-CN" altLang="en-US" sz="2000">
                <a:latin typeface="黑体" panose="02010609060101010101" charset="-122"/>
                <a:ea typeface="黑体" panose="02010609060101010101" charset="-122"/>
                <a:sym typeface="+mn-ea"/>
              </a:rPr>
              <a:t>骗子在微信、QQ上伪装成好友的身份，以与真实好友一样的头像、昵称等来获取受害人信任，进而以各种理由让受害人转账的一种诈骗方式。</a:t>
            </a:r>
            <a:endParaRPr lang="zh-CN" altLang="en-US" sz="2000" dirty="0">
              <a:solidFill>
                <a:schemeClr val="accent1"/>
              </a:solidFill>
              <a:latin typeface="+mj-ea"/>
              <a:ea typeface="+mj-ea"/>
            </a:endParaRPr>
          </a:p>
        </p:txBody>
      </p:sp>
      <p:sp>
        <p:nvSpPr>
          <p:cNvPr id="9" name="矩形 8"/>
          <p:cNvSpPr>
            <a:spLocks noChangeArrowheads="true"/>
          </p:cNvSpPr>
          <p:nvPr/>
        </p:nvSpPr>
        <p:spPr bwMode="auto">
          <a:xfrm>
            <a:off x="767715" y="1168400"/>
            <a:ext cx="2604770" cy="535305"/>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5372" name="矩形 10"/>
          <p:cNvSpPr>
            <a:spLocks noChangeArrowheads="true"/>
          </p:cNvSpPr>
          <p:nvPr/>
        </p:nvSpPr>
        <p:spPr bwMode="auto">
          <a:xfrm>
            <a:off x="1689735" y="1205865"/>
            <a:ext cx="159194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2400" b="1">
                <a:solidFill>
                  <a:schemeClr val="accent2"/>
                </a:solidFill>
                <a:latin typeface="微软雅黑" panose="020B0503020204020204" pitchFamily="34" charset="-122"/>
              </a:rPr>
              <a:t>诈骗手法</a:t>
            </a:r>
            <a:endParaRPr lang="zh-CN" altLang="en-US" sz="2400" b="1">
              <a:solidFill>
                <a:schemeClr val="accent2"/>
              </a:solidFill>
              <a:latin typeface="微软雅黑" panose="020B0503020204020204" pitchFamily="34" charset="-122"/>
            </a:endParaRPr>
          </a:p>
        </p:txBody>
      </p:sp>
      <p:pic>
        <p:nvPicPr>
          <p:cNvPr id="19" name="图片 18"/>
          <p:cNvPicPr>
            <a:picLocks noChangeAspect="true"/>
          </p:cNvPicPr>
          <p:nvPr/>
        </p:nvPicPr>
        <p:blipFill>
          <a:blip r:embed="rId1" cstate="email"/>
          <a:srcRect/>
          <a:stretch>
            <a:fillRect/>
          </a:stretch>
        </p:blipFill>
        <p:spPr bwMode="auto">
          <a:xfrm>
            <a:off x="616903" y="847725"/>
            <a:ext cx="877887"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图片 3"/>
          <p:cNvPicPr>
            <a:picLocks noChangeAspect="true"/>
          </p:cNvPicPr>
          <p:nvPr/>
        </p:nvPicPr>
        <p:blipFill>
          <a:blip r:embed="rId2" cstate="email"/>
          <a:srcRect/>
          <a:stretch>
            <a:fillRect/>
          </a:stretch>
        </p:blipFill>
        <p:spPr bwMode="auto">
          <a:xfrm>
            <a:off x="1350645" y="3735070"/>
            <a:ext cx="2719705" cy="277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descr="冒充老师"/>
          <p:cNvPicPr>
            <a:picLocks noChangeAspect="true"/>
          </p:cNvPicPr>
          <p:nvPr/>
        </p:nvPicPr>
        <p:blipFill>
          <a:blip r:embed="rId3"/>
          <a:stretch>
            <a:fillRect/>
          </a:stretch>
        </p:blipFill>
        <p:spPr>
          <a:xfrm>
            <a:off x="4740275" y="434340"/>
            <a:ext cx="2855595" cy="6191250"/>
          </a:xfrm>
          <a:prstGeom prst="rect">
            <a:avLst/>
          </a:prstGeom>
        </p:spPr>
      </p:pic>
      <p:pic>
        <p:nvPicPr>
          <p:cNvPr id="4" name="图片 3" descr="冒充老师)"/>
          <p:cNvPicPr>
            <a:picLocks noChangeAspect="true"/>
          </p:cNvPicPr>
          <p:nvPr/>
        </p:nvPicPr>
        <p:blipFill>
          <a:blip r:embed="rId4"/>
          <a:stretch>
            <a:fillRect/>
          </a:stretch>
        </p:blipFill>
        <p:spPr>
          <a:xfrm>
            <a:off x="7731760" y="155575"/>
            <a:ext cx="3969385" cy="3084195"/>
          </a:xfrm>
          <a:prstGeom prst="rect">
            <a:avLst/>
          </a:prstGeom>
        </p:spPr>
      </p:pic>
      <p:pic>
        <p:nvPicPr>
          <p:cNvPr id="5" name="图片 4" descr="ti冒充老师2)"/>
          <p:cNvPicPr>
            <a:picLocks noChangeAspect="true"/>
          </p:cNvPicPr>
          <p:nvPr/>
        </p:nvPicPr>
        <p:blipFill>
          <a:blip r:embed="rId5"/>
          <a:stretch>
            <a:fillRect/>
          </a:stretch>
        </p:blipFill>
        <p:spPr>
          <a:xfrm>
            <a:off x="7731760" y="3175000"/>
            <a:ext cx="3968750" cy="3450590"/>
          </a:xfrm>
          <a:prstGeom prst="rect">
            <a:avLst/>
          </a:prstGeom>
        </p:spPr>
      </p:pic>
    </p:spTree>
  </p:cSld>
  <p:clrMapOvr>
    <a:masterClrMapping/>
  </p:clrMapOvr>
  <p:transition spd="slow">
    <p:blinds dir="vert"/>
  </p:transition>
  <p:timing>
    <p:tnLst>
      <p:par>
        <p:cTn id="1" dur="indefinite" restart="never" nodeType="tmRoot"/>
      </p:par>
    </p:tnLst>
    <p:bldLst>
      <p:bldP spid="10" grpId="0" animBg="true"/>
      <p:bldP spid="12" grpId="0" animBg="true"/>
      <p:bldP spid="13" grpId="0"/>
      <p:bldP spid="7" grpId="0" bldLvl="0" animBg="true"/>
      <p:bldP spid="8" grpId="0"/>
      <p:bldP spid="9" grpId="0" bldLvl="0" animBg="tru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0" y="223838"/>
            <a:ext cx="357188" cy="647700"/>
          </a:xfrm>
          <a:custGeom>
            <a:avLst/>
            <a:gdLst>
              <a:gd name="T0" fmla="*/ 0 w 519"/>
              <a:gd name="T1" fmla="*/ 2147483647 h 1050"/>
              <a:gd name="T2" fmla="*/ 2147483647 w 519"/>
              <a:gd name="T3" fmla="*/ 2147483647 h 1050"/>
              <a:gd name="T4" fmla="*/ 2147483647 w 519"/>
              <a:gd name="T5" fmla="*/ 2147483647 h 1050"/>
              <a:gd name="T6" fmla="*/ 0 w 519"/>
              <a:gd name="T7" fmla="*/ 0 h 1050"/>
              <a:gd name="T8" fmla="*/ 0 w 519"/>
              <a:gd name="T9" fmla="*/ 2147483647 h 10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1050">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0" y="63500"/>
            <a:ext cx="355600" cy="647700"/>
          </a:xfrm>
          <a:custGeom>
            <a:avLst/>
            <a:gdLst>
              <a:gd name="T0" fmla="*/ 0 w 518"/>
              <a:gd name="T1" fmla="*/ 2147483647 h 1051"/>
              <a:gd name="T2" fmla="*/ 2147483647 w 518"/>
              <a:gd name="T3" fmla="*/ 2147483647 h 1051"/>
              <a:gd name="T4" fmla="*/ 2147483647 w 518"/>
              <a:gd name="T5" fmla="*/ 2147483647 h 1051"/>
              <a:gd name="T6" fmla="*/ 0 w 518"/>
              <a:gd name="T7" fmla="*/ 0 h 1051"/>
              <a:gd name="T8" fmla="*/ 0 w 518"/>
              <a:gd name="T9" fmla="*/ 2147483647 h 10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 h="1051">
                <a:moveTo>
                  <a:pt x="0" y="1051"/>
                </a:moveTo>
                <a:lnTo>
                  <a:pt x="508" y="543"/>
                </a:lnTo>
                <a:cubicBezTo>
                  <a:pt x="518" y="533"/>
                  <a:pt x="518" y="518"/>
                  <a:pt x="508" y="508"/>
                </a:cubicBezTo>
                <a:lnTo>
                  <a:pt x="0" y="0"/>
                </a:lnTo>
                <a:lnTo>
                  <a:pt x="0" y="1051"/>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TextBox 12"/>
          <p:cNvSpPr txBox="true">
            <a:spLocks noChangeArrowheads="true"/>
          </p:cNvSpPr>
          <p:nvPr/>
        </p:nvSpPr>
        <p:spPr bwMode="auto">
          <a:xfrm>
            <a:off x="481013" y="155575"/>
            <a:ext cx="82089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3200" b="1">
                <a:solidFill>
                  <a:srgbClr val="2A495A"/>
                </a:solidFill>
                <a:latin typeface="微软雅黑" panose="020B0503020204020204" pitchFamily="34" charset="-122"/>
              </a:rPr>
              <a:t>骗术</a:t>
            </a:r>
            <a:r>
              <a:rPr lang="en-US" altLang="zh-CN" sz="3200" b="1">
                <a:solidFill>
                  <a:srgbClr val="2A495A"/>
                </a:solidFill>
                <a:latin typeface="微软雅黑" panose="020B0503020204020204" pitchFamily="34" charset="-122"/>
              </a:rPr>
              <a:t>6</a:t>
            </a:r>
            <a:r>
              <a:rPr lang="zh-CN" altLang="en-US" sz="3200" b="1">
                <a:solidFill>
                  <a:srgbClr val="2A495A"/>
                </a:solidFill>
                <a:latin typeface="微软雅黑" panose="020B0503020204020204" pitchFamily="34" charset="-122"/>
              </a:rPr>
              <a:t>：冒充身份诈骗</a:t>
            </a:r>
            <a:endParaRPr lang="zh-CN" altLang="en-US" sz="3200" b="1">
              <a:solidFill>
                <a:srgbClr val="2A495A"/>
              </a:solidFill>
              <a:latin typeface="微软雅黑" panose="020B0503020204020204" pitchFamily="34" charset="-122"/>
            </a:endParaRPr>
          </a:p>
        </p:txBody>
      </p:sp>
      <p:sp>
        <p:nvSpPr>
          <p:cNvPr id="7" name="矩形 6"/>
          <p:cNvSpPr/>
          <p:nvPr/>
        </p:nvSpPr>
        <p:spPr bwMode="auto">
          <a:xfrm>
            <a:off x="674370" y="1456055"/>
            <a:ext cx="3913505" cy="4379595"/>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a:lstStyle/>
          <a:p>
            <a:pPr eaLnBrk="1" hangingPunct="1">
              <a:buFont typeface="Arial" panose="02080604020202020204" pitchFamily="34" charset="0"/>
              <a:buNone/>
              <a:defRPr/>
            </a:pPr>
            <a:endParaRPr lang="zh-CN" altLang="en-US">
              <a:latin typeface="Arial" panose="02080604020202020204" pitchFamily="34" charset="0"/>
              <a:ea typeface="宋体" panose="02010600030101010101" pitchFamily="2" charset="-122"/>
            </a:endParaRPr>
          </a:p>
        </p:txBody>
      </p:sp>
      <p:sp>
        <p:nvSpPr>
          <p:cNvPr id="8" name="矩形 7"/>
          <p:cNvSpPr/>
          <p:nvPr/>
        </p:nvSpPr>
        <p:spPr>
          <a:xfrm>
            <a:off x="701675" y="1827530"/>
            <a:ext cx="3814445" cy="3553460"/>
          </a:xfrm>
          <a:prstGeom prst="rect">
            <a:avLst/>
          </a:prstGeom>
        </p:spPr>
        <p:txBody>
          <a:bodyPr wrap="square">
            <a:spAutoFit/>
          </a:bodyPr>
          <a:lstStyle/>
          <a:p>
            <a:pPr eaLnBrk="1" latinLnBrk="0" hangingPunct="1">
              <a:lnSpc>
                <a:spcPts val="3000"/>
              </a:lnSpc>
              <a:buFont typeface="Arial" panose="02080604020202020204" pitchFamily="34" charset="0"/>
              <a:buNone/>
              <a:defRPr/>
            </a:pPr>
            <a:r>
              <a:rPr lang="en-US" altLang="zh-CN" sz="2000">
                <a:latin typeface="黑体" panose="02010609060101010101" charset="-122"/>
                <a:ea typeface="黑体" panose="02010609060101010101" charset="-122"/>
                <a:sym typeface="+mn-ea"/>
              </a:rPr>
              <a:t>    6</a:t>
            </a:r>
            <a:r>
              <a:rPr lang="zh-CN" altLang="en-US" sz="2000">
                <a:latin typeface="黑体" panose="02010609060101010101" charset="-122"/>
                <a:ea typeface="黑体" panose="02010609060101010101" charset="-122"/>
                <a:sym typeface="+mn-ea"/>
              </a:rPr>
              <a:t>月，李老师拨打公安局反诈骗中心电话</a:t>
            </a:r>
            <a:r>
              <a:rPr lang="en-US" altLang="zh-CN" sz="2000">
                <a:latin typeface="黑体" panose="02010609060101010101" charset="-122"/>
                <a:ea typeface="黑体" panose="02010609060101010101" charset="-122"/>
                <a:sym typeface="+mn-ea"/>
              </a:rPr>
              <a:t>96110</a:t>
            </a:r>
            <a:r>
              <a:rPr lang="zh-CN" altLang="en-US" sz="2000">
                <a:latin typeface="黑体" panose="02010609060101010101" charset="-122"/>
                <a:ea typeface="黑体" panose="02010609060101010101" charset="-122"/>
                <a:sym typeface="+mn-ea"/>
              </a:rPr>
              <a:t>报警称：有人冒充学院院长添加自己的QQ，并以代为转账办事为由发送虚假汇款截图，最终李老师记起自己的QQ里已经添加过院长，识破对方骗术，避免了损失。李老师提供了自己与骗子的聊天记录，希望帮助更多的人免于被骗。</a:t>
            </a:r>
            <a:endParaRPr lang="zh-CN" altLang="en-US" sz="2000">
              <a:latin typeface="黑体" panose="02010609060101010101" charset="-122"/>
              <a:ea typeface="黑体" panose="02010609060101010101" charset="-122"/>
              <a:sym typeface="+mn-ea"/>
            </a:endParaRPr>
          </a:p>
        </p:txBody>
      </p:sp>
      <p:sp>
        <p:nvSpPr>
          <p:cNvPr id="9" name="矩形 8"/>
          <p:cNvSpPr>
            <a:spLocks noChangeArrowheads="true"/>
          </p:cNvSpPr>
          <p:nvPr/>
        </p:nvSpPr>
        <p:spPr bwMode="auto">
          <a:xfrm>
            <a:off x="767715" y="1168400"/>
            <a:ext cx="2209165" cy="535305"/>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5372" name="矩形 10"/>
          <p:cNvSpPr>
            <a:spLocks noChangeArrowheads="true"/>
          </p:cNvSpPr>
          <p:nvPr/>
        </p:nvSpPr>
        <p:spPr bwMode="auto">
          <a:xfrm>
            <a:off x="1689735" y="1205865"/>
            <a:ext cx="159194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2400" b="1">
                <a:solidFill>
                  <a:schemeClr val="accent2"/>
                </a:solidFill>
                <a:latin typeface="微软雅黑" panose="020B0503020204020204" pitchFamily="34" charset="-122"/>
              </a:rPr>
              <a:t>案例</a:t>
            </a:r>
            <a:r>
              <a:rPr lang="en-US" altLang="zh-CN" sz="2400" b="1">
                <a:solidFill>
                  <a:schemeClr val="accent2"/>
                </a:solidFill>
                <a:latin typeface="微软雅黑" panose="020B0503020204020204" pitchFamily="34" charset="-122"/>
              </a:rPr>
              <a:t>1</a:t>
            </a:r>
            <a:endParaRPr lang="en-US" altLang="zh-CN" sz="2400" b="1">
              <a:solidFill>
                <a:schemeClr val="accent2"/>
              </a:solidFill>
              <a:latin typeface="微软雅黑" panose="020B0503020204020204" pitchFamily="34" charset="-122"/>
            </a:endParaRPr>
          </a:p>
        </p:txBody>
      </p:sp>
      <p:pic>
        <p:nvPicPr>
          <p:cNvPr id="19" name="图片 18"/>
          <p:cNvPicPr>
            <a:picLocks noChangeAspect="true"/>
          </p:cNvPicPr>
          <p:nvPr/>
        </p:nvPicPr>
        <p:blipFill>
          <a:blip r:embed="rId1" cstate="email"/>
          <a:srcRect/>
          <a:stretch>
            <a:fillRect/>
          </a:stretch>
        </p:blipFill>
        <p:spPr bwMode="auto">
          <a:xfrm>
            <a:off x="616903" y="847725"/>
            <a:ext cx="877887"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descr="领导3"/>
          <p:cNvPicPr>
            <a:picLocks noChangeAspect="true"/>
          </p:cNvPicPr>
          <p:nvPr/>
        </p:nvPicPr>
        <p:blipFill>
          <a:blip r:embed="rId2"/>
          <a:stretch>
            <a:fillRect/>
          </a:stretch>
        </p:blipFill>
        <p:spPr>
          <a:xfrm>
            <a:off x="4770120" y="725170"/>
            <a:ext cx="2832735" cy="5359400"/>
          </a:xfrm>
          <a:prstGeom prst="rect">
            <a:avLst/>
          </a:prstGeom>
        </p:spPr>
      </p:pic>
      <p:pic>
        <p:nvPicPr>
          <p:cNvPr id="11" name="图片 10" descr="领导"/>
          <p:cNvPicPr>
            <a:picLocks noChangeAspect="true"/>
          </p:cNvPicPr>
          <p:nvPr/>
        </p:nvPicPr>
        <p:blipFill>
          <a:blip r:embed="rId3"/>
          <a:stretch>
            <a:fillRect/>
          </a:stretch>
        </p:blipFill>
        <p:spPr>
          <a:xfrm>
            <a:off x="7193915" y="746125"/>
            <a:ext cx="2811780" cy="5340350"/>
          </a:xfrm>
          <a:prstGeom prst="rect">
            <a:avLst/>
          </a:prstGeom>
        </p:spPr>
      </p:pic>
      <p:pic>
        <p:nvPicPr>
          <p:cNvPr id="6" name="图片 5" descr="领导2"/>
          <p:cNvPicPr>
            <a:picLocks noChangeAspect="true"/>
          </p:cNvPicPr>
          <p:nvPr/>
        </p:nvPicPr>
        <p:blipFill>
          <a:blip r:embed="rId4"/>
          <a:stretch>
            <a:fillRect/>
          </a:stretch>
        </p:blipFill>
        <p:spPr>
          <a:xfrm>
            <a:off x="9194165" y="745490"/>
            <a:ext cx="2922905" cy="5343525"/>
          </a:xfrm>
          <a:prstGeom prst="rect">
            <a:avLst/>
          </a:prstGeom>
        </p:spPr>
      </p:pic>
    </p:spTree>
  </p:cSld>
  <p:clrMapOvr>
    <a:masterClrMapping/>
  </p:clrMapOvr>
  <p:transition spd="slow">
    <p:blinds dir="vert"/>
  </p:transition>
  <p:timing>
    <p:tnLst>
      <p:par>
        <p:cTn id="1" dur="indefinite" restart="never" nodeType="tmRoot"/>
      </p:par>
    </p:tnLst>
    <p:bldLst>
      <p:bldP spid="10" grpId="0" animBg="true"/>
      <p:bldP spid="12" grpId="0" animBg="true"/>
      <p:bldP spid="13" grpId="0"/>
      <p:bldP spid="7" grpId="0" bldLvl="0" animBg="true"/>
      <p:bldP spid="8" grpId="0"/>
      <p:bldP spid="9" grpId="0" bldLvl="0" animBg="tru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nvPicPr>
        <p:blipFill>
          <a:blip r:embed="rId1"/>
          <a:stretch>
            <a:fillRect/>
          </a:stretch>
        </p:blipFill>
        <p:spPr>
          <a:xfrm>
            <a:off x="3505835" y="0"/>
            <a:ext cx="5805170" cy="6899275"/>
          </a:xfrm>
          <a:prstGeom prst="rect">
            <a:avLst/>
          </a:prstGeom>
          <a:noFill/>
          <a:ln w="9525">
            <a:noFill/>
          </a:ln>
        </p:spPr>
      </p:pic>
    </p:spTree>
  </p:cSld>
  <p:clrMapOvr>
    <a:masterClrMapping/>
  </p:clrMapOvr>
  <p:transition spd="slow">
    <p:blinds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0" y="223838"/>
            <a:ext cx="357188" cy="647700"/>
          </a:xfrm>
          <a:custGeom>
            <a:avLst/>
            <a:gdLst>
              <a:gd name="T0" fmla="*/ 0 w 519"/>
              <a:gd name="T1" fmla="*/ 2147483647 h 1050"/>
              <a:gd name="T2" fmla="*/ 2147483647 w 519"/>
              <a:gd name="T3" fmla="*/ 2147483647 h 1050"/>
              <a:gd name="T4" fmla="*/ 2147483647 w 519"/>
              <a:gd name="T5" fmla="*/ 2147483647 h 1050"/>
              <a:gd name="T6" fmla="*/ 0 w 519"/>
              <a:gd name="T7" fmla="*/ 0 h 1050"/>
              <a:gd name="T8" fmla="*/ 0 w 519"/>
              <a:gd name="T9" fmla="*/ 2147483647 h 10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1050">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0" y="63500"/>
            <a:ext cx="355600" cy="647700"/>
          </a:xfrm>
          <a:custGeom>
            <a:avLst/>
            <a:gdLst>
              <a:gd name="T0" fmla="*/ 0 w 518"/>
              <a:gd name="T1" fmla="*/ 2147483647 h 1051"/>
              <a:gd name="T2" fmla="*/ 2147483647 w 518"/>
              <a:gd name="T3" fmla="*/ 2147483647 h 1051"/>
              <a:gd name="T4" fmla="*/ 2147483647 w 518"/>
              <a:gd name="T5" fmla="*/ 2147483647 h 1051"/>
              <a:gd name="T6" fmla="*/ 0 w 518"/>
              <a:gd name="T7" fmla="*/ 0 h 1051"/>
              <a:gd name="T8" fmla="*/ 0 w 518"/>
              <a:gd name="T9" fmla="*/ 2147483647 h 10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 h="1051">
                <a:moveTo>
                  <a:pt x="0" y="1051"/>
                </a:moveTo>
                <a:lnTo>
                  <a:pt x="508" y="543"/>
                </a:lnTo>
                <a:cubicBezTo>
                  <a:pt x="518" y="533"/>
                  <a:pt x="518" y="518"/>
                  <a:pt x="508" y="508"/>
                </a:cubicBezTo>
                <a:lnTo>
                  <a:pt x="0" y="0"/>
                </a:lnTo>
                <a:lnTo>
                  <a:pt x="0" y="1051"/>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TextBox 12"/>
          <p:cNvSpPr txBox="true">
            <a:spLocks noChangeArrowheads="true"/>
          </p:cNvSpPr>
          <p:nvPr/>
        </p:nvSpPr>
        <p:spPr bwMode="auto">
          <a:xfrm>
            <a:off x="481013" y="155575"/>
            <a:ext cx="82089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3200" b="1">
                <a:solidFill>
                  <a:srgbClr val="2A495A"/>
                </a:solidFill>
                <a:latin typeface="微软雅黑" panose="020B0503020204020204" pitchFamily="34" charset="-122"/>
              </a:rPr>
              <a:t>骗术</a:t>
            </a:r>
            <a:r>
              <a:rPr lang="en-US" altLang="zh-CN" sz="3200" b="1">
                <a:solidFill>
                  <a:srgbClr val="2A495A"/>
                </a:solidFill>
                <a:latin typeface="微软雅黑" panose="020B0503020204020204" pitchFamily="34" charset="-122"/>
              </a:rPr>
              <a:t>6</a:t>
            </a:r>
            <a:r>
              <a:rPr lang="zh-CN" altLang="en-US" sz="3200" b="1">
                <a:solidFill>
                  <a:srgbClr val="2A495A"/>
                </a:solidFill>
                <a:latin typeface="微软雅黑" panose="020B0503020204020204" pitchFamily="34" charset="-122"/>
              </a:rPr>
              <a:t>：冒充身份诈骗</a:t>
            </a:r>
            <a:endParaRPr lang="zh-CN" altLang="en-US" sz="3200" b="1">
              <a:solidFill>
                <a:srgbClr val="2A495A"/>
              </a:solidFill>
              <a:latin typeface="微软雅黑" panose="020B0503020204020204" pitchFamily="34" charset="-122"/>
            </a:endParaRPr>
          </a:p>
        </p:txBody>
      </p:sp>
      <p:sp>
        <p:nvSpPr>
          <p:cNvPr id="7" name="矩形 6"/>
          <p:cNvSpPr/>
          <p:nvPr/>
        </p:nvSpPr>
        <p:spPr bwMode="auto">
          <a:xfrm>
            <a:off x="652780" y="1456055"/>
            <a:ext cx="6320155" cy="4823460"/>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a:lstStyle/>
          <a:p>
            <a:pPr eaLnBrk="1" hangingPunct="1">
              <a:buFont typeface="Arial" panose="02080604020202020204" pitchFamily="34" charset="0"/>
              <a:buNone/>
              <a:defRPr/>
            </a:pPr>
            <a:endParaRPr lang="zh-CN" altLang="en-US">
              <a:latin typeface="Arial" panose="02080604020202020204" pitchFamily="34" charset="0"/>
              <a:ea typeface="宋体" panose="02010600030101010101" pitchFamily="2" charset="-122"/>
            </a:endParaRPr>
          </a:p>
        </p:txBody>
      </p:sp>
      <p:sp>
        <p:nvSpPr>
          <p:cNvPr id="8" name="矩形 7"/>
          <p:cNvSpPr/>
          <p:nvPr/>
        </p:nvSpPr>
        <p:spPr>
          <a:xfrm>
            <a:off x="773430" y="1684020"/>
            <a:ext cx="5988685" cy="4523105"/>
          </a:xfrm>
          <a:prstGeom prst="rect">
            <a:avLst/>
          </a:prstGeom>
        </p:spPr>
        <p:txBody>
          <a:bodyPr wrap="square">
            <a:spAutoFit/>
          </a:bodyPr>
          <a:lstStyle/>
          <a:p>
            <a:pPr eaLnBrk="1" latinLnBrk="0" hangingPunct="1">
              <a:lnSpc>
                <a:spcPct val="150000"/>
              </a:lnSpc>
              <a:buFont typeface="Arial" panose="02080604020202020204" pitchFamily="34" charset="0"/>
              <a:buNone/>
              <a:defRPr/>
            </a:pPr>
            <a:r>
              <a:rPr lang="en-US" altLang="zh-CN" sz="2000">
                <a:latin typeface="黑体" panose="02010609060101010101" charset="-122"/>
                <a:ea typeface="黑体" panose="02010609060101010101" charset="-122"/>
                <a:sym typeface="+mn-ea"/>
              </a:rPr>
              <a:t>  </a:t>
            </a:r>
            <a:r>
              <a:rPr lang="" altLang="en-US" sz="2000">
                <a:latin typeface="黑体" panose="02010609060101010101" charset="-122"/>
                <a:ea typeface="黑体" panose="02010609060101010101" charset="-122"/>
                <a:sym typeface="+mn-ea"/>
              </a:rPr>
              <a:t>  </a:t>
            </a:r>
            <a:r>
              <a:rPr lang="en-US" altLang="zh-CN" sz="2000">
                <a:latin typeface="黑体" panose="02010609060101010101" charset="-122"/>
                <a:ea typeface="黑体" panose="02010609060101010101" charset="-122"/>
                <a:sym typeface="+mn-ea"/>
              </a:rPr>
              <a:t> 6</a:t>
            </a:r>
            <a:r>
              <a:rPr lang="zh-CN" altLang="en-US" sz="2400">
                <a:latin typeface="黑体" panose="02010609060101010101" charset="-122"/>
                <a:ea typeface="黑体" panose="02010609060101010101" charset="-122"/>
                <a:sym typeface="+mn-ea"/>
              </a:rPr>
              <a:t>月底，诈骗分</a:t>
            </a:r>
            <a:r>
              <a:rPr sz="2400">
                <a:latin typeface="黑体" panose="02010609060101010101" charset="-122"/>
                <a:ea typeface="黑体" panose="02010609060101010101" charset="-122"/>
                <a:sym typeface="+mn-ea"/>
              </a:rPr>
              <a:t>子冒充正在上</a:t>
            </a:r>
            <a:r>
              <a:rPr lang="zh-CN" sz="2400">
                <a:latin typeface="黑体" panose="02010609060101010101" charset="-122"/>
                <a:ea typeface="黑体" panose="02010609060101010101" charset="-122"/>
                <a:sym typeface="+mn-ea"/>
              </a:rPr>
              <a:t>大</a:t>
            </a:r>
            <a:r>
              <a:rPr sz="2400">
                <a:latin typeface="黑体" panose="02010609060101010101" charset="-122"/>
                <a:ea typeface="黑体" panose="02010609060101010101" charset="-122"/>
                <a:sym typeface="+mn-ea"/>
              </a:rPr>
              <a:t>学的</a:t>
            </a:r>
            <a:r>
              <a:rPr lang="zh-CN" sz="2400">
                <a:latin typeface="黑体" panose="02010609060101010101" charset="-122"/>
                <a:ea typeface="黑体" panose="02010609060101010101" charset="-122"/>
                <a:sym typeface="+mn-ea"/>
              </a:rPr>
              <a:t>王某</a:t>
            </a:r>
            <a:r>
              <a:rPr sz="2400">
                <a:latin typeface="黑体" panose="02010609060101010101" charset="-122"/>
                <a:ea typeface="黑体" panose="02010609060101010101" charset="-122"/>
                <a:sym typeface="+mn-ea"/>
              </a:rPr>
              <a:t>，给</a:t>
            </a:r>
            <a:r>
              <a:rPr lang="zh-CN" sz="2400">
                <a:latin typeface="黑体" panose="02010609060101010101" charset="-122"/>
                <a:ea typeface="黑体" panose="02010609060101010101" charset="-122"/>
                <a:sym typeface="+mn-ea"/>
              </a:rPr>
              <a:t>远在外地的</a:t>
            </a:r>
            <a:r>
              <a:rPr sz="2400">
                <a:latin typeface="黑体" panose="02010609060101010101" charset="-122"/>
                <a:ea typeface="黑体" panose="02010609060101010101" charset="-122"/>
                <a:sym typeface="+mn-ea"/>
              </a:rPr>
              <a:t>家长发去QQ消息，称学校邀请到某知名高校资深教授来进行培训等，自己要报名参加，但需要交纳巨额培训费，并提供所谓的负责收取报名费老师的电话，其同伙便以老师身份在获得学生家长信任后，让学生家长将培训费存入指定账户，实施诈骗。</a:t>
            </a:r>
            <a:endParaRPr sz="2400">
              <a:latin typeface="黑体" panose="02010609060101010101" charset="-122"/>
              <a:ea typeface="黑体" panose="02010609060101010101" charset="-122"/>
              <a:sym typeface="+mn-ea"/>
            </a:endParaRPr>
          </a:p>
        </p:txBody>
      </p:sp>
      <p:sp>
        <p:nvSpPr>
          <p:cNvPr id="9" name="矩形 8"/>
          <p:cNvSpPr>
            <a:spLocks noChangeArrowheads="true"/>
          </p:cNvSpPr>
          <p:nvPr/>
        </p:nvSpPr>
        <p:spPr bwMode="auto">
          <a:xfrm>
            <a:off x="695960" y="1168400"/>
            <a:ext cx="2068830" cy="535305"/>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5372" name="矩形 10"/>
          <p:cNvSpPr>
            <a:spLocks noChangeArrowheads="true"/>
          </p:cNvSpPr>
          <p:nvPr/>
        </p:nvSpPr>
        <p:spPr bwMode="auto">
          <a:xfrm>
            <a:off x="1546225" y="1205865"/>
            <a:ext cx="159194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2400" b="1">
                <a:solidFill>
                  <a:schemeClr val="accent2"/>
                </a:solidFill>
                <a:latin typeface="微软雅黑" panose="020B0503020204020204" pitchFamily="34" charset="-122"/>
              </a:rPr>
              <a:t>案例</a:t>
            </a:r>
            <a:r>
              <a:rPr lang="en-US" altLang="zh-CN" sz="2400" b="1">
                <a:solidFill>
                  <a:schemeClr val="accent2"/>
                </a:solidFill>
                <a:latin typeface="微软雅黑" panose="020B0503020204020204" pitchFamily="34" charset="-122"/>
              </a:rPr>
              <a:t>2</a:t>
            </a:r>
            <a:endParaRPr lang="en-US" altLang="zh-CN" sz="2400" b="1">
              <a:solidFill>
                <a:schemeClr val="accent2"/>
              </a:solidFill>
              <a:latin typeface="微软雅黑" panose="020B0503020204020204" pitchFamily="34" charset="-122"/>
            </a:endParaRPr>
          </a:p>
        </p:txBody>
      </p:sp>
      <p:pic>
        <p:nvPicPr>
          <p:cNvPr id="19" name="图片 18"/>
          <p:cNvPicPr>
            <a:picLocks noChangeAspect="true"/>
          </p:cNvPicPr>
          <p:nvPr/>
        </p:nvPicPr>
        <p:blipFill>
          <a:blip r:embed="rId1" cstate="email"/>
          <a:srcRect/>
          <a:stretch>
            <a:fillRect/>
          </a:stretch>
        </p:blipFill>
        <p:spPr bwMode="auto">
          <a:xfrm>
            <a:off x="545148" y="847725"/>
            <a:ext cx="877887"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bwMode="auto">
          <a:xfrm>
            <a:off x="7240905" y="1456690"/>
            <a:ext cx="4555490" cy="4823460"/>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a:p>
            <a:pPr eaLnBrk="1" hangingPunct="1">
              <a:buFont typeface="Arial" panose="02080604020202020204" pitchFamily="34" charset="0"/>
              <a:buNone/>
              <a:defRPr/>
            </a:pPr>
            <a:endParaRPr lang="zh-CN" altLang="en-US">
              <a:latin typeface="Arial" panose="02080604020202020204" pitchFamily="34" charset="0"/>
              <a:ea typeface="宋体" panose="02010600030101010101" pitchFamily="2" charset="-122"/>
            </a:endParaRPr>
          </a:p>
        </p:txBody>
      </p:sp>
      <p:sp>
        <p:nvSpPr>
          <p:cNvPr id="5" name="矩形 4"/>
          <p:cNvSpPr>
            <a:spLocks noChangeArrowheads="true"/>
          </p:cNvSpPr>
          <p:nvPr/>
        </p:nvSpPr>
        <p:spPr bwMode="auto">
          <a:xfrm>
            <a:off x="7256145" y="1189355"/>
            <a:ext cx="2190115" cy="535305"/>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pic>
        <p:nvPicPr>
          <p:cNvPr id="4" name="图片 3"/>
          <p:cNvPicPr>
            <a:picLocks noChangeAspect="true"/>
          </p:cNvPicPr>
          <p:nvPr/>
        </p:nvPicPr>
        <p:blipFill>
          <a:blip r:embed="rId1" cstate="email"/>
          <a:srcRect/>
          <a:stretch>
            <a:fillRect/>
          </a:stretch>
        </p:blipFill>
        <p:spPr bwMode="auto">
          <a:xfrm>
            <a:off x="7171373" y="881380"/>
            <a:ext cx="877887"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0"/>
          <p:cNvSpPr>
            <a:spLocks noChangeArrowheads="true"/>
          </p:cNvSpPr>
          <p:nvPr/>
        </p:nvSpPr>
        <p:spPr bwMode="auto">
          <a:xfrm>
            <a:off x="8219440" y="1264285"/>
            <a:ext cx="159194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2400" b="1">
                <a:solidFill>
                  <a:schemeClr val="accent2"/>
                </a:solidFill>
                <a:latin typeface="微软雅黑" panose="020B0503020204020204" pitchFamily="34" charset="-122"/>
              </a:rPr>
              <a:t>案例</a:t>
            </a:r>
            <a:r>
              <a:rPr lang="en-US" altLang="zh-CN" sz="2400" b="1">
                <a:solidFill>
                  <a:schemeClr val="accent2"/>
                </a:solidFill>
                <a:latin typeface="微软雅黑" panose="020B0503020204020204" pitchFamily="34" charset="-122"/>
              </a:rPr>
              <a:t>3</a:t>
            </a:r>
            <a:endParaRPr lang="en-US" altLang="zh-CN" sz="2400" b="1">
              <a:solidFill>
                <a:schemeClr val="accent2"/>
              </a:solidFill>
              <a:latin typeface="微软雅黑" panose="020B0503020204020204" pitchFamily="34" charset="-122"/>
            </a:endParaRPr>
          </a:p>
        </p:txBody>
      </p:sp>
      <p:sp>
        <p:nvSpPr>
          <p:cNvPr id="15" name="文本框 14"/>
          <p:cNvSpPr txBox="true"/>
          <p:nvPr/>
        </p:nvSpPr>
        <p:spPr>
          <a:xfrm>
            <a:off x="7349490" y="1758950"/>
            <a:ext cx="4303395" cy="3969385"/>
          </a:xfrm>
          <a:prstGeom prst="rect">
            <a:avLst/>
          </a:prstGeom>
          <a:noFill/>
        </p:spPr>
        <p:txBody>
          <a:bodyPr wrap="square" rtlCol="0">
            <a:spAutoFit/>
          </a:bodyPr>
          <a:p>
            <a:pPr>
              <a:lnSpc>
                <a:spcPct val="150000"/>
              </a:lnSpc>
            </a:pPr>
            <a:r>
              <a:rPr lang="en-US" sz="2400">
                <a:latin typeface="黑体" panose="02010609060101010101" charset="-122"/>
                <a:ea typeface="黑体" panose="02010609060101010101" charset="-122"/>
                <a:sym typeface="+mn-ea"/>
              </a:rPr>
              <a:t>    5</a:t>
            </a:r>
            <a:r>
              <a:rPr lang="zh-CN" altLang="en-US" sz="2400">
                <a:latin typeface="黑体" panose="02010609060101010101" charset="-122"/>
                <a:ea typeface="黑体" panose="02010609060101010101" charset="-122"/>
                <a:sym typeface="+mn-ea"/>
              </a:rPr>
              <a:t>月初，某高校外语系学生报警称：有人冒用一名新生的头像及昵称在</a:t>
            </a:r>
            <a:r>
              <a:rPr lang="en-US" altLang="zh-CN" sz="2400">
                <a:latin typeface="黑体" panose="02010609060101010101" charset="-122"/>
                <a:ea typeface="黑体" panose="02010609060101010101" charset="-122"/>
                <a:sym typeface="+mn-ea"/>
              </a:rPr>
              <a:t>QQ</a:t>
            </a:r>
            <a:r>
              <a:rPr lang="zh-CN" altLang="en-US" sz="2400">
                <a:latin typeface="黑体" panose="02010609060101010101" charset="-122"/>
                <a:ea typeface="黑体" panose="02010609060101010101" charset="-122"/>
                <a:sym typeface="+mn-ea"/>
              </a:rPr>
              <a:t>群里找人借钱，后</a:t>
            </a:r>
            <a:r>
              <a:rPr lang="en-US" altLang="zh-CN" sz="2400">
                <a:latin typeface="黑体" panose="02010609060101010101" charset="-122"/>
                <a:ea typeface="黑体" panose="02010609060101010101" charset="-122"/>
                <a:sym typeface="+mn-ea"/>
              </a:rPr>
              <a:t>6</a:t>
            </a:r>
            <a:r>
              <a:rPr lang="zh-CN" altLang="en-US" sz="2400">
                <a:latin typeface="黑体" panose="02010609060101010101" charset="-122"/>
                <a:ea typeface="黑体" panose="02010609060101010101" charset="-122"/>
                <a:sym typeface="+mn-ea"/>
              </a:rPr>
              <a:t>名新生分多次按对方要求通过支付宝转账、微信转账、扫描二维码等方式</a:t>
            </a:r>
            <a:r>
              <a:rPr lang="en-US" altLang="zh-CN" sz="2400">
                <a:latin typeface="黑体" panose="02010609060101010101" charset="-122"/>
                <a:ea typeface="黑体" panose="02010609060101010101" charset="-122"/>
                <a:sym typeface="+mn-ea"/>
              </a:rPr>
              <a:t>“</a:t>
            </a:r>
            <a:r>
              <a:rPr lang="zh-CN" altLang="en-US" sz="2400">
                <a:latin typeface="黑体" panose="02010609060101010101" charset="-122"/>
                <a:ea typeface="黑体" panose="02010609060101010101" charset="-122"/>
                <a:sym typeface="+mn-ea"/>
              </a:rPr>
              <a:t>借钱</a:t>
            </a:r>
            <a:r>
              <a:rPr lang="en-US" altLang="zh-CN" sz="2400">
                <a:latin typeface="黑体" panose="02010609060101010101" charset="-122"/>
                <a:ea typeface="黑体" panose="02010609060101010101" charset="-122"/>
                <a:sym typeface="+mn-ea"/>
              </a:rPr>
              <a:t>”</a:t>
            </a:r>
            <a:r>
              <a:rPr lang="zh-CN" altLang="en-US" sz="2400">
                <a:latin typeface="黑体" panose="02010609060101010101" charset="-122"/>
                <a:ea typeface="黑体" panose="02010609060101010101" charset="-122"/>
                <a:sym typeface="+mn-ea"/>
              </a:rPr>
              <a:t>给对方，共计被骗</a:t>
            </a:r>
            <a:r>
              <a:rPr lang="en-US" altLang="zh-CN" sz="2400">
                <a:latin typeface="黑体" panose="02010609060101010101" charset="-122"/>
                <a:ea typeface="黑体" panose="02010609060101010101" charset="-122"/>
                <a:sym typeface="+mn-ea"/>
              </a:rPr>
              <a:t>4999.88</a:t>
            </a:r>
            <a:r>
              <a:rPr lang="zh-CN" altLang="en-US" sz="2400">
                <a:latin typeface="黑体" panose="02010609060101010101" charset="-122"/>
                <a:ea typeface="黑体" panose="02010609060101010101" charset="-122"/>
                <a:sym typeface="+mn-ea"/>
              </a:rPr>
              <a:t>元。</a:t>
            </a:r>
            <a:endParaRPr lang="zh-CN" altLang="en-US" sz="2400"/>
          </a:p>
        </p:txBody>
      </p:sp>
    </p:spTree>
  </p:cSld>
  <p:clrMapOvr>
    <a:masterClrMapping/>
  </p:clrMapOvr>
  <p:transition spd="slow">
    <p:blinds dir="vert"/>
  </p:transition>
  <p:timing>
    <p:tnLst>
      <p:par>
        <p:cTn id="1" dur="indefinite" restart="never" nodeType="tmRoot"/>
      </p:par>
    </p:tnLst>
    <p:bldLst>
      <p:bldP spid="10" grpId="0" animBg="true"/>
      <p:bldP spid="12" grpId="0" animBg="true"/>
      <p:bldP spid="13" grpId="0"/>
      <p:bldP spid="7" grpId="0" bldLvl="0" animBg="true"/>
      <p:bldP spid="8" grpId="0"/>
      <p:bldP spid="9" grpId="0" bldLvl="0" animBg="tru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0" y="223838"/>
            <a:ext cx="357188" cy="647700"/>
          </a:xfrm>
          <a:custGeom>
            <a:avLst/>
            <a:gdLst>
              <a:gd name="T0" fmla="*/ 0 w 519"/>
              <a:gd name="T1" fmla="*/ 2147483647 h 1050"/>
              <a:gd name="T2" fmla="*/ 2147483647 w 519"/>
              <a:gd name="T3" fmla="*/ 2147483647 h 1050"/>
              <a:gd name="T4" fmla="*/ 2147483647 w 519"/>
              <a:gd name="T5" fmla="*/ 2147483647 h 1050"/>
              <a:gd name="T6" fmla="*/ 0 w 519"/>
              <a:gd name="T7" fmla="*/ 0 h 1050"/>
              <a:gd name="T8" fmla="*/ 0 w 519"/>
              <a:gd name="T9" fmla="*/ 2147483647 h 10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1050">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0" y="63500"/>
            <a:ext cx="355600" cy="647700"/>
          </a:xfrm>
          <a:custGeom>
            <a:avLst/>
            <a:gdLst>
              <a:gd name="T0" fmla="*/ 0 w 518"/>
              <a:gd name="T1" fmla="*/ 2147483647 h 1051"/>
              <a:gd name="T2" fmla="*/ 2147483647 w 518"/>
              <a:gd name="T3" fmla="*/ 2147483647 h 1051"/>
              <a:gd name="T4" fmla="*/ 2147483647 w 518"/>
              <a:gd name="T5" fmla="*/ 2147483647 h 1051"/>
              <a:gd name="T6" fmla="*/ 0 w 518"/>
              <a:gd name="T7" fmla="*/ 0 h 1051"/>
              <a:gd name="T8" fmla="*/ 0 w 518"/>
              <a:gd name="T9" fmla="*/ 2147483647 h 10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 h="1051">
                <a:moveTo>
                  <a:pt x="0" y="1051"/>
                </a:moveTo>
                <a:lnTo>
                  <a:pt x="508" y="543"/>
                </a:lnTo>
                <a:cubicBezTo>
                  <a:pt x="518" y="533"/>
                  <a:pt x="518" y="518"/>
                  <a:pt x="508" y="508"/>
                </a:cubicBezTo>
                <a:lnTo>
                  <a:pt x="0" y="0"/>
                </a:lnTo>
                <a:lnTo>
                  <a:pt x="0" y="1051"/>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TextBox 12"/>
          <p:cNvSpPr txBox="true">
            <a:spLocks noChangeArrowheads="true"/>
          </p:cNvSpPr>
          <p:nvPr/>
        </p:nvSpPr>
        <p:spPr bwMode="auto">
          <a:xfrm>
            <a:off x="481330" y="155575"/>
            <a:ext cx="448437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3200" b="1">
                <a:solidFill>
                  <a:schemeClr val="tx1"/>
                </a:solidFill>
                <a:latin typeface="微软雅黑" panose="020B0503020204020204" pitchFamily="34" charset="-122"/>
              </a:rPr>
              <a:t>冒充身份诈骗防范提示</a:t>
            </a:r>
            <a:endParaRPr lang="zh-CN" altLang="en-US" sz="3200" b="1">
              <a:solidFill>
                <a:schemeClr val="tx1"/>
              </a:solidFill>
              <a:latin typeface="微软雅黑" panose="020B0503020204020204" pitchFamily="34" charset="-122"/>
            </a:endParaRPr>
          </a:p>
        </p:txBody>
      </p:sp>
      <p:sp>
        <p:nvSpPr>
          <p:cNvPr id="36869" name="椭圆 15"/>
          <p:cNvSpPr>
            <a:spLocks noChangeArrowheads="true"/>
          </p:cNvSpPr>
          <p:nvPr/>
        </p:nvSpPr>
        <p:spPr bwMode="auto">
          <a:xfrm>
            <a:off x="1385888" y="2209800"/>
            <a:ext cx="1936750" cy="1935163"/>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6870" name="Freeform 7"/>
          <p:cNvSpPr>
            <a:spLocks noEditPoints="true"/>
          </p:cNvSpPr>
          <p:nvPr/>
        </p:nvSpPr>
        <p:spPr bwMode="auto">
          <a:xfrm>
            <a:off x="1754188" y="2565400"/>
            <a:ext cx="1200150" cy="1223963"/>
          </a:xfrm>
          <a:custGeom>
            <a:avLst/>
            <a:gdLst>
              <a:gd name="T0" fmla="*/ 2147483647 w 792"/>
              <a:gd name="T1" fmla="*/ 2147483647 h 780"/>
              <a:gd name="T2" fmla="*/ 2147483647 w 792"/>
              <a:gd name="T3" fmla="*/ 2147483647 h 780"/>
              <a:gd name="T4" fmla="*/ 2147483647 w 792"/>
              <a:gd name="T5" fmla="*/ 2147483647 h 780"/>
              <a:gd name="T6" fmla="*/ 2147483647 w 792"/>
              <a:gd name="T7" fmla="*/ 2147483647 h 780"/>
              <a:gd name="T8" fmla="*/ 2147483647 w 792"/>
              <a:gd name="T9" fmla="*/ 2147483647 h 780"/>
              <a:gd name="T10" fmla="*/ 2147483647 w 792"/>
              <a:gd name="T11" fmla="*/ 2147483647 h 780"/>
              <a:gd name="T12" fmla="*/ 2147483647 w 792"/>
              <a:gd name="T13" fmla="*/ 2147483647 h 780"/>
              <a:gd name="T14" fmla="*/ 2147483647 w 792"/>
              <a:gd name="T15" fmla="*/ 2147483647 h 780"/>
              <a:gd name="T16" fmla="*/ 2147483647 w 792"/>
              <a:gd name="T17" fmla="*/ 2147483647 h 780"/>
              <a:gd name="T18" fmla="*/ 2147483647 w 792"/>
              <a:gd name="T19" fmla="*/ 2147483647 h 780"/>
              <a:gd name="T20" fmla="*/ 2147483647 w 792"/>
              <a:gd name="T21" fmla="*/ 2147483647 h 780"/>
              <a:gd name="T22" fmla="*/ 2147483647 w 792"/>
              <a:gd name="T23" fmla="*/ 2147483647 h 780"/>
              <a:gd name="T24" fmla="*/ 2147483647 w 792"/>
              <a:gd name="T25" fmla="*/ 2147483647 h 780"/>
              <a:gd name="T26" fmla="*/ 2147483647 w 792"/>
              <a:gd name="T27" fmla="*/ 2147483647 h 780"/>
              <a:gd name="T28" fmla="*/ 2147483647 w 792"/>
              <a:gd name="T29" fmla="*/ 2147483647 h 780"/>
              <a:gd name="T30" fmla="*/ 2147483647 w 792"/>
              <a:gd name="T31" fmla="*/ 2147483647 h 780"/>
              <a:gd name="T32" fmla="*/ 2147483647 w 792"/>
              <a:gd name="T33" fmla="*/ 2147483647 h 780"/>
              <a:gd name="T34" fmla="*/ 2147483647 w 792"/>
              <a:gd name="T35" fmla="*/ 2147483647 h 780"/>
              <a:gd name="T36" fmla="*/ 2147483647 w 792"/>
              <a:gd name="T37" fmla="*/ 2147483647 h 780"/>
              <a:gd name="T38" fmla="*/ 2147483647 w 792"/>
              <a:gd name="T39" fmla="*/ 2147483647 h 780"/>
              <a:gd name="T40" fmla="*/ 2147483647 w 792"/>
              <a:gd name="T41" fmla="*/ 2147483647 h 780"/>
              <a:gd name="T42" fmla="*/ 0 w 792"/>
              <a:gd name="T43" fmla="*/ 2147483647 h 780"/>
              <a:gd name="T44" fmla="*/ 2147483647 w 792"/>
              <a:gd name="T45" fmla="*/ 0 h 780"/>
              <a:gd name="T46" fmla="*/ 2147483647 w 792"/>
              <a:gd name="T47" fmla="*/ 2147483647 h 780"/>
              <a:gd name="T48" fmla="*/ 2147483647 w 792"/>
              <a:gd name="T49" fmla="*/ 2147483647 h 780"/>
              <a:gd name="T50" fmla="*/ 2147483647 w 792"/>
              <a:gd name="T51" fmla="*/ 2147483647 h 780"/>
              <a:gd name="T52" fmla="*/ 2147483647 w 792"/>
              <a:gd name="T53" fmla="*/ 2147483647 h 780"/>
              <a:gd name="T54" fmla="*/ 2147483647 w 792"/>
              <a:gd name="T55" fmla="*/ 2147483647 h 780"/>
              <a:gd name="T56" fmla="*/ 2147483647 w 792"/>
              <a:gd name="T57" fmla="*/ 2147483647 h 780"/>
              <a:gd name="T58" fmla="*/ 2147483647 w 792"/>
              <a:gd name="T59" fmla="*/ 2147483647 h 780"/>
              <a:gd name="T60" fmla="*/ 2147483647 w 792"/>
              <a:gd name="T61" fmla="*/ 2147483647 h 780"/>
              <a:gd name="T62" fmla="*/ 2147483647 w 792"/>
              <a:gd name="T63" fmla="*/ 2147483647 h 780"/>
              <a:gd name="T64" fmla="*/ 2147483647 w 792"/>
              <a:gd name="T65" fmla="*/ 2147483647 h 780"/>
              <a:gd name="T66" fmla="*/ 2147483647 w 792"/>
              <a:gd name="T67" fmla="*/ 2147483647 h 780"/>
              <a:gd name="T68" fmla="*/ 2147483647 w 792"/>
              <a:gd name="T69" fmla="*/ 2147483647 h 780"/>
              <a:gd name="T70" fmla="*/ 2147483647 w 792"/>
              <a:gd name="T71" fmla="*/ 2147483647 h 780"/>
              <a:gd name="T72" fmla="*/ 2147483647 w 792"/>
              <a:gd name="T73" fmla="*/ 2147483647 h 780"/>
              <a:gd name="T74" fmla="*/ 2147483647 w 792"/>
              <a:gd name="T75" fmla="*/ 2147483647 h 7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92" h="780">
                <a:moveTo>
                  <a:pt x="408" y="308"/>
                </a:moveTo>
                <a:lnTo>
                  <a:pt x="363" y="308"/>
                </a:lnTo>
                <a:cubicBezTo>
                  <a:pt x="363" y="312"/>
                  <a:pt x="364" y="331"/>
                  <a:pt x="352" y="339"/>
                </a:cubicBezTo>
                <a:cubicBezTo>
                  <a:pt x="352" y="339"/>
                  <a:pt x="371" y="434"/>
                  <a:pt x="363" y="464"/>
                </a:cubicBezTo>
                <a:cubicBezTo>
                  <a:pt x="359" y="477"/>
                  <a:pt x="347" y="509"/>
                  <a:pt x="332" y="509"/>
                </a:cubicBezTo>
                <a:cubicBezTo>
                  <a:pt x="317" y="509"/>
                  <a:pt x="306" y="477"/>
                  <a:pt x="303" y="464"/>
                </a:cubicBezTo>
                <a:cubicBezTo>
                  <a:pt x="296" y="433"/>
                  <a:pt x="320" y="339"/>
                  <a:pt x="320" y="339"/>
                </a:cubicBezTo>
                <a:cubicBezTo>
                  <a:pt x="316" y="338"/>
                  <a:pt x="310" y="332"/>
                  <a:pt x="308" y="308"/>
                </a:cubicBezTo>
                <a:lnTo>
                  <a:pt x="258" y="308"/>
                </a:lnTo>
                <a:cubicBezTo>
                  <a:pt x="212" y="308"/>
                  <a:pt x="169" y="342"/>
                  <a:pt x="175" y="383"/>
                </a:cubicBezTo>
                <a:lnTo>
                  <a:pt x="186" y="508"/>
                </a:lnTo>
                <a:cubicBezTo>
                  <a:pt x="228" y="536"/>
                  <a:pt x="279" y="553"/>
                  <a:pt x="333" y="553"/>
                </a:cubicBezTo>
                <a:cubicBezTo>
                  <a:pt x="387" y="553"/>
                  <a:pt x="438" y="536"/>
                  <a:pt x="480" y="508"/>
                </a:cubicBezTo>
                <a:lnTo>
                  <a:pt x="491" y="382"/>
                </a:lnTo>
                <a:cubicBezTo>
                  <a:pt x="497" y="342"/>
                  <a:pt x="454" y="308"/>
                  <a:pt x="408" y="308"/>
                </a:cubicBezTo>
                <a:close/>
                <a:moveTo>
                  <a:pt x="752" y="750"/>
                </a:moveTo>
                <a:cubicBezTo>
                  <a:pt x="732" y="770"/>
                  <a:pt x="706" y="780"/>
                  <a:pt x="679" y="780"/>
                </a:cubicBezTo>
                <a:cubicBezTo>
                  <a:pt x="653" y="780"/>
                  <a:pt x="627" y="770"/>
                  <a:pt x="607" y="750"/>
                </a:cubicBezTo>
                <a:lnTo>
                  <a:pt x="485" y="629"/>
                </a:lnTo>
                <a:cubicBezTo>
                  <a:pt x="439" y="653"/>
                  <a:pt x="388" y="666"/>
                  <a:pt x="333" y="666"/>
                </a:cubicBezTo>
                <a:cubicBezTo>
                  <a:pt x="149" y="666"/>
                  <a:pt x="0" y="517"/>
                  <a:pt x="0" y="333"/>
                </a:cubicBezTo>
                <a:cubicBezTo>
                  <a:pt x="0" y="149"/>
                  <a:pt x="149" y="0"/>
                  <a:pt x="333" y="0"/>
                </a:cubicBezTo>
                <a:cubicBezTo>
                  <a:pt x="517" y="0"/>
                  <a:pt x="666" y="149"/>
                  <a:pt x="666" y="333"/>
                </a:cubicBezTo>
                <a:cubicBezTo>
                  <a:pt x="666" y="387"/>
                  <a:pt x="653" y="439"/>
                  <a:pt x="629" y="484"/>
                </a:cubicBezTo>
                <a:lnTo>
                  <a:pt x="752" y="605"/>
                </a:lnTo>
                <a:cubicBezTo>
                  <a:pt x="792" y="645"/>
                  <a:pt x="792" y="710"/>
                  <a:pt x="752" y="750"/>
                </a:cubicBezTo>
                <a:close/>
                <a:moveTo>
                  <a:pt x="333" y="605"/>
                </a:moveTo>
                <a:lnTo>
                  <a:pt x="333" y="605"/>
                </a:lnTo>
                <a:cubicBezTo>
                  <a:pt x="483" y="605"/>
                  <a:pt x="605" y="483"/>
                  <a:pt x="605" y="333"/>
                </a:cubicBezTo>
                <a:cubicBezTo>
                  <a:pt x="605" y="182"/>
                  <a:pt x="483" y="60"/>
                  <a:pt x="333" y="60"/>
                </a:cubicBezTo>
                <a:cubicBezTo>
                  <a:pt x="183" y="60"/>
                  <a:pt x="61" y="182"/>
                  <a:pt x="61" y="333"/>
                </a:cubicBezTo>
                <a:cubicBezTo>
                  <a:pt x="61" y="483"/>
                  <a:pt x="183" y="605"/>
                  <a:pt x="333" y="605"/>
                </a:cubicBezTo>
                <a:close/>
                <a:moveTo>
                  <a:pt x="333" y="112"/>
                </a:moveTo>
                <a:cubicBezTo>
                  <a:pt x="286" y="112"/>
                  <a:pt x="248" y="150"/>
                  <a:pt x="248" y="197"/>
                </a:cubicBezTo>
                <a:cubicBezTo>
                  <a:pt x="248" y="243"/>
                  <a:pt x="286" y="281"/>
                  <a:pt x="333" y="281"/>
                </a:cubicBezTo>
                <a:cubicBezTo>
                  <a:pt x="380" y="281"/>
                  <a:pt x="418" y="243"/>
                  <a:pt x="418" y="197"/>
                </a:cubicBezTo>
                <a:cubicBezTo>
                  <a:pt x="418" y="150"/>
                  <a:pt x="380" y="112"/>
                  <a:pt x="333" y="11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矩形 16"/>
          <p:cNvSpPr/>
          <p:nvPr/>
        </p:nvSpPr>
        <p:spPr>
          <a:xfrm>
            <a:off x="1379538" y="4186238"/>
            <a:ext cx="1928812" cy="831850"/>
          </a:xfrm>
          <a:prstGeom prst="rect">
            <a:avLst/>
          </a:prstGeom>
        </p:spPr>
        <p:txBody>
          <a:bodyPr>
            <a:spAutoFit/>
          </a:bodyPr>
          <a:lstStyle/>
          <a:p>
            <a:pPr algn="ctr" eaLnBrk="1" hangingPunct="1">
              <a:buFont typeface="Arial" panose="02080604020202020204" pitchFamily="34" charset="0"/>
              <a:buNone/>
              <a:defRPr/>
            </a:pPr>
            <a:r>
              <a:rPr lang="zh-CN" altLang="en-US" sz="2400" b="1" dirty="0">
                <a:latin typeface="+mj-ea"/>
                <a:ea typeface="+mj-ea"/>
              </a:rPr>
              <a:t>冒充身份诈骗防范提示</a:t>
            </a:r>
            <a:endParaRPr lang="zh-CN" altLang="en-US" sz="2400" b="1" dirty="0">
              <a:latin typeface="+mj-ea"/>
              <a:ea typeface="+mj-ea"/>
            </a:endParaRPr>
          </a:p>
        </p:txBody>
      </p:sp>
      <p:sp>
        <p:nvSpPr>
          <p:cNvPr id="18" name="Oval 7"/>
          <p:cNvSpPr>
            <a:spLocks noChangeArrowheads="true"/>
          </p:cNvSpPr>
          <p:nvPr/>
        </p:nvSpPr>
        <p:spPr bwMode="auto">
          <a:xfrm>
            <a:off x="4519613" y="1417638"/>
            <a:ext cx="444500" cy="442912"/>
          </a:xfrm>
          <a:prstGeom prst="ellipse">
            <a:avLst/>
          </a:prstGeom>
          <a:solidFill>
            <a:schemeClr val="tx2"/>
          </a:solidFill>
          <a:ln w="38100" cap="flat">
            <a:solidFill>
              <a:schemeClr val="accent2"/>
            </a:solidFill>
            <a:prstDash val="solid"/>
            <a:miter lim="800000"/>
          </a:ln>
        </p:spPr>
        <p:txBody>
          <a:bodyPr/>
          <a:lstStyle/>
          <a:p>
            <a:pPr algn="ctr" eaLnBrk="1" hangingPunct="1">
              <a:buFont typeface="Arial" panose="02080604020202020204" pitchFamily="34" charset="0"/>
              <a:buNone/>
              <a:defRPr/>
            </a:pPr>
            <a:r>
              <a:rPr lang="en-US" altLang="zh-CN" b="1" dirty="0">
                <a:solidFill>
                  <a:schemeClr val="accent2"/>
                </a:solidFill>
                <a:latin typeface="+mn-ea"/>
                <a:ea typeface="+mn-ea"/>
              </a:rPr>
              <a:t>1</a:t>
            </a:r>
            <a:endParaRPr lang="zh-CN" altLang="en-US" b="1" dirty="0">
              <a:solidFill>
                <a:schemeClr val="accent2"/>
              </a:solidFill>
              <a:latin typeface="+mn-ea"/>
              <a:ea typeface="+mn-ea"/>
            </a:endParaRPr>
          </a:p>
        </p:txBody>
      </p:sp>
      <p:sp>
        <p:nvSpPr>
          <p:cNvPr id="19" name="Oval 7"/>
          <p:cNvSpPr>
            <a:spLocks noChangeArrowheads="true"/>
          </p:cNvSpPr>
          <p:nvPr/>
        </p:nvSpPr>
        <p:spPr bwMode="auto">
          <a:xfrm>
            <a:off x="4519613" y="2138363"/>
            <a:ext cx="444500" cy="442912"/>
          </a:xfrm>
          <a:prstGeom prst="ellipse">
            <a:avLst/>
          </a:prstGeom>
          <a:solidFill>
            <a:schemeClr val="tx2"/>
          </a:solidFill>
          <a:ln w="38100" cap="flat">
            <a:solidFill>
              <a:schemeClr val="accent2"/>
            </a:solidFill>
            <a:prstDash val="solid"/>
            <a:miter lim="800000"/>
          </a:ln>
        </p:spPr>
        <p:txBody>
          <a:bodyPr/>
          <a:lstStyle/>
          <a:p>
            <a:pPr algn="ctr" eaLnBrk="1" hangingPunct="1">
              <a:buFont typeface="Arial" panose="02080604020202020204" pitchFamily="34" charset="0"/>
              <a:buNone/>
              <a:defRPr/>
            </a:pPr>
            <a:r>
              <a:rPr lang="en-US" altLang="zh-CN" b="1" dirty="0">
                <a:solidFill>
                  <a:schemeClr val="accent2"/>
                </a:solidFill>
                <a:latin typeface="+mn-ea"/>
                <a:ea typeface="+mn-ea"/>
              </a:rPr>
              <a:t>2</a:t>
            </a:r>
            <a:endParaRPr lang="zh-CN" altLang="en-US" b="1" dirty="0">
              <a:solidFill>
                <a:schemeClr val="accent2"/>
              </a:solidFill>
              <a:latin typeface="+mn-ea"/>
              <a:ea typeface="+mn-ea"/>
            </a:endParaRPr>
          </a:p>
        </p:txBody>
      </p:sp>
      <p:sp>
        <p:nvSpPr>
          <p:cNvPr id="20" name="矩形 19"/>
          <p:cNvSpPr/>
          <p:nvPr/>
        </p:nvSpPr>
        <p:spPr>
          <a:xfrm>
            <a:off x="4965700" y="1408113"/>
            <a:ext cx="5453063" cy="461962"/>
          </a:xfrm>
          <a:prstGeom prst="rect">
            <a:avLst/>
          </a:prstGeom>
        </p:spPr>
        <p:txBody>
          <a:bodyPr>
            <a:spAutoFit/>
          </a:bodyPr>
          <a:lstStyle/>
          <a:p>
            <a:pPr algn="just" eaLnBrk="1" hangingPunct="1">
              <a:buFont typeface="Arial" panose="02080604020202020204" pitchFamily="34" charset="0"/>
              <a:buNone/>
              <a:defRPr/>
            </a:pPr>
            <a:r>
              <a:rPr lang="zh-CN" altLang="en-US" sz="2400" dirty="0">
                <a:solidFill>
                  <a:schemeClr val="accent1"/>
                </a:solidFill>
                <a:latin typeface="+mj-ea"/>
                <a:ea typeface="+mj-ea"/>
              </a:rPr>
              <a:t>确认真伪及对方身份真实性。</a:t>
            </a:r>
            <a:endParaRPr lang="zh-CN" altLang="en-US" sz="2400" dirty="0">
              <a:solidFill>
                <a:schemeClr val="accent1"/>
              </a:solidFill>
              <a:latin typeface="+mj-ea"/>
              <a:ea typeface="+mj-ea"/>
            </a:endParaRPr>
          </a:p>
        </p:txBody>
      </p:sp>
      <p:sp>
        <p:nvSpPr>
          <p:cNvPr id="21" name="矩形 20"/>
          <p:cNvSpPr/>
          <p:nvPr/>
        </p:nvSpPr>
        <p:spPr>
          <a:xfrm>
            <a:off x="4965700" y="2138363"/>
            <a:ext cx="5453063" cy="461962"/>
          </a:xfrm>
          <a:prstGeom prst="rect">
            <a:avLst/>
          </a:prstGeom>
        </p:spPr>
        <p:txBody>
          <a:bodyPr>
            <a:spAutoFit/>
          </a:bodyPr>
          <a:lstStyle/>
          <a:p>
            <a:pPr algn="just" eaLnBrk="1" hangingPunct="1">
              <a:buFont typeface="Arial" panose="02080604020202020204" pitchFamily="34" charset="0"/>
              <a:buNone/>
              <a:defRPr/>
            </a:pPr>
            <a:r>
              <a:rPr lang="zh-CN" altLang="en-US" sz="2400" dirty="0">
                <a:solidFill>
                  <a:schemeClr val="accent1"/>
                </a:solidFill>
                <a:latin typeface="+mj-ea"/>
                <a:ea typeface="+mj-ea"/>
              </a:rPr>
              <a:t>确认身份要多问几个私密问题。</a:t>
            </a:r>
            <a:endParaRPr lang="zh-CN" altLang="en-US" sz="2400" dirty="0">
              <a:solidFill>
                <a:schemeClr val="accent1"/>
              </a:solidFill>
              <a:latin typeface="+mj-ea"/>
              <a:ea typeface="+mj-ea"/>
            </a:endParaRPr>
          </a:p>
        </p:txBody>
      </p:sp>
      <p:sp>
        <p:nvSpPr>
          <p:cNvPr id="22" name="Oval 7"/>
          <p:cNvSpPr>
            <a:spLocks noChangeArrowheads="true"/>
          </p:cNvSpPr>
          <p:nvPr/>
        </p:nvSpPr>
        <p:spPr bwMode="auto">
          <a:xfrm>
            <a:off x="4519613" y="2946400"/>
            <a:ext cx="444500" cy="442913"/>
          </a:xfrm>
          <a:prstGeom prst="ellipse">
            <a:avLst/>
          </a:prstGeom>
          <a:solidFill>
            <a:schemeClr val="tx2"/>
          </a:solidFill>
          <a:ln w="38100" cap="flat">
            <a:solidFill>
              <a:schemeClr val="accent2"/>
            </a:solidFill>
            <a:prstDash val="solid"/>
            <a:miter lim="800000"/>
          </a:ln>
        </p:spPr>
        <p:txBody>
          <a:bodyPr/>
          <a:lstStyle/>
          <a:p>
            <a:pPr algn="ctr" eaLnBrk="1" hangingPunct="1">
              <a:buFont typeface="Arial" panose="02080604020202020204" pitchFamily="34" charset="0"/>
              <a:buNone/>
              <a:defRPr/>
            </a:pPr>
            <a:r>
              <a:rPr lang="en-US" altLang="zh-CN" b="1" dirty="0">
                <a:solidFill>
                  <a:schemeClr val="accent2"/>
                </a:solidFill>
                <a:latin typeface="+mn-ea"/>
                <a:ea typeface="+mn-ea"/>
              </a:rPr>
              <a:t>3</a:t>
            </a:r>
            <a:endParaRPr lang="zh-CN" altLang="en-US" b="1" dirty="0">
              <a:solidFill>
                <a:schemeClr val="accent2"/>
              </a:solidFill>
              <a:latin typeface="+mn-ea"/>
              <a:ea typeface="+mn-ea"/>
            </a:endParaRPr>
          </a:p>
        </p:txBody>
      </p:sp>
      <p:sp>
        <p:nvSpPr>
          <p:cNvPr id="23" name="矩形 22"/>
          <p:cNvSpPr/>
          <p:nvPr/>
        </p:nvSpPr>
        <p:spPr>
          <a:xfrm>
            <a:off x="4965700" y="2946400"/>
            <a:ext cx="5453063" cy="461963"/>
          </a:xfrm>
          <a:prstGeom prst="rect">
            <a:avLst/>
          </a:prstGeom>
        </p:spPr>
        <p:txBody>
          <a:bodyPr>
            <a:spAutoFit/>
          </a:bodyPr>
          <a:lstStyle/>
          <a:p>
            <a:pPr algn="just" eaLnBrk="1" hangingPunct="1">
              <a:buFont typeface="Arial" panose="02080604020202020204" pitchFamily="34" charset="0"/>
              <a:buNone/>
              <a:defRPr/>
            </a:pPr>
            <a:r>
              <a:rPr lang="zh-CN" altLang="en-US" sz="2400" dirty="0">
                <a:solidFill>
                  <a:schemeClr val="accent1"/>
                </a:solidFill>
                <a:latin typeface="+mj-ea"/>
                <a:ea typeface="+mj-ea"/>
              </a:rPr>
              <a:t>不要主动猜测对方是谁。</a:t>
            </a:r>
            <a:endParaRPr lang="zh-CN" altLang="en-US" sz="2400" dirty="0">
              <a:solidFill>
                <a:schemeClr val="accent1"/>
              </a:solidFill>
              <a:latin typeface="+mj-ea"/>
              <a:ea typeface="+mj-ea"/>
            </a:endParaRPr>
          </a:p>
        </p:txBody>
      </p:sp>
      <p:sp>
        <p:nvSpPr>
          <p:cNvPr id="24" name="Oval 7"/>
          <p:cNvSpPr>
            <a:spLocks noChangeArrowheads="true"/>
          </p:cNvSpPr>
          <p:nvPr/>
        </p:nvSpPr>
        <p:spPr bwMode="auto">
          <a:xfrm>
            <a:off x="4519613" y="3743325"/>
            <a:ext cx="444500" cy="442913"/>
          </a:xfrm>
          <a:prstGeom prst="ellipse">
            <a:avLst/>
          </a:prstGeom>
          <a:solidFill>
            <a:schemeClr val="tx2"/>
          </a:solidFill>
          <a:ln w="38100" cap="flat">
            <a:solidFill>
              <a:schemeClr val="accent2"/>
            </a:solidFill>
            <a:prstDash val="solid"/>
            <a:miter lim="800000"/>
          </a:ln>
        </p:spPr>
        <p:txBody>
          <a:bodyPr/>
          <a:lstStyle/>
          <a:p>
            <a:pPr algn="ctr" eaLnBrk="1" hangingPunct="1">
              <a:buFont typeface="Arial" panose="02080604020202020204" pitchFamily="34" charset="0"/>
              <a:buNone/>
              <a:defRPr/>
            </a:pPr>
            <a:r>
              <a:rPr lang="en-US" altLang="zh-CN" b="1" dirty="0">
                <a:solidFill>
                  <a:schemeClr val="accent2"/>
                </a:solidFill>
                <a:latin typeface="+mn-ea"/>
                <a:ea typeface="+mn-ea"/>
              </a:rPr>
              <a:t>4</a:t>
            </a:r>
            <a:endParaRPr lang="zh-CN" altLang="en-US" b="1" dirty="0">
              <a:solidFill>
                <a:schemeClr val="accent2"/>
              </a:solidFill>
              <a:latin typeface="+mn-ea"/>
              <a:ea typeface="+mn-ea"/>
            </a:endParaRPr>
          </a:p>
        </p:txBody>
      </p:sp>
      <p:sp>
        <p:nvSpPr>
          <p:cNvPr id="25" name="矩形 24"/>
          <p:cNvSpPr/>
          <p:nvPr/>
        </p:nvSpPr>
        <p:spPr>
          <a:xfrm>
            <a:off x="4965700" y="3733800"/>
            <a:ext cx="5453063" cy="460375"/>
          </a:xfrm>
          <a:prstGeom prst="rect">
            <a:avLst/>
          </a:prstGeom>
        </p:spPr>
        <p:txBody>
          <a:bodyPr>
            <a:spAutoFit/>
          </a:bodyPr>
          <a:lstStyle/>
          <a:p>
            <a:pPr algn="just" eaLnBrk="1" hangingPunct="1">
              <a:buFont typeface="Arial" panose="02080604020202020204" pitchFamily="34" charset="0"/>
              <a:buNone/>
              <a:defRPr/>
            </a:pPr>
            <a:r>
              <a:rPr lang="zh-CN" altLang="en-US" sz="2400" dirty="0">
                <a:solidFill>
                  <a:schemeClr val="accent1"/>
                </a:solidFill>
                <a:latin typeface="+mj-ea"/>
                <a:ea typeface="+mj-ea"/>
              </a:rPr>
              <a:t>不要肓目按对方要求操作。</a:t>
            </a:r>
            <a:endParaRPr lang="zh-CN" altLang="en-US" sz="2400" dirty="0">
              <a:solidFill>
                <a:schemeClr val="accent1"/>
              </a:solidFill>
              <a:latin typeface="+mj-ea"/>
              <a:ea typeface="+mj-ea"/>
            </a:endParaRPr>
          </a:p>
        </p:txBody>
      </p:sp>
      <p:sp>
        <p:nvSpPr>
          <p:cNvPr id="26" name="Oval 7"/>
          <p:cNvSpPr>
            <a:spLocks noChangeArrowheads="true"/>
          </p:cNvSpPr>
          <p:nvPr/>
        </p:nvSpPr>
        <p:spPr bwMode="auto">
          <a:xfrm>
            <a:off x="4519613" y="4460875"/>
            <a:ext cx="444500" cy="442913"/>
          </a:xfrm>
          <a:prstGeom prst="ellipse">
            <a:avLst/>
          </a:prstGeom>
          <a:solidFill>
            <a:schemeClr val="tx2"/>
          </a:solidFill>
          <a:ln w="38100" cap="flat">
            <a:solidFill>
              <a:schemeClr val="accent2"/>
            </a:solidFill>
            <a:prstDash val="solid"/>
            <a:miter lim="800000"/>
          </a:ln>
        </p:spPr>
        <p:txBody>
          <a:bodyPr/>
          <a:lstStyle/>
          <a:p>
            <a:pPr algn="ctr" eaLnBrk="1" hangingPunct="1">
              <a:buFont typeface="Arial" panose="02080604020202020204" pitchFamily="34" charset="0"/>
              <a:buNone/>
              <a:defRPr/>
            </a:pPr>
            <a:r>
              <a:rPr lang="en-US" altLang="zh-CN" b="1" dirty="0">
                <a:solidFill>
                  <a:schemeClr val="accent2"/>
                </a:solidFill>
                <a:latin typeface="+mn-ea"/>
                <a:ea typeface="+mn-ea"/>
              </a:rPr>
              <a:t>5</a:t>
            </a:r>
            <a:endParaRPr lang="zh-CN" altLang="en-US" b="1" dirty="0">
              <a:solidFill>
                <a:schemeClr val="accent2"/>
              </a:solidFill>
              <a:latin typeface="+mn-ea"/>
              <a:ea typeface="+mn-ea"/>
            </a:endParaRPr>
          </a:p>
        </p:txBody>
      </p:sp>
      <p:sp>
        <p:nvSpPr>
          <p:cNvPr id="27" name="矩形 26"/>
          <p:cNvSpPr/>
          <p:nvPr/>
        </p:nvSpPr>
        <p:spPr>
          <a:xfrm>
            <a:off x="4965700" y="4460875"/>
            <a:ext cx="5453063" cy="460375"/>
          </a:xfrm>
          <a:prstGeom prst="rect">
            <a:avLst/>
          </a:prstGeom>
        </p:spPr>
        <p:txBody>
          <a:bodyPr>
            <a:spAutoFit/>
          </a:bodyPr>
          <a:lstStyle/>
          <a:p>
            <a:pPr algn="just" eaLnBrk="1" hangingPunct="1">
              <a:buFont typeface="Arial" panose="02080604020202020204" pitchFamily="34" charset="0"/>
              <a:buNone/>
              <a:defRPr/>
            </a:pPr>
            <a:r>
              <a:rPr lang="zh-CN" altLang="en-US" sz="2400" dirty="0">
                <a:solidFill>
                  <a:schemeClr val="accent1"/>
                </a:solidFill>
                <a:latin typeface="+mj-ea"/>
                <a:ea typeface="+mj-ea"/>
              </a:rPr>
              <a:t>有疑问应到相关部门具体办公地点咨询。</a:t>
            </a:r>
            <a:endParaRPr lang="zh-CN" altLang="en-US" sz="2400" dirty="0">
              <a:solidFill>
                <a:schemeClr val="accent1"/>
              </a:solidFill>
              <a:latin typeface="+mj-ea"/>
              <a:ea typeface="+mj-ea"/>
            </a:endParaRPr>
          </a:p>
        </p:txBody>
      </p:sp>
      <p:sp>
        <p:nvSpPr>
          <p:cNvPr id="28" name="Oval 7"/>
          <p:cNvSpPr>
            <a:spLocks noChangeArrowheads="true"/>
          </p:cNvSpPr>
          <p:nvPr/>
        </p:nvSpPr>
        <p:spPr bwMode="auto">
          <a:xfrm>
            <a:off x="4520883" y="5267643"/>
            <a:ext cx="444500" cy="442912"/>
          </a:xfrm>
          <a:prstGeom prst="ellipse">
            <a:avLst/>
          </a:prstGeom>
          <a:solidFill>
            <a:schemeClr val="tx2"/>
          </a:solidFill>
          <a:ln w="38100" cap="flat">
            <a:solidFill>
              <a:schemeClr val="accent2"/>
            </a:solidFill>
            <a:prstDash val="solid"/>
            <a:miter lim="800000"/>
          </a:ln>
        </p:spPr>
        <p:txBody>
          <a:bodyPr/>
          <a:lstStyle/>
          <a:p>
            <a:pPr algn="ctr" eaLnBrk="1" hangingPunct="1">
              <a:buFont typeface="Arial" panose="02080604020202020204" pitchFamily="34" charset="0"/>
              <a:buNone/>
              <a:defRPr/>
            </a:pPr>
            <a:r>
              <a:rPr lang="en-US" altLang="zh-CN" b="1" dirty="0">
                <a:solidFill>
                  <a:schemeClr val="accent2"/>
                </a:solidFill>
                <a:latin typeface="+mn-ea"/>
                <a:ea typeface="+mn-ea"/>
              </a:rPr>
              <a:t>6</a:t>
            </a:r>
            <a:endParaRPr lang="zh-CN" altLang="en-US" b="1" dirty="0">
              <a:solidFill>
                <a:schemeClr val="accent2"/>
              </a:solidFill>
              <a:latin typeface="+mn-ea"/>
              <a:ea typeface="+mn-ea"/>
            </a:endParaRPr>
          </a:p>
        </p:txBody>
      </p:sp>
      <p:sp>
        <p:nvSpPr>
          <p:cNvPr id="29" name="矩形 28"/>
          <p:cNvSpPr/>
          <p:nvPr/>
        </p:nvSpPr>
        <p:spPr>
          <a:xfrm>
            <a:off x="4965700" y="5249863"/>
            <a:ext cx="5453063" cy="460375"/>
          </a:xfrm>
          <a:prstGeom prst="rect">
            <a:avLst/>
          </a:prstGeom>
        </p:spPr>
        <p:txBody>
          <a:bodyPr>
            <a:spAutoFit/>
          </a:bodyPr>
          <a:lstStyle/>
          <a:p>
            <a:pPr algn="just" eaLnBrk="1" hangingPunct="1">
              <a:buFont typeface="Arial" panose="02080604020202020204" pitchFamily="34" charset="0"/>
              <a:buNone/>
              <a:defRPr/>
            </a:pPr>
            <a:r>
              <a:rPr lang="zh-CN" altLang="en-US" sz="2400" dirty="0">
                <a:solidFill>
                  <a:schemeClr val="accent1"/>
                </a:solidFill>
                <a:latin typeface="+mj-ea"/>
                <a:ea typeface="+mj-ea"/>
              </a:rPr>
              <a:t>不要轻易转账汇款。</a:t>
            </a:r>
            <a:endParaRPr lang="zh-CN" altLang="en-US" sz="2400" dirty="0">
              <a:solidFill>
                <a:schemeClr val="accent1"/>
              </a:solidFill>
              <a:latin typeface="+mj-ea"/>
              <a:ea typeface="+mj-ea"/>
            </a:endParaRPr>
          </a:p>
        </p:txBody>
      </p:sp>
    </p:spTree>
  </p:cSld>
  <p:clrMapOvr>
    <a:masterClrMapping/>
  </p:clrMapOvr>
  <p:transition spd="slow">
    <p:blinds dir="vert"/>
  </p:transition>
  <p:timing>
    <p:tnLst>
      <p:par>
        <p:cTn id="1" dur="indefinite" restart="never" nodeType="tmRoot"/>
      </p:par>
    </p:tnLst>
    <p:bldLst>
      <p:bldP spid="10" grpId="0" animBg="true"/>
      <p:bldP spid="12" grpId="0" animBg="true"/>
      <p:bldP spid="13" grpId="0"/>
      <p:bldP spid="18" grpId="0" animBg="true"/>
      <p:bldP spid="19" grpId="0" animBg="true"/>
      <p:bldP spid="20" grpId="0"/>
      <p:bldP spid="21" grpId="0"/>
      <p:bldP spid="22" grpId="0" animBg="true"/>
      <p:bldP spid="23" grpId="0"/>
      <p:bldP spid="24" grpId="0" animBg="true"/>
      <p:bldP spid="25" grpId="0"/>
      <p:bldP spid="26" grpId="0" animBg="true"/>
      <p:bldP spid="27" grpId="0"/>
      <p:bldP spid="28" grpId="0" bldLvl="0" animBg="true"/>
      <p:bldP spid="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0" y="223838"/>
            <a:ext cx="357188" cy="647700"/>
          </a:xfrm>
          <a:custGeom>
            <a:avLst/>
            <a:gdLst>
              <a:gd name="T0" fmla="*/ 0 w 519"/>
              <a:gd name="T1" fmla="*/ 2147483647 h 1050"/>
              <a:gd name="T2" fmla="*/ 2147483647 w 519"/>
              <a:gd name="T3" fmla="*/ 2147483647 h 1050"/>
              <a:gd name="T4" fmla="*/ 2147483647 w 519"/>
              <a:gd name="T5" fmla="*/ 2147483647 h 1050"/>
              <a:gd name="T6" fmla="*/ 0 w 519"/>
              <a:gd name="T7" fmla="*/ 0 h 1050"/>
              <a:gd name="T8" fmla="*/ 0 w 519"/>
              <a:gd name="T9" fmla="*/ 2147483647 h 10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1050">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0" y="63500"/>
            <a:ext cx="355600" cy="647700"/>
          </a:xfrm>
          <a:custGeom>
            <a:avLst/>
            <a:gdLst>
              <a:gd name="T0" fmla="*/ 0 w 518"/>
              <a:gd name="T1" fmla="*/ 2147483647 h 1051"/>
              <a:gd name="T2" fmla="*/ 2147483647 w 518"/>
              <a:gd name="T3" fmla="*/ 2147483647 h 1051"/>
              <a:gd name="T4" fmla="*/ 2147483647 w 518"/>
              <a:gd name="T5" fmla="*/ 2147483647 h 1051"/>
              <a:gd name="T6" fmla="*/ 0 w 518"/>
              <a:gd name="T7" fmla="*/ 0 h 1051"/>
              <a:gd name="T8" fmla="*/ 0 w 518"/>
              <a:gd name="T9" fmla="*/ 2147483647 h 10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 h="1051">
                <a:moveTo>
                  <a:pt x="0" y="1051"/>
                </a:moveTo>
                <a:lnTo>
                  <a:pt x="508" y="543"/>
                </a:lnTo>
                <a:cubicBezTo>
                  <a:pt x="518" y="533"/>
                  <a:pt x="518" y="518"/>
                  <a:pt x="508" y="508"/>
                </a:cubicBezTo>
                <a:lnTo>
                  <a:pt x="0" y="0"/>
                </a:lnTo>
                <a:lnTo>
                  <a:pt x="0" y="1051"/>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TextBox 12"/>
          <p:cNvSpPr txBox="true">
            <a:spLocks noChangeArrowheads="true"/>
          </p:cNvSpPr>
          <p:nvPr/>
        </p:nvSpPr>
        <p:spPr bwMode="auto">
          <a:xfrm>
            <a:off x="481013" y="155575"/>
            <a:ext cx="4249737"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3200" b="1">
                <a:solidFill>
                  <a:schemeClr val="tx1"/>
                </a:solidFill>
                <a:latin typeface="微软雅黑" panose="020B0503020204020204" pitchFamily="34" charset="-122"/>
              </a:rPr>
              <a:t>冒充身份诈骗防范提示</a:t>
            </a:r>
            <a:endParaRPr lang="zh-CN" altLang="en-US" sz="3200" b="1">
              <a:solidFill>
                <a:schemeClr val="tx1"/>
              </a:solidFill>
              <a:latin typeface="微软雅黑" panose="020B0503020204020204" pitchFamily="34" charset="-122"/>
            </a:endParaRPr>
          </a:p>
        </p:txBody>
      </p:sp>
      <p:sp>
        <p:nvSpPr>
          <p:cNvPr id="39941" name="椭圆 8"/>
          <p:cNvSpPr>
            <a:spLocks noChangeArrowheads="true"/>
          </p:cNvSpPr>
          <p:nvPr/>
        </p:nvSpPr>
        <p:spPr bwMode="auto">
          <a:xfrm>
            <a:off x="1385888" y="2209800"/>
            <a:ext cx="1936750" cy="1935163"/>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1" name="矩形 10"/>
          <p:cNvSpPr/>
          <p:nvPr/>
        </p:nvSpPr>
        <p:spPr>
          <a:xfrm>
            <a:off x="1254125" y="4186238"/>
            <a:ext cx="2179638" cy="831850"/>
          </a:xfrm>
          <a:prstGeom prst="rect">
            <a:avLst/>
          </a:prstGeom>
        </p:spPr>
        <p:txBody>
          <a:bodyPr>
            <a:spAutoFit/>
          </a:bodyPr>
          <a:lstStyle/>
          <a:p>
            <a:pPr algn="ctr" eaLnBrk="1" hangingPunct="1">
              <a:buFont typeface="Arial" panose="02080604020202020204" pitchFamily="34" charset="0"/>
              <a:buNone/>
              <a:defRPr/>
            </a:pPr>
            <a:r>
              <a:rPr lang="zh-CN" altLang="en-US" sz="2400" b="1" dirty="0">
                <a:latin typeface="+mj-ea"/>
                <a:ea typeface="+mj-ea"/>
              </a:rPr>
              <a:t>冒充好友诈骗防范提示</a:t>
            </a:r>
            <a:endParaRPr lang="zh-CN" altLang="en-US" sz="2400" b="1" dirty="0">
              <a:latin typeface="+mj-ea"/>
              <a:ea typeface="+mj-ea"/>
            </a:endParaRPr>
          </a:p>
        </p:txBody>
      </p:sp>
      <p:sp>
        <p:nvSpPr>
          <p:cNvPr id="39943" name="Freeform 9"/>
          <p:cNvSpPr>
            <a:spLocks noEditPoints="true"/>
          </p:cNvSpPr>
          <p:nvPr/>
        </p:nvSpPr>
        <p:spPr bwMode="auto">
          <a:xfrm>
            <a:off x="1784350" y="2455863"/>
            <a:ext cx="1119188" cy="1343025"/>
          </a:xfrm>
          <a:custGeom>
            <a:avLst/>
            <a:gdLst>
              <a:gd name="T0" fmla="*/ 2147483647 w 752"/>
              <a:gd name="T1" fmla="*/ 2147483647 h 877"/>
              <a:gd name="T2" fmla="*/ 2147483647 w 752"/>
              <a:gd name="T3" fmla="*/ 2147483647 h 877"/>
              <a:gd name="T4" fmla="*/ 2147483647 w 752"/>
              <a:gd name="T5" fmla="*/ 2147483647 h 877"/>
              <a:gd name="T6" fmla="*/ 2147483647 w 752"/>
              <a:gd name="T7" fmla="*/ 2147483647 h 877"/>
              <a:gd name="T8" fmla="*/ 2147483647 w 752"/>
              <a:gd name="T9" fmla="*/ 2147483647 h 877"/>
              <a:gd name="T10" fmla="*/ 2147483647 w 752"/>
              <a:gd name="T11" fmla="*/ 2147483647 h 877"/>
              <a:gd name="T12" fmla="*/ 2147483647 w 752"/>
              <a:gd name="T13" fmla="*/ 2147483647 h 877"/>
              <a:gd name="T14" fmla="*/ 2147483647 w 752"/>
              <a:gd name="T15" fmla="*/ 2147483647 h 877"/>
              <a:gd name="T16" fmla="*/ 2147483647 w 752"/>
              <a:gd name="T17" fmla="*/ 2147483647 h 877"/>
              <a:gd name="T18" fmla="*/ 2147483647 w 752"/>
              <a:gd name="T19" fmla="*/ 2147483647 h 877"/>
              <a:gd name="T20" fmla="*/ 2147483647 w 752"/>
              <a:gd name="T21" fmla="*/ 2147483647 h 877"/>
              <a:gd name="T22" fmla="*/ 2147483647 w 752"/>
              <a:gd name="T23" fmla="*/ 2147483647 h 877"/>
              <a:gd name="T24" fmla="*/ 2147483647 w 752"/>
              <a:gd name="T25" fmla="*/ 2147483647 h 877"/>
              <a:gd name="T26" fmla="*/ 2147483647 w 752"/>
              <a:gd name="T27" fmla="*/ 2147483647 h 877"/>
              <a:gd name="T28" fmla="*/ 2147483647 w 752"/>
              <a:gd name="T29" fmla="*/ 2147483647 h 877"/>
              <a:gd name="T30" fmla="*/ 2147483647 w 752"/>
              <a:gd name="T31" fmla="*/ 2147483647 h 877"/>
              <a:gd name="T32" fmla="*/ 2147483647 w 752"/>
              <a:gd name="T33" fmla="*/ 2147483647 h 877"/>
              <a:gd name="T34" fmla="*/ 2147483647 w 752"/>
              <a:gd name="T35" fmla="*/ 2147483647 h 877"/>
              <a:gd name="T36" fmla="*/ 2147483647 w 752"/>
              <a:gd name="T37" fmla="*/ 2147483647 h 877"/>
              <a:gd name="T38" fmla="*/ 2147483647 w 752"/>
              <a:gd name="T39" fmla="*/ 2147483647 h 877"/>
              <a:gd name="T40" fmla="*/ 2147483647 w 752"/>
              <a:gd name="T41" fmla="*/ 2147483647 h 877"/>
              <a:gd name="T42" fmla="*/ 0 w 752"/>
              <a:gd name="T43" fmla="*/ 2147483647 h 877"/>
              <a:gd name="T44" fmla="*/ 2147483647 w 752"/>
              <a:gd name="T45" fmla="*/ 2147483647 h 877"/>
              <a:gd name="T46" fmla="*/ 2147483647 w 752"/>
              <a:gd name="T47" fmla="*/ 2147483647 h 877"/>
              <a:gd name="T48" fmla="*/ 2147483647 w 752"/>
              <a:gd name="T49" fmla="*/ 2147483647 h 877"/>
              <a:gd name="T50" fmla="*/ 2147483647 w 752"/>
              <a:gd name="T51" fmla="*/ 2147483647 h 877"/>
              <a:gd name="T52" fmla="*/ 2147483647 w 752"/>
              <a:gd name="T53" fmla="*/ 2147483647 h 877"/>
              <a:gd name="T54" fmla="*/ 2147483647 w 752"/>
              <a:gd name="T55" fmla="*/ 2147483647 h 877"/>
              <a:gd name="T56" fmla="*/ 2147483647 w 752"/>
              <a:gd name="T57" fmla="*/ 2147483647 h 877"/>
              <a:gd name="T58" fmla="*/ 2147483647 w 752"/>
              <a:gd name="T59" fmla="*/ 2147483647 h 877"/>
              <a:gd name="T60" fmla="*/ 2147483647 w 752"/>
              <a:gd name="T61" fmla="*/ 2147483647 h 877"/>
              <a:gd name="T62" fmla="*/ 2147483647 w 752"/>
              <a:gd name="T63" fmla="*/ 2147483647 h 877"/>
              <a:gd name="T64" fmla="*/ 2147483647 w 752"/>
              <a:gd name="T65" fmla="*/ 2147483647 h 877"/>
              <a:gd name="T66" fmla="*/ 2147483647 w 752"/>
              <a:gd name="T67" fmla="*/ 2147483647 h 877"/>
              <a:gd name="T68" fmla="*/ 2147483647 w 752"/>
              <a:gd name="T69" fmla="*/ 2147483647 h 877"/>
              <a:gd name="T70" fmla="*/ 2147483647 w 752"/>
              <a:gd name="T71" fmla="*/ 2147483647 h 877"/>
              <a:gd name="T72" fmla="*/ 2147483647 w 752"/>
              <a:gd name="T73" fmla="*/ 2147483647 h 877"/>
              <a:gd name="T74" fmla="*/ 2147483647 w 752"/>
              <a:gd name="T75" fmla="*/ 2147483647 h 877"/>
              <a:gd name="T76" fmla="*/ 2147483647 w 752"/>
              <a:gd name="T77" fmla="*/ 2147483647 h 877"/>
              <a:gd name="T78" fmla="*/ 2147483647 w 752"/>
              <a:gd name="T79" fmla="*/ 2147483647 h 877"/>
              <a:gd name="T80" fmla="*/ 2147483647 w 752"/>
              <a:gd name="T81" fmla="*/ 2147483647 h 877"/>
              <a:gd name="T82" fmla="*/ 2147483647 w 752"/>
              <a:gd name="T83" fmla="*/ 2147483647 h 877"/>
              <a:gd name="T84" fmla="*/ 2147483647 w 752"/>
              <a:gd name="T85" fmla="*/ 2147483647 h 877"/>
              <a:gd name="T86" fmla="*/ 2147483647 w 752"/>
              <a:gd name="T87" fmla="*/ 2147483647 h 877"/>
              <a:gd name="T88" fmla="*/ 2147483647 w 752"/>
              <a:gd name="T89" fmla="*/ 2147483647 h 877"/>
              <a:gd name="T90" fmla="*/ 2147483647 w 752"/>
              <a:gd name="T91" fmla="*/ 2147483647 h 877"/>
              <a:gd name="T92" fmla="*/ 2147483647 w 752"/>
              <a:gd name="T93" fmla="*/ 2147483647 h 877"/>
              <a:gd name="T94" fmla="*/ 2147483647 w 752"/>
              <a:gd name="T95" fmla="*/ 2147483647 h 877"/>
              <a:gd name="T96" fmla="*/ 2147483647 w 752"/>
              <a:gd name="T97" fmla="*/ 2147483647 h 8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52" h="877">
                <a:moveTo>
                  <a:pt x="105" y="497"/>
                </a:moveTo>
                <a:cubicBezTo>
                  <a:pt x="134" y="497"/>
                  <a:pt x="160" y="497"/>
                  <a:pt x="185" y="497"/>
                </a:cubicBezTo>
                <a:cubicBezTo>
                  <a:pt x="209" y="499"/>
                  <a:pt x="228" y="493"/>
                  <a:pt x="240" y="478"/>
                </a:cubicBezTo>
                <a:lnTo>
                  <a:pt x="341" y="690"/>
                </a:lnTo>
                <a:lnTo>
                  <a:pt x="365" y="557"/>
                </a:lnTo>
                <a:lnTo>
                  <a:pt x="348" y="549"/>
                </a:lnTo>
                <a:lnTo>
                  <a:pt x="349" y="530"/>
                </a:lnTo>
                <a:lnTo>
                  <a:pt x="422" y="530"/>
                </a:lnTo>
                <a:lnTo>
                  <a:pt x="422" y="549"/>
                </a:lnTo>
                <a:lnTo>
                  <a:pt x="405" y="557"/>
                </a:lnTo>
                <a:lnTo>
                  <a:pt x="428" y="684"/>
                </a:lnTo>
                <a:lnTo>
                  <a:pt x="515" y="486"/>
                </a:lnTo>
                <a:cubicBezTo>
                  <a:pt x="527" y="493"/>
                  <a:pt x="545" y="494"/>
                  <a:pt x="565" y="493"/>
                </a:cubicBezTo>
                <a:cubicBezTo>
                  <a:pt x="588" y="493"/>
                  <a:pt x="613" y="493"/>
                  <a:pt x="639" y="493"/>
                </a:cubicBezTo>
                <a:cubicBezTo>
                  <a:pt x="708" y="558"/>
                  <a:pt x="752" y="711"/>
                  <a:pt x="741" y="811"/>
                </a:cubicBezTo>
                <a:cubicBezTo>
                  <a:pt x="720" y="826"/>
                  <a:pt x="684" y="838"/>
                  <a:pt x="638" y="847"/>
                </a:cubicBezTo>
                <a:lnTo>
                  <a:pt x="623" y="799"/>
                </a:lnTo>
                <a:lnTo>
                  <a:pt x="591" y="856"/>
                </a:lnTo>
                <a:cubicBezTo>
                  <a:pt x="458" y="876"/>
                  <a:pt x="273" y="877"/>
                  <a:pt x="143" y="858"/>
                </a:cubicBezTo>
                <a:lnTo>
                  <a:pt x="110" y="799"/>
                </a:lnTo>
                <a:lnTo>
                  <a:pt x="95" y="850"/>
                </a:lnTo>
                <a:cubicBezTo>
                  <a:pt x="50" y="840"/>
                  <a:pt x="16" y="827"/>
                  <a:pt x="0" y="811"/>
                </a:cubicBezTo>
                <a:cubicBezTo>
                  <a:pt x="1" y="723"/>
                  <a:pt x="18" y="573"/>
                  <a:pt x="105" y="497"/>
                </a:cubicBezTo>
                <a:close/>
                <a:moveTo>
                  <a:pt x="216" y="339"/>
                </a:moveTo>
                <a:lnTo>
                  <a:pt x="216" y="339"/>
                </a:lnTo>
                <a:cubicBezTo>
                  <a:pt x="205" y="333"/>
                  <a:pt x="196" y="323"/>
                  <a:pt x="190" y="309"/>
                </a:cubicBezTo>
                <a:cubicBezTo>
                  <a:pt x="184" y="294"/>
                  <a:pt x="181" y="274"/>
                  <a:pt x="182" y="251"/>
                </a:cubicBezTo>
                <a:lnTo>
                  <a:pt x="182" y="243"/>
                </a:lnTo>
                <a:lnTo>
                  <a:pt x="188" y="239"/>
                </a:lnTo>
                <a:cubicBezTo>
                  <a:pt x="189" y="238"/>
                  <a:pt x="190" y="237"/>
                  <a:pt x="191" y="237"/>
                </a:cubicBezTo>
                <a:cubicBezTo>
                  <a:pt x="178" y="137"/>
                  <a:pt x="189" y="91"/>
                  <a:pt x="233" y="56"/>
                </a:cubicBezTo>
                <a:cubicBezTo>
                  <a:pt x="300" y="0"/>
                  <a:pt x="428" y="0"/>
                  <a:pt x="496" y="50"/>
                </a:cubicBezTo>
                <a:cubicBezTo>
                  <a:pt x="542" y="84"/>
                  <a:pt x="559" y="144"/>
                  <a:pt x="547" y="235"/>
                </a:cubicBezTo>
                <a:cubicBezTo>
                  <a:pt x="546" y="238"/>
                  <a:pt x="535" y="297"/>
                  <a:pt x="534" y="301"/>
                </a:cubicBezTo>
                <a:cubicBezTo>
                  <a:pt x="520" y="353"/>
                  <a:pt x="482" y="413"/>
                  <a:pt x="418" y="446"/>
                </a:cubicBezTo>
                <a:cubicBezTo>
                  <a:pt x="387" y="458"/>
                  <a:pt x="366" y="459"/>
                  <a:pt x="342" y="450"/>
                </a:cubicBezTo>
                <a:cubicBezTo>
                  <a:pt x="267" y="424"/>
                  <a:pt x="235" y="359"/>
                  <a:pt x="208" y="303"/>
                </a:cubicBezTo>
                <a:cubicBezTo>
                  <a:pt x="205" y="299"/>
                  <a:pt x="194" y="241"/>
                  <a:pt x="191" y="237"/>
                </a:cubicBezTo>
                <a:cubicBezTo>
                  <a:pt x="196" y="238"/>
                  <a:pt x="209" y="291"/>
                  <a:pt x="213" y="292"/>
                </a:cubicBezTo>
                <a:cubicBezTo>
                  <a:pt x="316" y="316"/>
                  <a:pt x="418" y="315"/>
                  <a:pt x="518" y="293"/>
                </a:cubicBezTo>
                <a:cubicBezTo>
                  <a:pt x="533" y="288"/>
                  <a:pt x="535" y="237"/>
                  <a:pt x="547" y="235"/>
                </a:cubicBezTo>
                <a:cubicBezTo>
                  <a:pt x="549" y="236"/>
                  <a:pt x="552" y="237"/>
                  <a:pt x="554" y="239"/>
                </a:cubicBezTo>
                <a:lnTo>
                  <a:pt x="560" y="243"/>
                </a:lnTo>
                <a:lnTo>
                  <a:pt x="560" y="251"/>
                </a:lnTo>
                <a:cubicBezTo>
                  <a:pt x="561" y="274"/>
                  <a:pt x="558" y="293"/>
                  <a:pt x="552" y="308"/>
                </a:cubicBezTo>
                <a:cubicBezTo>
                  <a:pt x="546" y="322"/>
                  <a:pt x="538" y="332"/>
                  <a:pt x="527" y="338"/>
                </a:cubicBezTo>
                <a:cubicBezTo>
                  <a:pt x="509" y="397"/>
                  <a:pt x="447" y="460"/>
                  <a:pt x="385" y="466"/>
                </a:cubicBezTo>
                <a:cubicBezTo>
                  <a:pt x="374" y="467"/>
                  <a:pt x="361" y="467"/>
                  <a:pt x="350" y="463"/>
                </a:cubicBezTo>
                <a:cubicBezTo>
                  <a:pt x="282" y="438"/>
                  <a:pt x="238" y="410"/>
                  <a:pt x="216" y="33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Oval 7"/>
          <p:cNvSpPr>
            <a:spLocks noChangeArrowheads="true"/>
          </p:cNvSpPr>
          <p:nvPr/>
        </p:nvSpPr>
        <p:spPr bwMode="auto">
          <a:xfrm>
            <a:off x="4509453" y="1365568"/>
            <a:ext cx="444500" cy="442912"/>
          </a:xfrm>
          <a:prstGeom prst="ellipse">
            <a:avLst/>
          </a:prstGeom>
          <a:solidFill>
            <a:schemeClr val="tx2"/>
          </a:solidFill>
          <a:ln w="38100" cap="flat">
            <a:solidFill>
              <a:schemeClr val="accent2"/>
            </a:solidFill>
            <a:prstDash val="solid"/>
            <a:miter lim="800000"/>
          </a:ln>
        </p:spPr>
        <p:txBody>
          <a:bodyPr/>
          <a:lstStyle/>
          <a:p>
            <a:pPr algn="ctr" eaLnBrk="1" hangingPunct="1">
              <a:buFont typeface="Arial" panose="02080604020202020204" pitchFamily="34" charset="0"/>
              <a:buNone/>
              <a:defRPr/>
            </a:pPr>
            <a:r>
              <a:rPr lang="en-US" altLang="zh-CN" b="1" dirty="0">
                <a:solidFill>
                  <a:schemeClr val="accent2"/>
                </a:solidFill>
                <a:latin typeface="+mn-ea"/>
                <a:ea typeface="+mn-ea"/>
              </a:rPr>
              <a:t>1</a:t>
            </a:r>
            <a:endParaRPr lang="zh-CN" altLang="en-US" b="1" dirty="0">
              <a:solidFill>
                <a:schemeClr val="accent2"/>
              </a:solidFill>
              <a:latin typeface="+mn-ea"/>
              <a:ea typeface="+mn-ea"/>
            </a:endParaRPr>
          </a:p>
        </p:txBody>
      </p:sp>
      <p:sp>
        <p:nvSpPr>
          <p:cNvPr id="18" name="矩形 17"/>
          <p:cNvSpPr/>
          <p:nvPr/>
        </p:nvSpPr>
        <p:spPr>
          <a:xfrm>
            <a:off x="5086985" y="2660015"/>
            <a:ext cx="6028055" cy="1198880"/>
          </a:xfrm>
          <a:prstGeom prst="rect">
            <a:avLst/>
          </a:prstGeom>
        </p:spPr>
        <p:txBody>
          <a:bodyPr wrap="square">
            <a:spAutoFit/>
          </a:bodyPr>
          <a:lstStyle/>
          <a:p>
            <a:pPr algn="just" eaLnBrk="1" hangingPunct="1">
              <a:buFont typeface="Arial" panose="02080604020202020204" pitchFamily="34" charset="0"/>
              <a:buNone/>
              <a:defRPr/>
            </a:pPr>
            <a:r>
              <a:rPr lang="zh-CN" altLang="en-US" sz="2400" dirty="0">
                <a:solidFill>
                  <a:schemeClr val="accent1"/>
                </a:solidFill>
                <a:latin typeface="+mj-ea"/>
                <a:ea typeface="+mj-ea"/>
              </a:rPr>
              <a:t>对于好友</a:t>
            </a:r>
            <a:r>
              <a:rPr lang="en-US" altLang="zh-CN" sz="2400" dirty="0">
                <a:solidFill>
                  <a:schemeClr val="accent1"/>
                </a:solidFill>
                <a:latin typeface="+mj-ea"/>
                <a:ea typeface="+mj-ea"/>
              </a:rPr>
              <a:t>QQ</a:t>
            </a:r>
            <a:r>
              <a:rPr lang="zh-CN" altLang="en-US" sz="2400" dirty="0">
                <a:solidFill>
                  <a:schemeClr val="accent1"/>
                </a:solidFill>
                <a:latin typeface="+mj-ea"/>
                <a:ea typeface="+mj-ea"/>
              </a:rPr>
              <a:t>、微信、手机发送过来涉及到借钱、汇款等信息，一定要电话联系到本人进行确认。</a:t>
            </a:r>
            <a:endParaRPr lang="zh-CN" altLang="en-US" sz="2400" dirty="0">
              <a:solidFill>
                <a:schemeClr val="accent1"/>
              </a:solidFill>
              <a:latin typeface="+mj-ea"/>
              <a:ea typeface="+mj-ea"/>
            </a:endParaRPr>
          </a:p>
        </p:txBody>
      </p:sp>
      <p:sp>
        <p:nvSpPr>
          <p:cNvPr id="20" name="Oval 7"/>
          <p:cNvSpPr>
            <a:spLocks noChangeArrowheads="true"/>
          </p:cNvSpPr>
          <p:nvPr/>
        </p:nvSpPr>
        <p:spPr bwMode="auto">
          <a:xfrm>
            <a:off x="4509453" y="2966403"/>
            <a:ext cx="444500" cy="442912"/>
          </a:xfrm>
          <a:prstGeom prst="ellipse">
            <a:avLst/>
          </a:prstGeom>
          <a:solidFill>
            <a:schemeClr val="tx2"/>
          </a:solidFill>
          <a:ln w="38100" cap="flat">
            <a:solidFill>
              <a:schemeClr val="accent2"/>
            </a:solidFill>
            <a:prstDash val="solid"/>
            <a:miter lim="800000"/>
          </a:ln>
        </p:spPr>
        <p:txBody>
          <a:bodyPr/>
          <a:lstStyle/>
          <a:p>
            <a:pPr algn="ctr" eaLnBrk="1" hangingPunct="1">
              <a:buFont typeface="Arial" panose="02080604020202020204" pitchFamily="34" charset="0"/>
              <a:buNone/>
              <a:defRPr/>
            </a:pPr>
            <a:r>
              <a:rPr lang="en-US" altLang="zh-CN" b="1" dirty="0">
                <a:solidFill>
                  <a:schemeClr val="accent2"/>
                </a:solidFill>
                <a:latin typeface="+mn-ea"/>
                <a:ea typeface="+mn-ea"/>
              </a:rPr>
              <a:t>2</a:t>
            </a:r>
            <a:endParaRPr lang="zh-CN" altLang="en-US" b="1" dirty="0">
              <a:solidFill>
                <a:schemeClr val="accent2"/>
              </a:solidFill>
              <a:latin typeface="+mn-ea"/>
              <a:ea typeface="+mn-ea"/>
            </a:endParaRPr>
          </a:p>
        </p:txBody>
      </p:sp>
      <p:sp>
        <p:nvSpPr>
          <p:cNvPr id="21" name="矩形 20"/>
          <p:cNvSpPr/>
          <p:nvPr/>
        </p:nvSpPr>
        <p:spPr>
          <a:xfrm>
            <a:off x="5086350" y="1172210"/>
            <a:ext cx="6029325" cy="829945"/>
          </a:xfrm>
          <a:prstGeom prst="rect">
            <a:avLst/>
          </a:prstGeom>
        </p:spPr>
        <p:txBody>
          <a:bodyPr wrap="square">
            <a:spAutoFit/>
          </a:bodyPr>
          <a:lstStyle/>
          <a:p>
            <a:pPr algn="just" eaLnBrk="1" hangingPunct="1">
              <a:buFont typeface="Arial" panose="02080604020202020204" pitchFamily="34" charset="0"/>
              <a:buNone/>
              <a:defRPr/>
            </a:pPr>
            <a:r>
              <a:rPr sz="2400" dirty="0">
                <a:solidFill>
                  <a:schemeClr val="accent1"/>
                </a:solidFill>
                <a:latin typeface="+mj-ea"/>
                <a:ea typeface="+mj-ea"/>
              </a:rPr>
              <a:t>不要轻易通过</a:t>
            </a:r>
            <a:r>
              <a:rPr lang="zh-CN" sz="2400" dirty="0">
                <a:solidFill>
                  <a:schemeClr val="accent1"/>
                </a:solidFill>
                <a:latin typeface="+mj-ea"/>
                <a:ea typeface="+mj-ea"/>
              </a:rPr>
              <a:t>自称</a:t>
            </a:r>
            <a:r>
              <a:rPr sz="2400" dirty="0">
                <a:solidFill>
                  <a:schemeClr val="accent1"/>
                </a:solidFill>
                <a:latin typeface="+mj-ea"/>
                <a:ea typeface="+mj-ea"/>
                <a:sym typeface="+mn-ea"/>
              </a:rPr>
              <a:t>领导、同</a:t>
            </a:r>
            <a:r>
              <a:rPr lang="zh-CN" sz="2400" dirty="0">
                <a:solidFill>
                  <a:schemeClr val="accent1"/>
                </a:solidFill>
                <a:latin typeface="+mj-ea"/>
                <a:ea typeface="+mj-ea"/>
                <a:sym typeface="+mn-ea"/>
              </a:rPr>
              <a:t>学</a:t>
            </a:r>
            <a:r>
              <a:rPr sz="2400" dirty="0">
                <a:solidFill>
                  <a:schemeClr val="accent1"/>
                </a:solidFill>
                <a:latin typeface="+mj-ea"/>
                <a:ea typeface="+mj-ea"/>
                <a:sym typeface="+mn-ea"/>
              </a:rPr>
              <a:t>、好友、亲属的QQ及微信</a:t>
            </a:r>
            <a:r>
              <a:rPr sz="2400" dirty="0">
                <a:solidFill>
                  <a:schemeClr val="accent1"/>
                </a:solidFill>
                <a:latin typeface="+mj-ea"/>
                <a:ea typeface="+mj-ea"/>
              </a:rPr>
              <a:t>的好友申请</a:t>
            </a:r>
            <a:r>
              <a:rPr lang="zh-CN" sz="2400" dirty="0">
                <a:solidFill>
                  <a:schemeClr val="accent1"/>
                </a:solidFill>
                <a:latin typeface="+mj-ea"/>
                <a:ea typeface="+mj-ea"/>
              </a:rPr>
              <a:t>。</a:t>
            </a:r>
            <a:endParaRPr lang="zh-CN" sz="2400" dirty="0">
              <a:solidFill>
                <a:schemeClr val="accent1"/>
              </a:solidFill>
              <a:latin typeface="+mj-ea"/>
              <a:ea typeface="+mj-ea"/>
            </a:endParaRPr>
          </a:p>
        </p:txBody>
      </p:sp>
      <p:sp>
        <p:nvSpPr>
          <p:cNvPr id="2" name="文本框 1"/>
          <p:cNvSpPr txBox="true"/>
          <p:nvPr/>
        </p:nvSpPr>
        <p:spPr>
          <a:xfrm>
            <a:off x="5086985" y="4311015"/>
            <a:ext cx="6028055" cy="1198880"/>
          </a:xfrm>
          <a:prstGeom prst="rect">
            <a:avLst/>
          </a:prstGeom>
          <a:noFill/>
        </p:spPr>
        <p:txBody>
          <a:bodyPr wrap="square" rtlCol="0">
            <a:spAutoFit/>
          </a:bodyPr>
          <a:p>
            <a:pPr algn="just" eaLnBrk="1" hangingPunct="1">
              <a:buClrTx/>
              <a:buSzTx/>
              <a:buFont typeface="Arial" panose="02080604020202020204" pitchFamily="34" charset="0"/>
              <a:defRPr/>
            </a:pPr>
            <a:r>
              <a:rPr lang="zh-CN" altLang="en-US" sz="2400" dirty="0">
                <a:solidFill>
                  <a:schemeClr val="accent1"/>
                </a:solidFill>
                <a:latin typeface="+mj-ea"/>
                <a:ea typeface="+mj-ea"/>
              </a:rPr>
              <a:t>不要轻信QQ、微信中涉及转账汇款的图片信息，通过网络社交工具要求转账汇款的，要认真识别，提高警惕。</a:t>
            </a:r>
            <a:endParaRPr lang="zh-CN" altLang="en-US" sz="2400" dirty="0">
              <a:solidFill>
                <a:schemeClr val="accent1"/>
              </a:solidFill>
              <a:latin typeface="+mj-ea"/>
              <a:ea typeface="+mj-ea"/>
            </a:endParaRPr>
          </a:p>
        </p:txBody>
      </p:sp>
      <p:sp>
        <p:nvSpPr>
          <p:cNvPr id="3" name="Oval 7"/>
          <p:cNvSpPr>
            <a:spLocks noChangeArrowheads="true"/>
          </p:cNvSpPr>
          <p:nvPr/>
        </p:nvSpPr>
        <p:spPr bwMode="auto">
          <a:xfrm>
            <a:off x="4509453" y="4616768"/>
            <a:ext cx="444500" cy="442912"/>
          </a:xfrm>
          <a:prstGeom prst="ellipse">
            <a:avLst/>
          </a:prstGeom>
          <a:solidFill>
            <a:schemeClr val="tx2"/>
          </a:solidFill>
          <a:ln w="38100" cap="flat">
            <a:solidFill>
              <a:schemeClr val="accent2"/>
            </a:solidFill>
            <a:prstDash val="solid"/>
            <a:miter lim="800000"/>
          </a:ln>
        </p:spPr>
        <p:txBody>
          <a:bodyPr/>
          <a:p>
            <a:pPr algn="ctr" eaLnBrk="1" hangingPunct="1">
              <a:buFont typeface="Arial" panose="02080604020202020204" pitchFamily="34" charset="0"/>
              <a:buNone/>
              <a:defRPr/>
            </a:pPr>
            <a:r>
              <a:rPr lang="en-US" altLang="zh-CN" b="1" dirty="0">
                <a:solidFill>
                  <a:schemeClr val="accent2"/>
                </a:solidFill>
                <a:latin typeface="+mn-ea"/>
                <a:ea typeface="+mn-ea"/>
              </a:rPr>
              <a:t>3</a:t>
            </a:r>
            <a:endParaRPr lang="en-US" altLang="zh-CN" b="1" dirty="0">
              <a:solidFill>
                <a:schemeClr val="accent2"/>
              </a:solidFill>
              <a:latin typeface="+mn-ea"/>
              <a:ea typeface="+mn-ea"/>
            </a:endParaRPr>
          </a:p>
        </p:txBody>
      </p:sp>
    </p:spTree>
  </p:cSld>
  <p:clrMapOvr>
    <a:masterClrMapping/>
  </p:clrMapOvr>
  <p:transition spd="slow">
    <p:blinds dir="vert"/>
  </p:transition>
  <p:timing>
    <p:tnLst>
      <p:par>
        <p:cTn id="1" dur="indefinite" restart="never" nodeType="tmRoot"/>
      </p:par>
    </p:tnLst>
    <p:bldLst>
      <p:bldP spid="10" grpId="0" animBg="true"/>
      <p:bldP spid="12" grpId="0" animBg="true"/>
      <p:bldP spid="13" grpId="0"/>
      <p:bldP spid="16" grpId="0" bldLvl="0" animBg="true"/>
      <p:bldP spid="18" grpId="0"/>
      <p:bldP spid="20" grpId="0" bldLvl="0" animBg="true"/>
      <p:bldP spid="21" grpId="0"/>
      <p:bldP spid="3" grpId="0" bldLvl="0" animBg="tru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true">
            <a:spLocks noChangeArrowheads="true"/>
          </p:cNvSpPr>
          <p:nvPr/>
        </p:nvSpPr>
        <p:spPr bwMode="auto">
          <a:xfrm>
            <a:off x="481330" y="271780"/>
            <a:ext cx="4288790" cy="58356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3200" b="1">
                <a:solidFill>
                  <a:schemeClr val="accent2"/>
                </a:solidFill>
                <a:latin typeface="微软雅黑" panose="020B0503020204020204" pitchFamily="34" charset="-122"/>
              </a:rPr>
              <a:t>防电信网络诈骗十守则</a:t>
            </a:r>
            <a:endParaRPr lang="zh-CN" altLang="en-US" sz="3200" b="1">
              <a:solidFill>
                <a:schemeClr val="accent2"/>
              </a:solidFill>
              <a:latin typeface="微软雅黑" panose="020B0503020204020204" pitchFamily="34" charset="-122"/>
            </a:endParaRPr>
          </a:p>
        </p:txBody>
      </p:sp>
      <p:sp>
        <p:nvSpPr>
          <p:cNvPr id="6" name="矩形 5"/>
          <p:cNvSpPr/>
          <p:nvPr/>
        </p:nvSpPr>
        <p:spPr>
          <a:xfrm>
            <a:off x="1536700" y="1828800"/>
            <a:ext cx="6073775" cy="1200150"/>
          </a:xfrm>
          <a:prstGeom prst="rect">
            <a:avLst/>
          </a:prstGeom>
        </p:spPr>
        <p:txBody>
          <a:bodyPr>
            <a:spAutoFit/>
          </a:bodyPr>
          <a:lstStyle/>
          <a:p>
            <a:pPr algn="just" eaLnBrk="1" hangingPunct="1">
              <a:buFont typeface="Arial" panose="02080604020202020204" pitchFamily="34" charset="0"/>
              <a:buNone/>
              <a:defRPr/>
            </a:pPr>
            <a:r>
              <a:rPr lang="zh-CN" altLang="en-US" dirty="0">
                <a:solidFill>
                  <a:schemeClr val="accent1"/>
                </a:solidFill>
                <a:latin typeface="+mj-ea"/>
                <a:ea typeface="+mj-ea"/>
              </a:rPr>
              <a:t>虽然手机短信中也有银行等机构发来的安全链接，但不少用户难以通过对方短信号码、短信内容、链接形式等辨别真伪，所以建议用户尽量不要点击短信中自带的任何链接。特别是</a:t>
            </a:r>
            <a:r>
              <a:rPr lang="en-US" altLang="zh-CN" dirty="0">
                <a:solidFill>
                  <a:schemeClr val="accent1"/>
                </a:solidFill>
                <a:latin typeface="+mj-ea"/>
                <a:ea typeface="+mj-ea"/>
              </a:rPr>
              <a:t>Android</a:t>
            </a:r>
            <a:r>
              <a:rPr lang="zh-CN" altLang="en-US" dirty="0">
                <a:solidFill>
                  <a:schemeClr val="accent1"/>
                </a:solidFill>
                <a:latin typeface="+mj-ea"/>
                <a:ea typeface="+mj-ea"/>
              </a:rPr>
              <a:t>手机用户，更要防止中木马病毒。</a:t>
            </a:r>
            <a:endParaRPr lang="zh-CN" altLang="en-US" dirty="0">
              <a:solidFill>
                <a:schemeClr val="accent1"/>
              </a:solidFill>
              <a:latin typeface="+mj-ea"/>
              <a:ea typeface="+mj-ea"/>
            </a:endParaRPr>
          </a:p>
        </p:txBody>
      </p:sp>
      <p:cxnSp>
        <p:nvCxnSpPr>
          <p:cNvPr id="7" name="直接连接符 6"/>
          <p:cNvCxnSpPr>
            <a:cxnSpLocks noChangeShapeType="true"/>
          </p:cNvCxnSpPr>
          <p:nvPr/>
        </p:nvCxnSpPr>
        <p:spPr bwMode="auto">
          <a:xfrm>
            <a:off x="1252538" y="855663"/>
            <a:ext cx="0" cy="6002337"/>
          </a:xfrm>
          <a:prstGeom prst="line">
            <a:avLst/>
          </a:prstGeom>
          <a:noFill/>
          <a:ln w="28575" algn="ctr">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椭圆 7"/>
          <p:cNvSpPr>
            <a:spLocks noChangeArrowheads="true"/>
          </p:cNvSpPr>
          <p:nvPr/>
        </p:nvSpPr>
        <p:spPr bwMode="auto">
          <a:xfrm>
            <a:off x="969963" y="1412875"/>
            <a:ext cx="566737" cy="568325"/>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endParaRPr lang="zh-CN" altLang="en-US" sz="1600">
              <a:solidFill>
                <a:schemeClr val="accent2"/>
              </a:solidFill>
              <a:ea typeface="宋体" panose="02010600030101010101" pitchFamily="2" charset="-122"/>
            </a:endParaRPr>
          </a:p>
        </p:txBody>
      </p:sp>
      <p:sp>
        <p:nvSpPr>
          <p:cNvPr id="9" name="TextBox 8"/>
          <p:cNvSpPr txBox="true"/>
          <p:nvPr/>
        </p:nvSpPr>
        <p:spPr>
          <a:xfrm>
            <a:off x="1068388" y="1466850"/>
            <a:ext cx="374650" cy="461963"/>
          </a:xfrm>
          <a:prstGeom prst="rect">
            <a:avLst/>
          </a:prstGeom>
          <a:noFill/>
        </p:spPr>
        <p:txBody>
          <a:bodyPr wrap="none">
            <a:spAutoFit/>
          </a:bodyPr>
          <a:lstStyle/>
          <a:p>
            <a:pPr eaLnBrk="1" hangingPunct="1">
              <a:buFont typeface="Arial" panose="02080604020202020204" pitchFamily="34" charset="0"/>
              <a:buNone/>
              <a:defRPr/>
            </a:pPr>
            <a:r>
              <a:rPr lang="en-US" altLang="zh-CN" sz="2400" b="1" dirty="0">
                <a:solidFill>
                  <a:schemeClr val="accent2"/>
                </a:solidFill>
                <a:latin typeface="+mj-ea"/>
                <a:ea typeface="+mj-ea"/>
              </a:rPr>
              <a:t>1</a:t>
            </a:r>
            <a:endParaRPr lang="zh-CN" altLang="en-US" sz="2400" b="1" dirty="0">
              <a:solidFill>
                <a:schemeClr val="accent2"/>
              </a:solidFill>
              <a:latin typeface="+mj-ea"/>
              <a:ea typeface="+mj-ea"/>
            </a:endParaRPr>
          </a:p>
        </p:txBody>
      </p:sp>
      <p:sp>
        <p:nvSpPr>
          <p:cNvPr id="11" name="椭圆 10"/>
          <p:cNvSpPr>
            <a:spLocks noChangeArrowheads="true"/>
          </p:cNvSpPr>
          <p:nvPr/>
        </p:nvSpPr>
        <p:spPr bwMode="auto">
          <a:xfrm>
            <a:off x="969963" y="4868863"/>
            <a:ext cx="566737" cy="568325"/>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endParaRPr lang="zh-CN" altLang="en-US" sz="1600">
              <a:solidFill>
                <a:schemeClr val="accent2"/>
              </a:solidFill>
              <a:ea typeface="宋体" panose="02010600030101010101" pitchFamily="2" charset="-122"/>
            </a:endParaRPr>
          </a:p>
        </p:txBody>
      </p:sp>
      <p:sp>
        <p:nvSpPr>
          <p:cNvPr id="14" name="TextBox 13"/>
          <p:cNvSpPr txBox="true"/>
          <p:nvPr/>
        </p:nvSpPr>
        <p:spPr>
          <a:xfrm>
            <a:off x="1065213" y="4922838"/>
            <a:ext cx="374650" cy="461962"/>
          </a:xfrm>
          <a:prstGeom prst="rect">
            <a:avLst/>
          </a:prstGeom>
          <a:noFill/>
        </p:spPr>
        <p:txBody>
          <a:bodyPr wrap="none">
            <a:spAutoFit/>
          </a:bodyPr>
          <a:lstStyle/>
          <a:p>
            <a:pPr eaLnBrk="1" hangingPunct="1">
              <a:buFont typeface="Arial" panose="02080604020202020204" pitchFamily="34" charset="0"/>
              <a:buNone/>
              <a:defRPr/>
            </a:pPr>
            <a:r>
              <a:rPr lang="en-US" altLang="zh-CN" sz="2400" b="1" dirty="0">
                <a:solidFill>
                  <a:schemeClr val="accent2"/>
                </a:solidFill>
                <a:latin typeface="+mj-ea"/>
                <a:ea typeface="+mj-ea"/>
              </a:rPr>
              <a:t>3</a:t>
            </a:r>
            <a:endParaRPr lang="zh-CN" altLang="en-US" sz="2400" b="1" dirty="0">
              <a:solidFill>
                <a:schemeClr val="accent2"/>
              </a:solidFill>
              <a:latin typeface="+mj-ea"/>
              <a:ea typeface="+mj-ea"/>
            </a:endParaRPr>
          </a:p>
        </p:txBody>
      </p:sp>
      <p:sp>
        <p:nvSpPr>
          <p:cNvPr id="15" name="矩形 14"/>
          <p:cNvSpPr/>
          <p:nvPr/>
        </p:nvSpPr>
        <p:spPr>
          <a:xfrm>
            <a:off x="1536700" y="1498600"/>
            <a:ext cx="3625850" cy="400050"/>
          </a:xfrm>
          <a:prstGeom prst="rect">
            <a:avLst/>
          </a:prstGeom>
        </p:spPr>
        <p:txBody>
          <a:bodyPr>
            <a:spAutoFit/>
          </a:bodyPr>
          <a:lstStyle/>
          <a:p>
            <a:pPr algn="just" eaLnBrk="1" hangingPunct="1">
              <a:buFont typeface="Arial" panose="02080604020202020204" pitchFamily="34" charset="0"/>
              <a:buNone/>
              <a:defRPr/>
            </a:pPr>
            <a:r>
              <a:rPr lang="zh-CN" altLang="en-US" sz="2000" b="1" dirty="0">
                <a:solidFill>
                  <a:schemeClr val="accent1"/>
                </a:solidFill>
                <a:latin typeface="+mj-ea"/>
                <a:ea typeface="+mj-ea"/>
              </a:rPr>
              <a:t>手机短信内的链接都别点。</a:t>
            </a:r>
            <a:endParaRPr lang="zh-CN" altLang="en-US" sz="2000" b="1" dirty="0">
              <a:solidFill>
                <a:schemeClr val="accent1"/>
              </a:solidFill>
              <a:latin typeface="+mj-ea"/>
              <a:ea typeface="+mj-ea"/>
            </a:endParaRPr>
          </a:p>
        </p:txBody>
      </p:sp>
      <p:sp>
        <p:nvSpPr>
          <p:cNvPr id="16" name="矩形 15"/>
          <p:cNvSpPr/>
          <p:nvPr/>
        </p:nvSpPr>
        <p:spPr>
          <a:xfrm>
            <a:off x="1536700" y="4914900"/>
            <a:ext cx="5497513" cy="398780"/>
          </a:xfrm>
          <a:prstGeom prst="rect">
            <a:avLst/>
          </a:prstGeom>
        </p:spPr>
        <p:txBody>
          <a:bodyPr>
            <a:spAutoFit/>
          </a:bodyPr>
          <a:lstStyle/>
          <a:p>
            <a:pPr algn="just" eaLnBrk="1" hangingPunct="1">
              <a:buFont typeface="Arial" panose="02080604020202020204" pitchFamily="34" charset="0"/>
              <a:buNone/>
              <a:defRPr/>
            </a:pPr>
            <a:r>
              <a:rPr lang="zh-CN" altLang="en-US" sz="2000" b="1" dirty="0">
                <a:solidFill>
                  <a:schemeClr val="accent1"/>
                </a:solidFill>
                <a:latin typeface="+mj-ea"/>
                <a:ea typeface="+mj-ea"/>
              </a:rPr>
              <a:t>凡是显示境外号码来电的多是骗子</a:t>
            </a:r>
            <a:endParaRPr lang="zh-CN" altLang="en-US" sz="2000" b="1" dirty="0">
              <a:solidFill>
                <a:schemeClr val="accent1"/>
              </a:solidFill>
              <a:latin typeface="+mj-ea"/>
              <a:ea typeface="+mj-ea"/>
            </a:endParaRPr>
          </a:p>
        </p:txBody>
      </p:sp>
      <p:sp>
        <p:nvSpPr>
          <p:cNvPr id="17" name="椭圆 16"/>
          <p:cNvSpPr>
            <a:spLocks noChangeArrowheads="true"/>
          </p:cNvSpPr>
          <p:nvPr/>
        </p:nvSpPr>
        <p:spPr bwMode="auto">
          <a:xfrm>
            <a:off x="969963" y="3241675"/>
            <a:ext cx="566737" cy="568325"/>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endParaRPr lang="zh-CN" altLang="en-US" sz="1600">
              <a:solidFill>
                <a:schemeClr val="accent2"/>
              </a:solidFill>
              <a:ea typeface="宋体" panose="02010600030101010101" pitchFamily="2" charset="-122"/>
            </a:endParaRPr>
          </a:p>
        </p:txBody>
      </p:sp>
      <p:sp>
        <p:nvSpPr>
          <p:cNvPr id="18" name="TextBox 17"/>
          <p:cNvSpPr txBox="true"/>
          <p:nvPr/>
        </p:nvSpPr>
        <p:spPr>
          <a:xfrm>
            <a:off x="1065213" y="3295650"/>
            <a:ext cx="374650" cy="461963"/>
          </a:xfrm>
          <a:prstGeom prst="rect">
            <a:avLst/>
          </a:prstGeom>
          <a:noFill/>
        </p:spPr>
        <p:txBody>
          <a:bodyPr wrap="none">
            <a:spAutoFit/>
          </a:bodyPr>
          <a:lstStyle/>
          <a:p>
            <a:pPr eaLnBrk="1" hangingPunct="1">
              <a:buFont typeface="Arial" panose="02080604020202020204" pitchFamily="34" charset="0"/>
              <a:buNone/>
              <a:defRPr/>
            </a:pPr>
            <a:r>
              <a:rPr lang="en-US" altLang="zh-CN" sz="2400" b="1" dirty="0">
                <a:solidFill>
                  <a:schemeClr val="accent2"/>
                </a:solidFill>
                <a:latin typeface="+mj-ea"/>
                <a:ea typeface="+mj-ea"/>
              </a:rPr>
              <a:t>2</a:t>
            </a:r>
            <a:endParaRPr lang="zh-CN" altLang="en-US" sz="2400" b="1" dirty="0">
              <a:solidFill>
                <a:schemeClr val="accent2"/>
              </a:solidFill>
              <a:latin typeface="+mj-ea"/>
              <a:ea typeface="+mj-ea"/>
            </a:endParaRPr>
          </a:p>
        </p:txBody>
      </p:sp>
      <p:sp>
        <p:nvSpPr>
          <p:cNvPr id="19" name="矩形 18"/>
          <p:cNvSpPr/>
          <p:nvPr/>
        </p:nvSpPr>
        <p:spPr>
          <a:xfrm>
            <a:off x="1536700" y="3327400"/>
            <a:ext cx="5210175" cy="400050"/>
          </a:xfrm>
          <a:prstGeom prst="rect">
            <a:avLst/>
          </a:prstGeom>
        </p:spPr>
        <p:txBody>
          <a:bodyPr>
            <a:spAutoFit/>
          </a:bodyPr>
          <a:lstStyle/>
          <a:p>
            <a:pPr algn="just" eaLnBrk="1" hangingPunct="1">
              <a:buFont typeface="Arial" panose="02080604020202020204" pitchFamily="34" charset="0"/>
              <a:buNone/>
              <a:defRPr/>
            </a:pPr>
            <a:r>
              <a:rPr lang="zh-CN" altLang="en-US" sz="2000" b="1" dirty="0">
                <a:solidFill>
                  <a:schemeClr val="accent1"/>
                </a:solidFill>
                <a:latin typeface="+mj-ea"/>
                <a:ea typeface="+mj-ea"/>
              </a:rPr>
              <a:t>凡是索要“短信验证码”的全是骗子。</a:t>
            </a:r>
            <a:endParaRPr lang="zh-CN" altLang="en-US" sz="2000" b="1" dirty="0">
              <a:solidFill>
                <a:schemeClr val="accent1"/>
              </a:solidFill>
              <a:latin typeface="+mj-ea"/>
              <a:ea typeface="+mj-ea"/>
            </a:endParaRPr>
          </a:p>
        </p:txBody>
      </p:sp>
      <p:sp>
        <p:nvSpPr>
          <p:cNvPr id="20" name="矩形 19"/>
          <p:cNvSpPr/>
          <p:nvPr/>
        </p:nvSpPr>
        <p:spPr>
          <a:xfrm>
            <a:off x="1536700" y="3725863"/>
            <a:ext cx="6073775" cy="645160"/>
          </a:xfrm>
          <a:prstGeom prst="rect">
            <a:avLst/>
          </a:prstGeom>
        </p:spPr>
        <p:txBody>
          <a:bodyPr>
            <a:spAutoFit/>
          </a:bodyPr>
          <a:lstStyle/>
          <a:p>
            <a:pPr algn="just" eaLnBrk="1" hangingPunct="1">
              <a:buFont typeface="Arial" panose="02080604020202020204" pitchFamily="34" charset="0"/>
              <a:buNone/>
              <a:defRPr/>
            </a:pPr>
            <a:r>
              <a:rPr lang="zh-CN" altLang="en-US" dirty="0">
                <a:solidFill>
                  <a:schemeClr val="accent1"/>
                </a:solidFill>
                <a:latin typeface="+mj-ea"/>
                <a:ea typeface="+mj-ea"/>
              </a:rPr>
              <a:t>银行、支付宝等发来的“短信验证码”是守护资金安全的最后一道防线，所以不得向任何人和机构透露该信息。</a:t>
            </a:r>
            <a:endParaRPr lang="zh-CN" altLang="en-US" dirty="0">
              <a:solidFill>
                <a:schemeClr val="accent1"/>
              </a:solidFill>
              <a:latin typeface="+mj-ea"/>
              <a:ea typeface="+mj-ea"/>
            </a:endParaRPr>
          </a:p>
        </p:txBody>
      </p:sp>
      <p:sp>
        <p:nvSpPr>
          <p:cNvPr id="21" name="矩形 20"/>
          <p:cNvSpPr/>
          <p:nvPr/>
        </p:nvSpPr>
        <p:spPr>
          <a:xfrm>
            <a:off x="1536700" y="5256213"/>
            <a:ext cx="6073775" cy="922020"/>
          </a:xfrm>
          <a:prstGeom prst="rect">
            <a:avLst/>
          </a:prstGeom>
        </p:spPr>
        <p:txBody>
          <a:bodyPr>
            <a:spAutoFit/>
          </a:bodyPr>
          <a:lstStyle/>
          <a:p>
            <a:pPr algn="just" eaLnBrk="1" hangingPunct="1">
              <a:buFont typeface="Arial" panose="02080604020202020204" pitchFamily="34" charset="0"/>
              <a:buNone/>
              <a:defRPr/>
            </a:pPr>
            <a:r>
              <a:rPr lang="zh-CN" altLang="en-US" dirty="0">
                <a:solidFill>
                  <a:schemeClr val="accent1"/>
                </a:solidFill>
                <a:latin typeface="+mj-ea"/>
                <a:ea typeface="+mj-ea"/>
              </a:rPr>
              <a:t>目前，任何政府、企业、银行、运营商等机构均没有境外号码的电话，所以今后再见到类似</a:t>
            </a:r>
            <a:r>
              <a:rPr lang="en-US" altLang="zh-CN" dirty="0">
                <a:solidFill>
                  <a:schemeClr val="accent1"/>
                </a:solidFill>
                <a:latin typeface="+mj-ea"/>
                <a:ea typeface="+mj-ea"/>
              </a:rPr>
              <a:t>+1</a:t>
            </a:r>
            <a:r>
              <a:rPr lang="zh-CN" altLang="en-US" dirty="0">
                <a:solidFill>
                  <a:schemeClr val="accent1"/>
                </a:solidFill>
                <a:latin typeface="+mj-ea"/>
                <a:ea typeface="+mj-ea"/>
              </a:rPr>
              <a:t>（</a:t>
            </a:r>
            <a:r>
              <a:rPr lang="en-US" altLang="zh-CN" dirty="0">
                <a:solidFill>
                  <a:schemeClr val="accent1"/>
                </a:solidFill>
                <a:latin typeface="+mj-ea"/>
                <a:ea typeface="+mj-ea"/>
              </a:rPr>
              <a:t>522</a:t>
            </a:r>
            <a:r>
              <a:rPr lang="zh-CN" altLang="en-US" dirty="0">
                <a:solidFill>
                  <a:schemeClr val="accent1"/>
                </a:solidFill>
                <a:latin typeface="+mj-ea"/>
                <a:ea typeface="+mj-ea"/>
              </a:rPr>
              <a:t>）</a:t>
            </a:r>
            <a:r>
              <a:rPr lang="en-US" altLang="zh-CN" dirty="0">
                <a:solidFill>
                  <a:schemeClr val="accent1"/>
                </a:solidFill>
                <a:latin typeface="+mj-ea"/>
                <a:ea typeface="+mj-ea"/>
              </a:rPr>
              <a:t>33445788</a:t>
            </a:r>
            <a:r>
              <a:rPr lang="zh-CN" altLang="en-US" dirty="0">
                <a:solidFill>
                  <a:schemeClr val="accent1"/>
                </a:solidFill>
                <a:latin typeface="+mj-ea"/>
                <a:ea typeface="+mj-ea"/>
              </a:rPr>
              <a:t>、</a:t>
            </a:r>
            <a:r>
              <a:rPr lang="en-US" altLang="zh-CN" dirty="0">
                <a:solidFill>
                  <a:schemeClr val="accent1"/>
                </a:solidFill>
                <a:latin typeface="+mj-ea"/>
                <a:ea typeface="+mj-ea"/>
              </a:rPr>
              <a:t>00855233414</a:t>
            </a:r>
            <a:r>
              <a:rPr lang="zh-CN" altLang="en-US" dirty="0">
                <a:solidFill>
                  <a:schemeClr val="accent1"/>
                </a:solidFill>
                <a:latin typeface="+mj-ea"/>
                <a:ea typeface="+mj-ea"/>
              </a:rPr>
              <a:t>等号码的来电，直接挂断就好。</a:t>
            </a:r>
            <a:endParaRPr lang="zh-CN" altLang="en-US" dirty="0">
              <a:solidFill>
                <a:schemeClr val="accent1"/>
              </a:solidFill>
              <a:latin typeface="+mj-ea"/>
              <a:ea typeface="+mj-ea"/>
            </a:endParaRPr>
          </a:p>
        </p:txBody>
      </p:sp>
      <p:pic>
        <p:nvPicPr>
          <p:cNvPr id="42000" name="Picture 2"/>
          <p:cNvPicPr>
            <a:picLocks noChangeAspect="true" noChangeArrowheads="true"/>
          </p:cNvPicPr>
          <p:nvPr/>
        </p:nvPicPr>
        <p:blipFill>
          <a:blip r:embed="rId1" cstate="email"/>
          <a:srcRect/>
          <a:stretch>
            <a:fillRect/>
          </a:stretch>
        </p:blipFill>
        <p:spPr bwMode="auto">
          <a:xfrm>
            <a:off x="7754938" y="1246188"/>
            <a:ext cx="3925887" cy="522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blinds dir="vert"/>
  </p:transition>
  <p:timing>
    <p:tnLst>
      <p:par>
        <p:cTn id="1" dur="indefinite" restart="never" nodeType="tmRoot"/>
      </p:par>
    </p:tnLst>
    <p:bldLst>
      <p:bldP spid="13" grpId="0" bldLvl="0" animBg="true"/>
      <p:bldP spid="6" grpId="0"/>
      <p:bldP spid="8" grpId="0" animBg="true"/>
      <p:bldP spid="9" grpId="0"/>
      <p:bldP spid="11" grpId="0" animBg="true"/>
      <p:bldP spid="14" grpId="0"/>
      <p:bldP spid="15" grpId="0"/>
      <p:bldP spid="16" grpId="0"/>
      <p:bldP spid="17" grpId="0" animBg="true"/>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536700" y="2414588"/>
            <a:ext cx="5861050" cy="922020"/>
          </a:xfrm>
          <a:prstGeom prst="rect">
            <a:avLst/>
          </a:prstGeom>
        </p:spPr>
        <p:txBody>
          <a:bodyPr>
            <a:spAutoFit/>
          </a:bodyPr>
          <a:lstStyle/>
          <a:p>
            <a:pPr algn="just" eaLnBrk="1" hangingPunct="1">
              <a:buFont typeface="Arial" panose="02080604020202020204" pitchFamily="34" charset="0"/>
              <a:buNone/>
              <a:defRPr/>
            </a:pPr>
            <a:r>
              <a:rPr lang="zh-CN" altLang="en-US" dirty="0">
                <a:solidFill>
                  <a:schemeClr val="accent1"/>
                </a:solidFill>
                <a:latin typeface="+mj-ea"/>
                <a:ea typeface="+mj-ea"/>
              </a:rPr>
              <a:t>为了防止遇上诈骗分子模拟银行等客服号码行骗，遇上不明来电可选择挂断后，再主动拨打相关电话</a:t>
            </a:r>
            <a:r>
              <a:rPr lang="en-US" altLang="zh-CN" dirty="0">
                <a:solidFill>
                  <a:schemeClr val="accent1"/>
                </a:solidFill>
                <a:latin typeface="+mj-ea"/>
                <a:ea typeface="+mj-ea"/>
              </a:rPr>
              <a:t>(</a:t>
            </a:r>
            <a:r>
              <a:rPr lang="zh-CN" altLang="en-US" dirty="0">
                <a:solidFill>
                  <a:schemeClr val="accent1"/>
                </a:solidFill>
                <a:latin typeface="+mj-ea"/>
                <a:ea typeface="+mj-ea"/>
              </a:rPr>
              <a:t>切勿使用回拨功能</a:t>
            </a:r>
            <a:r>
              <a:rPr lang="en-US" altLang="zh-CN" dirty="0">
                <a:solidFill>
                  <a:schemeClr val="accent1"/>
                </a:solidFill>
                <a:latin typeface="+mj-ea"/>
                <a:ea typeface="+mj-ea"/>
              </a:rPr>
              <a:t>)</a:t>
            </a:r>
            <a:r>
              <a:rPr lang="zh-CN" altLang="en-US" dirty="0">
                <a:solidFill>
                  <a:schemeClr val="accent1"/>
                </a:solidFill>
                <a:latin typeface="+mj-ea"/>
                <a:ea typeface="+mj-ea"/>
              </a:rPr>
              <a:t>，进一步确认。</a:t>
            </a:r>
            <a:endParaRPr lang="zh-CN" altLang="en-US" dirty="0">
              <a:solidFill>
                <a:schemeClr val="accent1"/>
              </a:solidFill>
              <a:latin typeface="+mj-ea"/>
              <a:ea typeface="+mj-ea"/>
            </a:endParaRPr>
          </a:p>
        </p:txBody>
      </p:sp>
      <p:cxnSp>
        <p:nvCxnSpPr>
          <p:cNvPr id="7" name="直接连接符 6"/>
          <p:cNvCxnSpPr>
            <a:cxnSpLocks noChangeShapeType="true"/>
          </p:cNvCxnSpPr>
          <p:nvPr/>
        </p:nvCxnSpPr>
        <p:spPr bwMode="auto">
          <a:xfrm>
            <a:off x="1252538" y="0"/>
            <a:ext cx="0" cy="6858000"/>
          </a:xfrm>
          <a:prstGeom prst="line">
            <a:avLst/>
          </a:prstGeom>
          <a:noFill/>
          <a:ln w="28575" algn="ctr">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椭圆 7"/>
          <p:cNvSpPr>
            <a:spLocks noChangeArrowheads="true"/>
          </p:cNvSpPr>
          <p:nvPr/>
        </p:nvSpPr>
        <p:spPr bwMode="auto">
          <a:xfrm>
            <a:off x="969963" y="1997075"/>
            <a:ext cx="566737" cy="568325"/>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endParaRPr lang="zh-CN" altLang="en-US" sz="1600">
              <a:solidFill>
                <a:schemeClr val="accent2"/>
              </a:solidFill>
              <a:ea typeface="宋体" panose="02010600030101010101" pitchFamily="2" charset="-122"/>
            </a:endParaRPr>
          </a:p>
        </p:txBody>
      </p:sp>
      <p:sp>
        <p:nvSpPr>
          <p:cNvPr id="9" name="TextBox 8"/>
          <p:cNvSpPr txBox="true"/>
          <p:nvPr/>
        </p:nvSpPr>
        <p:spPr>
          <a:xfrm>
            <a:off x="1068388" y="2052638"/>
            <a:ext cx="374650" cy="460375"/>
          </a:xfrm>
          <a:prstGeom prst="rect">
            <a:avLst/>
          </a:prstGeom>
          <a:noFill/>
        </p:spPr>
        <p:txBody>
          <a:bodyPr wrap="none">
            <a:spAutoFit/>
          </a:bodyPr>
          <a:lstStyle/>
          <a:p>
            <a:pPr eaLnBrk="1" hangingPunct="1">
              <a:buFont typeface="Arial" panose="02080604020202020204" pitchFamily="34" charset="0"/>
              <a:buNone/>
              <a:defRPr/>
            </a:pPr>
            <a:r>
              <a:rPr lang="en-US" altLang="zh-CN" sz="2400" b="1" dirty="0">
                <a:solidFill>
                  <a:schemeClr val="accent2"/>
                </a:solidFill>
                <a:latin typeface="+mj-ea"/>
                <a:ea typeface="+mj-ea"/>
              </a:rPr>
              <a:t>5</a:t>
            </a:r>
            <a:endParaRPr lang="zh-CN" altLang="en-US" sz="2400" b="1" dirty="0">
              <a:solidFill>
                <a:schemeClr val="accent2"/>
              </a:solidFill>
              <a:latin typeface="+mj-ea"/>
              <a:ea typeface="+mj-ea"/>
            </a:endParaRPr>
          </a:p>
        </p:txBody>
      </p:sp>
      <p:sp>
        <p:nvSpPr>
          <p:cNvPr id="11" name="椭圆 10"/>
          <p:cNvSpPr>
            <a:spLocks noChangeArrowheads="true"/>
          </p:cNvSpPr>
          <p:nvPr/>
        </p:nvSpPr>
        <p:spPr bwMode="auto">
          <a:xfrm>
            <a:off x="969963" y="4941888"/>
            <a:ext cx="566737" cy="566737"/>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endParaRPr lang="zh-CN" altLang="en-US" sz="1600">
              <a:solidFill>
                <a:schemeClr val="accent2"/>
              </a:solidFill>
              <a:ea typeface="宋体" panose="02010600030101010101" pitchFamily="2" charset="-122"/>
            </a:endParaRPr>
          </a:p>
        </p:txBody>
      </p:sp>
      <p:sp>
        <p:nvSpPr>
          <p:cNvPr id="14" name="TextBox 13"/>
          <p:cNvSpPr txBox="true"/>
          <p:nvPr/>
        </p:nvSpPr>
        <p:spPr>
          <a:xfrm>
            <a:off x="1065213" y="4995863"/>
            <a:ext cx="374650" cy="461962"/>
          </a:xfrm>
          <a:prstGeom prst="rect">
            <a:avLst/>
          </a:prstGeom>
          <a:noFill/>
        </p:spPr>
        <p:txBody>
          <a:bodyPr wrap="none">
            <a:spAutoFit/>
          </a:bodyPr>
          <a:lstStyle/>
          <a:p>
            <a:pPr eaLnBrk="1" hangingPunct="1">
              <a:buFont typeface="Arial" panose="02080604020202020204" pitchFamily="34" charset="0"/>
              <a:buNone/>
              <a:defRPr/>
            </a:pPr>
            <a:r>
              <a:rPr lang="en-US" altLang="zh-CN" sz="2400" b="1" dirty="0">
                <a:solidFill>
                  <a:schemeClr val="accent2"/>
                </a:solidFill>
                <a:latin typeface="+mj-ea"/>
                <a:ea typeface="+mj-ea"/>
              </a:rPr>
              <a:t>7</a:t>
            </a:r>
            <a:endParaRPr lang="zh-CN" altLang="en-US" sz="2400" b="1" dirty="0">
              <a:solidFill>
                <a:schemeClr val="accent2"/>
              </a:solidFill>
              <a:latin typeface="+mj-ea"/>
              <a:ea typeface="+mj-ea"/>
            </a:endParaRPr>
          </a:p>
        </p:txBody>
      </p:sp>
      <p:sp>
        <p:nvSpPr>
          <p:cNvPr id="15" name="矩形 14"/>
          <p:cNvSpPr/>
          <p:nvPr/>
        </p:nvSpPr>
        <p:spPr>
          <a:xfrm>
            <a:off x="1536700" y="2082800"/>
            <a:ext cx="3625850" cy="400050"/>
          </a:xfrm>
          <a:prstGeom prst="rect">
            <a:avLst/>
          </a:prstGeom>
        </p:spPr>
        <p:txBody>
          <a:bodyPr>
            <a:spAutoFit/>
          </a:bodyPr>
          <a:lstStyle/>
          <a:p>
            <a:pPr algn="just" eaLnBrk="1" hangingPunct="1">
              <a:buFont typeface="Arial" panose="02080604020202020204" pitchFamily="34" charset="0"/>
              <a:buNone/>
              <a:defRPr/>
            </a:pPr>
            <a:r>
              <a:rPr lang="zh-CN" altLang="en-US" sz="2000" b="1" dirty="0">
                <a:solidFill>
                  <a:schemeClr val="accent1"/>
                </a:solidFill>
                <a:latin typeface="+mj-ea"/>
                <a:ea typeface="+mj-ea"/>
              </a:rPr>
              <a:t>不信“接的”，相信“打的”</a:t>
            </a:r>
            <a:endParaRPr lang="zh-CN" altLang="en-US" sz="2000" b="1" dirty="0">
              <a:solidFill>
                <a:schemeClr val="accent1"/>
              </a:solidFill>
              <a:latin typeface="+mj-ea"/>
              <a:ea typeface="+mj-ea"/>
            </a:endParaRPr>
          </a:p>
        </p:txBody>
      </p:sp>
      <p:sp>
        <p:nvSpPr>
          <p:cNvPr id="16" name="矩形 15"/>
          <p:cNvSpPr/>
          <p:nvPr/>
        </p:nvSpPr>
        <p:spPr>
          <a:xfrm>
            <a:off x="1536700" y="4986338"/>
            <a:ext cx="5497513" cy="400050"/>
          </a:xfrm>
          <a:prstGeom prst="rect">
            <a:avLst/>
          </a:prstGeom>
        </p:spPr>
        <p:txBody>
          <a:bodyPr>
            <a:spAutoFit/>
          </a:bodyPr>
          <a:lstStyle/>
          <a:p>
            <a:pPr algn="just" eaLnBrk="1" hangingPunct="1">
              <a:buFont typeface="Arial" panose="02080604020202020204" pitchFamily="34" charset="0"/>
              <a:buNone/>
              <a:defRPr/>
            </a:pPr>
            <a:r>
              <a:rPr lang="zh-CN" altLang="en-US" sz="2000" b="1" dirty="0">
                <a:solidFill>
                  <a:schemeClr val="accent1"/>
                </a:solidFill>
                <a:latin typeface="+mj-ea"/>
                <a:ea typeface="+mj-ea"/>
              </a:rPr>
              <a:t>陌生证据莫轻信</a:t>
            </a:r>
            <a:endParaRPr lang="zh-CN" altLang="en-US" sz="2000" b="1" dirty="0">
              <a:solidFill>
                <a:schemeClr val="accent1"/>
              </a:solidFill>
              <a:latin typeface="+mj-ea"/>
              <a:ea typeface="+mj-ea"/>
            </a:endParaRPr>
          </a:p>
        </p:txBody>
      </p:sp>
      <p:sp>
        <p:nvSpPr>
          <p:cNvPr id="17" name="椭圆 16"/>
          <p:cNvSpPr>
            <a:spLocks noChangeArrowheads="true"/>
          </p:cNvSpPr>
          <p:nvPr/>
        </p:nvSpPr>
        <p:spPr bwMode="auto">
          <a:xfrm>
            <a:off x="969963" y="3462655"/>
            <a:ext cx="566737" cy="568325"/>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endParaRPr lang="zh-CN" altLang="en-US" sz="1600">
              <a:solidFill>
                <a:schemeClr val="accent2"/>
              </a:solidFill>
              <a:ea typeface="宋体" panose="02010600030101010101" pitchFamily="2" charset="-122"/>
            </a:endParaRPr>
          </a:p>
        </p:txBody>
      </p:sp>
      <p:sp>
        <p:nvSpPr>
          <p:cNvPr id="18" name="TextBox 17"/>
          <p:cNvSpPr txBox="true"/>
          <p:nvPr/>
        </p:nvSpPr>
        <p:spPr>
          <a:xfrm>
            <a:off x="1065213" y="3516630"/>
            <a:ext cx="374650" cy="461963"/>
          </a:xfrm>
          <a:prstGeom prst="rect">
            <a:avLst/>
          </a:prstGeom>
          <a:noFill/>
        </p:spPr>
        <p:txBody>
          <a:bodyPr wrap="none">
            <a:spAutoFit/>
          </a:bodyPr>
          <a:lstStyle/>
          <a:p>
            <a:pPr eaLnBrk="1" hangingPunct="1">
              <a:buFont typeface="Arial" panose="02080604020202020204" pitchFamily="34" charset="0"/>
              <a:buNone/>
              <a:defRPr/>
            </a:pPr>
            <a:r>
              <a:rPr lang="en-US" altLang="zh-CN" sz="2400" b="1" dirty="0">
                <a:solidFill>
                  <a:schemeClr val="accent2"/>
                </a:solidFill>
                <a:latin typeface="+mj-ea"/>
                <a:ea typeface="+mj-ea"/>
              </a:rPr>
              <a:t>6</a:t>
            </a:r>
            <a:endParaRPr lang="zh-CN" altLang="en-US" sz="2400" b="1" dirty="0">
              <a:solidFill>
                <a:schemeClr val="accent2"/>
              </a:solidFill>
              <a:latin typeface="+mj-ea"/>
              <a:ea typeface="+mj-ea"/>
            </a:endParaRPr>
          </a:p>
        </p:txBody>
      </p:sp>
      <p:sp>
        <p:nvSpPr>
          <p:cNvPr id="19" name="矩形 18"/>
          <p:cNvSpPr/>
          <p:nvPr/>
        </p:nvSpPr>
        <p:spPr>
          <a:xfrm>
            <a:off x="1536700" y="3548380"/>
            <a:ext cx="5210175" cy="398780"/>
          </a:xfrm>
          <a:prstGeom prst="rect">
            <a:avLst/>
          </a:prstGeom>
        </p:spPr>
        <p:txBody>
          <a:bodyPr>
            <a:spAutoFit/>
          </a:bodyPr>
          <a:lstStyle/>
          <a:p>
            <a:pPr algn="just" eaLnBrk="1" hangingPunct="1">
              <a:buFont typeface="Arial" panose="02080604020202020204" pitchFamily="34" charset="0"/>
              <a:buNone/>
              <a:defRPr/>
            </a:pPr>
            <a:r>
              <a:rPr lang="zh-CN" altLang="en-US" sz="2000" b="1" dirty="0">
                <a:solidFill>
                  <a:schemeClr val="accent1"/>
                </a:solidFill>
                <a:latin typeface="+mj-ea"/>
                <a:ea typeface="+mj-ea"/>
              </a:rPr>
              <a:t>钱财只进不出，“做貔貅”</a:t>
            </a:r>
            <a:endParaRPr lang="zh-CN" altLang="en-US" sz="2000" b="1" dirty="0">
              <a:solidFill>
                <a:schemeClr val="accent1"/>
              </a:solidFill>
              <a:latin typeface="+mj-ea"/>
              <a:ea typeface="+mj-ea"/>
            </a:endParaRPr>
          </a:p>
        </p:txBody>
      </p:sp>
      <p:sp>
        <p:nvSpPr>
          <p:cNvPr id="20" name="矩形 19"/>
          <p:cNvSpPr/>
          <p:nvPr/>
        </p:nvSpPr>
        <p:spPr>
          <a:xfrm>
            <a:off x="1536700" y="3946843"/>
            <a:ext cx="5861050" cy="645160"/>
          </a:xfrm>
          <a:prstGeom prst="rect">
            <a:avLst/>
          </a:prstGeom>
        </p:spPr>
        <p:txBody>
          <a:bodyPr>
            <a:spAutoFit/>
          </a:bodyPr>
          <a:lstStyle/>
          <a:p>
            <a:pPr algn="just" eaLnBrk="1" hangingPunct="1">
              <a:buFont typeface="Arial" panose="02080604020202020204" pitchFamily="34" charset="0"/>
              <a:buNone/>
              <a:defRPr/>
            </a:pPr>
            <a:r>
              <a:rPr lang="zh-CN" altLang="en-US" dirty="0">
                <a:solidFill>
                  <a:schemeClr val="accent1"/>
                </a:solidFill>
                <a:latin typeface="+mj-ea"/>
                <a:ea typeface="+mj-ea"/>
              </a:rPr>
              <a:t>任何要求自己打款、汇钱的行为都得长心眼，如心中有疑惑，可向银行柜台工作人员或拨打</a:t>
            </a:r>
            <a:r>
              <a:rPr lang="en-US" altLang="zh-CN" dirty="0">
                <a:solidFill>
                  <a:schemeClr val="accent1"/>
                </a:solidFill>
                <a:latin typeface="+mj-ea"/>
                <a:ea typeface="+mj-ea"/>
              </a:rPr>
              <a:t>110</a:t>
            </a:r>
            <a:r>
              <a:rPr lang="zh-CN" altLang="en-US" dirty="0">
                <a:solidFill>
                  <a:schemeClr val="accent1"/>
                </a:solidFill>
                <a:latin typeface="+mj-ea"/>
                <a:ea typeface="+mj-ea"/>
              </a:rPr>
              <a:t>电话咨询。</a:t>
            </a:r>
            <a:endParaRPr lang="zh-CN" altLang="en-US" dirty="0">
              <a:solidFill>
                <a:schemeClr val="accent1"/>
              </a:solidFill>
              <a:latin typeface="+mj-ea"/>
              <a:ea typeface="+mj-ea"/>
            </a:endParaRPr>
          </a:p>
        </p:txBody>
      </p:sp>
      <p:sp>
        <p:nvSpPr>
          <p:cNvPr id="21" name="矩形 20"/>
          <p:cNvSpPr/>
          <p:nvPr/>
        </p:nvSpPr>
        <p:spPr>
          <a:xfrm>
            <a:off x="1536700" y="5329238"/>
            <a:ext cx="5861050" cy="1198880"/>
          </a:xfrm>
          <a:prstGeom prst="rect">
            <a:avLst/>
          </a:prstGeom>
        </p:spPr>
        <p:txBody>
          <a:bodyPr>
            <a:spAutoFit/>
          </a:bodyPr>
          <a:lstStyle/>
          <a:p>
            <a:pPr algn="just" eaLnBrk="1" hangingPunct="1">
              <a:buFont typeface="Arial" panose="02080604020202020204" pitchFamily="34" charset="0"/>
              <a:buNone/>
              <a:defRPr/>
            </a:pPr>
            <a:r>
              <a:rPr lang="zh-CN" altLang="en-US" dirty="0">
                <a:solidFill>
                  <a:schemeClr val="accent1"/>
                </a:solidFill>
                <a:latin typeface="+mj-ea"/>
                <a:ea typeface="+mj-ea"/>
              </a:rPr>
              <a:t>由于个人隐私泄露泛滥，诈骗分子</a:t>
            </a:r>
            <a:r>
              <a:rPr lang="zh-CN" altLang="en-US" sz="1800" dirty="0">
                <a:solidFill>
                  <a:schemeClr val="accent1"/>
                </a:solidFill>
                <a:latin typeface="+mj-ea"/>
                <a:ea typeface="+mj-ea"/>
              </a:rPr>
              <a:t>常常</a:t>
            </a:r>
            <a:r>
              <a:rPr lang="zh-CN" altLang="en-US" dirty="0">
                <a:solidFill>
                  <a:schemeClr val="accent1"/>
                </a:solidFill>
                <a:latin typeface="+mj-ea"/>
                <a:ea typeface="+mj-ea"/>
              </a:rPr>
              <a:t>会通过非法渠道掌握一些个人信息，并以此作为证据，骗取用户信任，此时切记要多长个心眼</a:t>
            </a:r>
            <a:r>
              <a:rPr lang="en-US" altLang="zh-CN" dirty="0">
                <a:solidFill>
                  <a:schemeClr val="accent1"/>
                </a:solidFill>
                <a:latin typeface="+mj-ea"/>
                <a:ea typeface="+mj-ea"/>
              </a:rPr>
              <a:t>——</a:t>
            </a:r>
            <a:r>
              <a:rPr lang="zh-CN" altLang="en-US" dirty="0">
                <a:solidFill>
                  <a:schemeClr val="accent1"/>
                </a:solidFill>
                <a:latin typeface="+mj-ea"/>
                <a:ea typeface="+mj-ea"/>
              </a:rPr>
              <a:t>绝不轻易相信陌生人，就算朋友家人，如果仅仅是在网上，也不可轻信。</a:t>
            </a:r>
            <a:endParaRPr lang="zh-CN" altLang="en-US" dirty="0">
              <a:solidFill>
                <a:schemeClr val="accent1"/>
              </a:solidFill>
              <a:latin typeface="+mj-ea"/>
              <a:ea typeface="+mj-ea"/>
            </a:endParaRPr>
          </a:p>
        </p:txBody>
      </p:sp>
      <p:sp>
        <p:nvSpPr>
          <p:cNvPr id="27" name="椭圆 26"/>
          <p:cNvSpPr>
            <a:spLocks noChangeArrowheads="true"/>
          </p:cNvSpPr>
          <p:nvPr/>
        </p:nvSpPr>
        <p:spPr bwMode="auto">
          <a:xfrm>
            <a:off x="969963" y="549275"/>
            <a:ext cx="566737" cy="566738"/>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endParaRPr lang="zh-CN" altLang="en-US" sz="1600">
              <a:solidFill>
                <a:schemeClr val="accent2"/>
              </a:solidFill>
              <a:ea typeface="宋体" panose="02010600030101010101" pitchFamily="2" charset="-122"/>
            </a:endParaRPr>
          </a:p>
        </p:txBody>
      </p:sp>
      <p:sp>
        <p:nvSpPr>
          <p:cNvPr id="28" name="TextBox 27"/>
          <p:cNvSpPr txBox="true"/>
          <p:nvPr/>
        </p:nvSpPr>
        <p:spPr>
          <a:xfrm>
            <a:off x="1068388" y="603250"/>
            <a:ext cx="374650" cy="461963"/>
          </a:xfrm>
          <a:prstGeom prst="rect">
            <a:avLst/>
          </a:prstGeom>
          <a:noFill/>
        </p:spPr>
        <p:txBody>
          <a:bodyPr wrap="none">
            <a:spAutoFit/>
          </a:bodyPr>
          <a:lstStyle/>
          <a:p>
            <a:pPr eaLnBrk="1" hangingPunct="1">
              <a:buFont typeface="Arial" panose="02080604020202020204" pitchFamily="34" charset="0"/>
              <a:buNone/>
              <a:defRPr/>
            </a:pPr>
            <a:r>
              <a:rPr lang="en-US" altLang="zh-CN" sz="2400" b="1" dirty="0">
                <a:solidFill>
                  <a:schemeClr val="accent2"/>
                </a:solidFill>
                <a:latin typeface="+mj-ea"/>
                <a:ea typeface="+mj-ea"/>
              </a:rPr>
              <a:t>4</a:t>
            </a:r>
            <a:endParaRPr lang="zh-CN" altLang="en-US" sz="2400" b="1" dirty="0">
              <a:solidFill>
                <a:schemeClr val="accent2"/>
              </a:solidFill>
              <a:latin typeface="+mj-ea"/>
              <a:ea typeface="+mj-ea"/>
            </a:endParaRPr>
          </a:p>
        </p:txBody>
      </p:sp>
      <p:sp>
        <p:nvSpPr>
          <p:cNvPr id="29" name="矩形 28"/>
          <p:cNvSpPr/>
          <p:nvPr/>
        </p:nvSpPr>
        <p:spPr>
          <a:xfrm>
            <a:off x="1536700" y="617538"/>
            <a:ext cx="3913188" cy="400050"/>
          </a:xfrm>
          <a:prstGeom prst="rect">
            <a:avLst/>
          </a:prstGeom>
        </p:spPr>
        <p:txBody>
          <a:bodyPr>
            <a:spAutoFit/>
          </a:bodyPr>
          <a:lstStyle/>
          <a:p>
            <a:pPr algn="just" eaLnBrk="1" hangingPunct="1">
              <a:buFont typeface="Arial" panose="02080604020202020204" pitchFamily="34" charset="0"/>
              <a:buNone/>
              <a:defRPr/>
            </a:pPr>
            <a:r>
              <a:rPr lang="zh-CN" altLang="en-US" sz="2000" b="1" dirty="0">
                <a:solidFill>
                  <a:schemeClr val="accent1"/>
                </a:solidFill>
                <a:latin typeface="+mj-ea"/>
                <a:ea typeface="+mj-ea"/>
              </a:rPr>
              <a:t>闭口不谈卡号和密码</a:t>
            </a:r>
            <a:endParaRPr lang="zh-CN" altLang="en-US" sz="2000" b="1" dirty="0">
              <a:solidFill>
                <a:schemeClr val="accent1"/>
              </a:solidFill>
              <a:latin typeface="+mj-ea"/>
              <a:ea typeface="+mj-ea"/>
            </a:endParaRPr>
          </a:p>
        </p:txBody>
      </p:sp>
      <p:sp>
        <p:nvSpPr>
          <p:cNvPr id="30" name="矩形 29"/>
          <p:cNvSpPr/>
          <p:nvPr/>
        </p:nvSpPr>
        <p:spPr>
          <a:xfrm>
            <a:off x="1536700" y="946150"/>
            <a:ext cx="5861050" cy="922020"/>
          </a:xfrm>
          <a:prstGeom prst="rect">
            <a:avLst/>
          </a:prstGeom>
        </p:spPr>
        <p:txBody>
          <a:bodyPr>
            <a:spAutoFit/>
          </a:bodyPr>
          <a:lstStyle/>
          <a:p>
            <a:pPr algn="just" eaLnBrk="1" hangingPunct="1">
              <a:buFont typeface="Arial" panose="02080604020202020204" pitchFamily="34" charset="0"/>
              <a:buNone/>
              <a:defRPr/>
            </a:pPr>
            <a:r>
              <a:rPr lang="zh-CN" altLang="en-US" dirty="0">
                <a:solidFill>
                  <a:schemeClr val="accent1"/>
                </a:solidFill>
                <a:latin typeface="+mj-ea"/>
                <a:ea typeface="+mj-ea"/>
              </a:rPr>
              <a:t>无论电话、短信、</a:t>
            </a:r>
            <a:r>
              <a:rPr lang="en-US" altLang="zh-CN" dirty="0">
                <a:solidFill>
                  <a:schemeClr val="accent1"/>
                </a:solidFill>
                <a:latin typeface="+mj-ea"/>
                <a:ea typeface="+mj-ea"/>
              </a:rPr>
              <a:t>QQ</a:t>
            </a:r>
            <a:r>
              <a:rPr lang="zh-CN" altLang="en-US" dirty="0">
                <a:solidFill>
                  <a:schemeClr val="accent1"/>
                </a:solidFill>
                <a:latin typeface="+mj-ea"/>
                <a:ea typeface="+mj-ea"/>
              </a:rPr>
              <a:t>聊天、微信对话中都绝不提及银行卡号、密码、身份证号码、验证码等信息，以免被诈骗分子利用。</a:t>
            </a:r>
            <a:endParaRPr lang="zh-CN" altLang="en-US" dirty="0">
              <a:solidFill>
                <a:schemeClr val="accent1"/>
              </a:solidFill>
              <a:latin typeface="+mj-ea"/>
              <a:ea typeface="+mj-ea"/>
            </a:endParaRPr>
          </a:p>
        </p:txBody>
      </p:sp>
      <p:pic>
        <p:nvPicPr>
          <p:cNvPr id="43027" name="Picture 2"/>
          <p:cNvPicPr>
            <a:picLocks noChangeAspect="true" noChangeArrowheads="true"/>
          </p:cNvPicPr>
          <p:nvPr/>
        </p:nvPicPr>
        <p:blipFill>
          <a:blip r:embed="rId1" cstate="email"/>
          <a:srcRect/>
          <a:stretch>
            <a:fillRect/>
          </a:stretch>
        </p:blipFill>
        <p:spPr bwMode="auto">
          <a:xfrm>
            <a:off x="7539038" y="984250"/>
            <a:ext cx="4092575" cy="538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blinds dir="vert"/>
  </p:transition>
  <p:timing>
    <p:tnLst>
      <p:par>
        <p:cTn id="1" dur="indefinite" restart="never" nodeType="tmRoot"/>
      </p:par>
    </p:tnLst>
    <p:bldLst>
      <p:bldP spid="6" grpId="0"/>
      <p:bldP spid="8" grpId="0" animBg="true"/>
      <p:bldP spid="9" grpId="0"/>
      <p:bldP spid="11" grpId="0" animBg="true"/>
      <p:bldP spid="14" grpId="0"/>
      <p:bldP spid="15" grpId="0"/>
      <p:bldP spid="16" grpId="0"/>
      <p:bldP spid="17" grpId="0" bldLvl="0" animBg="true"/>
      <p:bldP spid="18" grpId="0"/>
      <p:bldP spid="19" grpId="0"/>
      <p:bldP spid="20" grpId="0"/>
      <p:bldP spid="21" grpId="0"/>
      <p:bldP spid="27" grpId="0" animBg="true"/>
      <p:bldP spid="28" grpId="0"/>
      <p:bldP spid="29" grpId="0"/>
      <p:bldP spid="3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536700" y="2759075"/>
            <a:ext cx="5713413" cy="922020"/>
          </a:xfrm>
          <a:prstGeom prst="rect">
            <a:avLst/>
          </a:prstGeom>
        </p:spPr>
        <p:txBody>
          <a:bodyPr>
            <a:spAutoFit/>
          </a:bodyPr>
          <a:lstStyle/>
          <a:p>
            <a:pPr algn="just" eaLnBrk="1" hangingPunct="1">
              <a:buFont typeface="Arial" panose="02080604020202020204" pitchFamily="34" charset="0"/>
              <a:buNone/>
              <a:defRPr/>
            </a:pPr>
            <a:r>
              <a:rPr lang="zh-CN" altLang="en-US" dirty="0">
                <a:solidFill>
                  <a:schemeClr val="accent1"/>
                </a:solidFill>
                <a:latin typeface="+mj-ea"/>
                <a:ea typeface="+mj-ea"/>
              </a:rPr>
              <a:t>诈骗分子常常利用最新的时事热点设计骗局内容，如果不明电话中提及一些你从未接触过的新鲜事，也切莫轻易当真。</a:t>
            </a:r>
            <a:endParaRPr lang="zh-CN" altLang="en-US" dirty="0">
              <a:solidFill>
                <a:schemeClr val="accent1"/>
              </a:solidFill>
              <a:latin typeface="+mj-ea"/>
              <a:ea typeface="+mj-ea"/>
            </a:endParaRPr>
          </a:p>
        </p:txBody>
      </p:sp>
      <p:cxnSp>
        <p:nvCxnSpPr>
          <p:cNvPr id="7" name="直接连接符 6"/>
          <p:cNvCxnSpPr>
            <a:cxnSpLocks noChangeShapeType="true"/>
          </p:cNvCxnSpPr>
          <p:nvPr/>
        </p:nvCxnSpPr>
        <p:spPr bwMode="auto">
          <a:xfrm>
            <a:off x="1252855" y="0"/>
            <a:ext cx="0" cy="6059805"/>
          </a:xfrm>
          <a:prstGeom prst="line">
            <a:avLst/>
          </a:prstGeom>
          <a:noFill/>
          <a:ln w="28575" algn="ctr">
            <a:solidFill>
              <a:schemeClr val="accent1"/>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椭圆 7"/>
          <p:cNvSpPr>
            <a:spLocks noChangeArrowheads="true"/>
          </p:cNvSpPr>
          <p:nvPr/>
        </p:nvSpPr>
        <p:spPr bwMode="auto">
          <a:xfrm>
            <a:off x="969963" y="2341563"/>
            <a:ext cx="566737" cy="568325"/>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endParaRPr lang="zh-CN" altLang="en-US" sz="1600">
              <a:solidFill>
                <a:schemeClr val="accent2"/>
              </a:solidFill>
              <a:ea typeface="宋体" panose="02010600030101010101" pitchFamily="2" charset="-122"/>
            </a:endParaRPr>
          </a:p>
        </p:txBody>
      </p:sp>
      <p:sp>
        <p:nvSpPr>
          <p:cNvPr id="9" name="TextBox 8"/>
          <p:cNvSpPr txBox="true"/>
          <p:nvPr/>
        </p:nvSpPr>
        <p:spPr>
          <a:xfrm>
            <a:off x="1068388" y="2395538"/>
            <a:ext cx="374650" cy="461962"/>
          </a:xfrm>
          <a:prstGeom prst="rect">
            <a:avLst/>
          </a:prstGeom>
          <a:noFill/>
        </p:spPr>
        <p:txBody>
          <a:bodyPr wrap="none">
            <a:spAutoFit/>
          </a:bodyPr>
          <a:lstStyle/>
          <a:p>
            <a:pPr eaLnBrk="1" hangingPunct="1">
              <a:buFont typeface="Arial" panose="02080604020202020204" pitchFamily="34" charset="0"/>
              <a:buNone/>
              <a:defRPr/>
            </a:pPr>
            <a:r>
              <a:rPr lang="en-US" altLang="zh-CN" sz="2400" b="1" dirty="0">
                <a:solidFill>
                  <a:schemeClr val="accent2"/>
                </a:solidFill>
                <a:latin typeface="+mj-ea"/>
                <a:ea typeface="+mj-ea"/>
              </a:rPr>
              <a:t>9</a:t>
            </a:r>
            <a:endParaRPr lang="zh-CN" altLang="en-US" sz="2400" b="1" dirty="0">
              <a:solidFill>
                <a:schemeClr val="accent2"/>
              </a:solidFill>
              <a:latin typeface="+mj-ea"/>
              <a:ea typeface="+mj-ea"/>
            </a:endParaRPr>
          </a:p>
        </p:txBody>
      </p:sp>
      <p:sp>
        <p:nvSpPr>
          <p:cNvPr id="15" name="矩形 14"/>
          <p:cNvSpPr/>
          <p:nvPr/>
        </p:nvSpPr>
        <p:spPr>
          <a:xfrm>
            <a:off x="1536700" y="2427288"/>
            <a:ext cx="3625850" cy="400050"/>
          </a:xfrm>
          <a:prstGeom prst="rect">
            <a:avLst/>
          </a:prstGeom>
        </p:spPr>
        <p:txBody>
          <a:bodyPr>
            <a:spAutoFit/>
          </a:bodyPr>
          <a:lstStyle/>
          <a:p>
            <a:pPr algn="just" eaLnBrk="1" hangingPunct="1">
              <a:buFont typeface="Arial" panose="02080604020202020204" pitchFamily="34" charset="0"/>
              <a:buNone/>
              <a:defRPr/>
            </a:pPr>
            <a:r>
              <a:rPr lang="zh-CN" altLang="en-US" sz="2000" b="1" dirty="0">
                <a:solidFill>
                  <a:schemeClr val="accent1"/>
                </a:solidFill>
                <a:latin typeface="+mj-ea"/>
                <a:ea typeface="+mj-ea"/>
              </a:rPr>
              <a:t>新鲜事要注意</a:t>
            </a:r>
            <a:endParaRPr lang="zh-CN" altLang="en-US" sz="2000" b="1" dirty="0">
              <a:solidFill>
                <a:schemeClr val="accent1"/>
              </a:solidFill>
              <a:latin typeface="+mj-ea"/>
              <a:ea typeface="+mj-ea"/>
            </a:endParaRPr>
          </a:p>
        </p:txBody>
      </p:sp>
      <p:sp>
        <p:nvSpPr>
          <p:cNvPr id="17" name="椭圆 16"/>
          <p:cNvSpPr>
            <a:spLocks noChangeArrowheads="true"/>
          </p:cNvSpPr>
          <p:nvPr/>
        </p:nvSpPr>
        <p:spPr bwMode="auto">
          <a:xfrm>
            <a:off x="969963" y="4098925"/>
            <a:ext cx="566737" cy="566738"/>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endParaRPr lang="zh-CN" altLang="en-US" sz="1600">
              <a:solidFill>
                <a:schemeClr val="accent2"/>
              </a:solidFill>
              <a:ea typeface="宋体" panose="02010600030101010101" pitchFamily="2" charset="-122"/>
            </a:endParaRPr>
          </a:p>
        </p:txBody>
      </p:sp>
      <p:sp>
        <p:nvSpPr>
          <p:cNvPr id="18" name="TextBox 17"/>
          <p:cNvSpPr txBox="true"/>
          <p:nvPr/>
        </p:nvSpPr>
        <p:spPr>
          <a:xfrm>
            <a:off x="973138" y="4152900"/>
            <a:ext cx="563562" cy="461963"/>
          </a:xfrm>
          <a:prstGeom prst="rect">
            <a:avLst/>
          </a:prstGeom>
          <a:noFill/>
        </p:spPr>
        <p:txBody>
          <a:bodyPr wrap="none">
            <a:spAutoFit/>
          </a:bodyPr>
          <a:lstStyle/>
          <a:p>
            <a:pPr eaLnBrk="1" hangingPunct="1">
              <a:buFont typeface="Arial" panose="02080604020202020204" pitchFamily="34" charset="0"/>
              <a:buNone/>
              <a:defRPr/>
            </a:pPr>
            <a:r>
              <a:rPr lang="en-US" altLang="zh-CN" sz="2400" b="1" dirty="0">
                <a:solidFill>
                  <a:schemeClr val="accent2"/>
                </a:solidFill>
                <a:latin typeface="+mj-ea"/>
                <a:ea typeface="+mj-ea"/>
              </a:rPr>
              <a:t>10</a:t>
            </a:r>
            <a:endParaRPr lang="zh-CN" altLang="en-US" sz="2400" b="1" dirty="0">
              <a:solidFill>
                <a:schemeClr val="accent2"/>
              </a:solidFill>
              <a:latin typeface="+mj-ea"/>
              <a:ea typeface="+mj-ea"/>
            </a:endParaRPr>
          </a:p>
        </p:txBody>
      </p:sp>
      <p:sp>
        <p:nvSpPr>
          <p:cNvPr id="19" name="矩形 18"/>
          <p:cNvSpPr/>
          <p:nvPr/>
        </p:nvSpPr>
        <p:spPr>
          <a:xfrm>
            <a:off x="1536700" y="4183063"/>
            <a:ext cx="5210175" cy="398780"/>
          </a:xfrm>
          <a:prstGeom prst="rect">
            <a:avLst/>
          </a:prstGeom>
        </p:spPr>
        <p:txBody>
          <a:bodyPr>
            <a:spAutoFit/>
          </a:bodyPr>
          <a:lstStyle/>
          <a:p>
            <a:pPr algn="just" eaLnBrk="1" hangingPunct="1">
              <a:buFont typeface="Arial" panose="02080604020202020204" pitchFamily="34" charset="0"/>
              <a:buNone/>
              <a:defRPr/>
            </a:pPr>
            <a:r>
              <a:rPr lang="zh-CN" altLang="en-US" sz="2000" b="1" dirty="0">
                <a:solidFill>
                  <a:schemeClr val="accent1"/>
                </a:solidFill>
                <a:latin typeface="+mj-ea"/>
                <a:ea typeface="+mj-ea"/>
              </a:rPr>
              <a:t>一旦难分假和真，拨打</a:t>
            </a:r>
            <a:r>
              <a:rPr lang="en-US" altLang="zh-CN" sz="2000" b="1" dirty="0">
                <a:solidFill>
                  <a:schemeClr val="accent1"/>
                </a:solidFill>
                <a:latin typeface="+mj-ea"/>
                <a:ea typeface="+mj-ea"/>
              </a:rPr>
              <a:t>110</a:t>
            </a:r>
            <a:r>
              <a:rPr lang="zh-CN" altLang="en-US" sz="2000" b="1" dirty="0">
                <a:solidFill>
                  <a:schemeClr val="accent1"/>
                </a:solidFill>
                <a:latin typeface="+mj-ea"/>
                <a:ea typeface="+mj-ea"/>
              </a:rPr>
              <a:t>或</a:t>
            </a:r>
            <a:r>
              <a:rPr lang="en-US" altLang="zh-CN" sz="2000" b="1" dirty="0">
                <a:solidFill>
                  <a:schemeClr val="accent1"/>
                </a:solidFill>
                <a:latin typeface="+mj-ea"/>
                <a:ea typeface="+mj-ea"/>
              </a:rPr>
              <a:t>96110</a:t>
            </a:r>
            <a:r>
              <a:rPr lang="zh-CN" altLang="en-US" sz="2000" b="1" dirty="0">
                <a:solidFill>
                  <a:schemeClr val="accent1"/>
                </a:solidFill>
                <a:latin typeface="+mj-ea"/>
                <a:ea typeface="+mj-ea"/>
              </a:rPr>
              <a:t>最放心</a:t>
            </a:r>
            <a:endParaRPr lang="zh-CN" altLang="en-US" sz="2000" b="1" dirty="0">
              <a:solidFill>
                <a:schemeClr val="accent1"/>
              </a:solidFill>
              <a:latin typeface="+mj-ea"/>
              <a:ea typeface="+mj-ea"/>
            </a:endParaRPr>
          </a:p>
        </p:txBody>
      </p:sp>
      <p:sp>
        <p:nvSpPr>
          <p:cNvPr id="20" name="矩形 19"/>
          <p:cNvSpPr/>
          <p:nvPr/>
        </p:nvSpPr>
        <p:spPr>
          <a:xfrm>
            <a:off x="1536700" y="4583430"/>
            <a:ext cx="5928995" cy="1476375"/>
          </a:xfrm>
          <a:prstGeom prst="rect">
            <a:avLst/>
          </a:prstGeom>
        </p:spPr>
        <p:txBody>
          <a:bodyPr wrap="square">
            <a:spAutoFit/>
          </a:bodyPr>
          <a:lstStyle/>
          <a:p>
            <a:pPr eaLnBrk="1" hangingPunct="1">
              <a:buFont typeface="Arial" panose="02080604020202020204" pitchFamily="34" charset="0"/>
              <a:buNone/>
              <a:defRPr/>
            </a:pPr>
            <a:r>
              <a:rPr lang="zh-CN" altLang="en-US" dirty="0">
                <a:solidFill>
                  <a:schemeClr val="accent1"/>
                </a:solidFill>
                <a:latin typeface="+mn-ea"/>
                <a:ea typeface="+mn-ea"/>
              </a:rPr>
              <a:t>如果真有拿不准的事，拨打</a:t>
            </a:r>
            <a:r>
              <a:rPr lang="en-US" altLang="zh-CN" dirty="0">
                <a:solidFill>
                  <a:schemeClr val="accent1"/>
                </a:solidFill>
                <a:latin typeface="+mn-ea"/>
                <a:ea typeface="+mn-ea"/>
              </a:rPr>
              <a:t>110</a:t>
            </a:r>
            <a:r>
              <a:rPr lang="zh-CN" altLang="en-US" dirty="0">
                <a:solidFill>
                  <a:schemeClr val="accent1"/>
                </a:solidFill>
                <a:latin typeface="+mn-ea"/>
                <a:ea typeface="+mn-ea"/>
              </a:rPr>
              <a:t>无疑是最可靠的咨询手段。</a:t>
            </a:r>
            <a:endParaRPr lang="zh-CN" altLang="en-US" dirty="0">
              <a:solidFill>
                <a:schemeClr val="accent1"/>
              </a:solidFill>
              <a:latin typeface="+mn-ea"/>
              <a:ea typeface="+mn-ea"/>
            </a:endParaRPr>
          </a:p>
          <a:p>
            <a:pPr eaLnBrk="1" hangingPunct="1">
              <a:buFont typeface="Arial" panose="02080604020202020204" pitchFamily="34" charset="0"/>
              <a:buNone/>
              <a:defRPr/>
            </a:pPr>
            <a:endParaRPr lang="zh-CN" altLang="en-US" dirty="0">
              <a:solidFill>
                <a:schemeClr val="accent1"/>
              </a:solidFill>
              <a:latin typeface="+mn-ea"/>
              <a:ea typeface="+mn-ea"/>
            </a:endParaRPr>
          </a:p>
          <a:p>
            <a:pPr eaLnBrk="1" hangingPunct="1">
              <a:buFont typeface="Arial" panose="02080604020202020204" pitchFamily="34" charset="0"/>
              <a:buNone/>
              <a:defRPr/>
            </a:pPr>
            <a:r>
              <a:rPr lang="zh-CN" altLang="en-US" dirty="0">
                <a:solidFill>
                  <a:srgbClr val="FF0000"/>
                </a:solidFill>
                <a:latin typeface="+mn-ea"/>
                <a:ea typeface="+mn-ea"/>
              </a:rPr>
              <a:t>特别说明：</a:t>
            </a:r>
            <a:r>
              <a:rPr lang="en-US" altLang="zh-CN" dirty="0">
                <a:solidFill>
                  <a:schemeClr val="accent1"/>
                </a:solidFill>
                <a:latin typeface="+mn-ea"/>
                <a:ea typeface="+mn-ea"/>
              </a:rPr>
              <a:t>96110</a:t>
            </a:r>
            <a:r>
              <a:rPr lang="zh-CN" altLang="en-US" dirty="0">
                <a:solidFill>
                  <a:schemeClr val="accent1"/>
                </a:solidFill>
                <a:latin typeface="+mn-ea"/>
                <a:ea typeface="+mn-ea"/>
              </a:rPr>
              <a:t>为全国统一预警劝阻专线，接到</a:t>
            </a:r>
            <a:r>
              <a:rPr lang="en-US" altLang="zh-CN" dirty="0">
                <a:solidFill>
                  <a:schemeClr val="accent1"/>
                </a:solidFill>
                <a:latin typeface="+mn-ea"/>
                <a:ea typeface="+mn-ea"/>
              </a:rPr>
              <a:t>96110</a:t>
            </a:r>
            <a:r>
              <a:rPr lang="zh-CN" altLang="en-US" dirty="0">
                <a:solidFill>
                  <a:schemeClr val="accent1"/>
                </a:solidFill>
                <a:latin typeface="+mn-ea"/>
                <a:ea typeface="+mn-ea"/>
              </a:rPr>
              <a:t>来电务必接听！和电信网络诈骗有关的任何事宜（咨询、求助、举报、投诉、报警等），均可致电。</a:t>
            </a:r>
            <a:endParaRPr lang="zh-CN" altLang="en-US" dirty="0">
              <a:solidFill>
                <a:schemeClr val="accent1"/>
              </a:solidFill>
              <a:latin typeface="+mn-ea"/>
              <a:ea typeface="+mn-ea"/>
            </a:endParaRPr>
          </a:p>
        </p:txBody>
      </p:sp>
      <p:sp>
        <p:nvSpPr>
          <p:cNvPr id="27" name="椭圆 26"/>
          <p:cNvSpPr>
            <a:spLocks noChangeArrowheads="true"/>
          </p:cNvSpPr>
          <p:nvPr/>
        </p:nvSpPr>
        <p:spPr bwMode="auto">
          <a:xfrm>
            <a:off x="969963" y="727075"/>
            <a:ext cx="566737" cy="566738"/>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endParaRPr lang="zh-CN" altLang="en-US" sz="1600">
              <a:solidFill>
                <a:schemeClr val="accent2"/>
              </a:solidFill>
              <a:ea typeface="宋体" panose="02010600030101010101" pitchFamily="2" charset="-122"/>
            </a:endParaRPr>
          </a:p>
        </p:txBody>
      </p:sp>
      <p:sp>
        <p:nvSpPr>
          <p:cNvPr id="28" name="TextBox 27"/>
          <p:cNvSpPr txBox="true"/>
          <p:nvPr/>
        </p:nvSpPr>
        <p:spPr>
          <a:xfrm>
            <a:off x="1068388" y="781050"/>
            <a:ext cx="374650" cy="461963"/>
          </a:xfrm>
          <a:prstGeom prst="rect">
            <a:avLst/>
          </a:prstGeom>
          <a:noFill/>
        </p:spPr>
        <p:txBody>
          <a:bodyPr wrap="none">
            <a:spAutoFit/>
          </a:bodyPr>
          <a:lstStyle/>
          <a:p>
            <a:pPr eaLnBrk="1" hangingPunct="1">
              <a:buFont typeface="Arial" panose="02080604020202020204" pitchFamily="34" charset="0"/>
              <a:buNone/>
              <a:defRPr/>
            </a:pPr>
            <a:r>
              <a:rPr lang="en-US" altLang="zh-CN" sz="2400" b="1" dirty="0">
                <a:solidFill>
                  <a:schemeClr val="accent2"/>
                </a:solidFill>
                <a:latin typeface="+mj-ea"/>
                <a:ea typeface="+mj-ea"/>
              </a:rPr>
              <a:t>8</a:t>
            </a:r>
            <a:endParaRPr lang="zh-CN" altLang="en-US" sz="2400" b="1" dirty="0">
              <a:solidFill>
                <a:schemeClr val="accent2"/>
              </a:solidFill>
              <a:latin typeface="+mj-ea"/>
              <a:ea typeface="+mj-ea"/>
            </a:endParaRPr>
          </a:p>
        </p:txBody>
      </p:sp>
      <p:sp>
        <p:nvSpPr>
          <p:cNvPr id="29" name="矩形 28"/>
          <p:cNvSpPr/>
          <p:nvPr/>
        </p:nvSpPr>
        <p:spPr>
          <a:xfrm>
            <a:off x="1536700" y="795338"/>
            <a:ext cx="3913188" cy="400050"/>
          </a:xfrm>
          <a:prstGeom prst="rect">
            <a:avLst/>
          </a:prstGeom>
        </p:spPr>
        <p:txBody>
          <a:bodyPr>
            <a:spAutoFit/>
          </a:bodyPr>
          <a:lstStyle/>
          <a:p>
            <a:pPr algn="just" eaLnBrk="1" hangingPunct="1">
              <a:buFont typeface="Arial" panose="02080604020202020204" pitchFamily="34" charset="0"/>
              <a:buNone/>
              <a:defRPr/>
            </a:pPr>
            <a:r>
              <a:rPr lang="zh-CN" altLang="en-US" sz="2000" b="1" dirty="0">
                <a:solidFill>
                  <a:schemeClr val="accent1"/>
                </a:solidFill>
                <a:latin typeface="+mj-ea"/>
                <a:ea typeface="+mj-ea"/>
              </a:rPr>
              <a:t>钓鱼网站要提防</a:t>
            </a:r>
            <a:endParaRPr lang="zh-CN" altLang="en-US" sz="2000" b="1" dirty="0">
              <a:solidFill>
                <a:schemeClr val="accent1"/>
              </a:solidFill>
              <a:latin typeface="+mj-ea"/>
              <a:ea typeface="+mj-ea"/>
            </a:endParaRPr>
          </a:p>
        </p:txBody>
      </p:sp>
      <p:sp>
        <p:nvSpPr>
          <p:cNvPr id="30" name="矩形 29"/>
          <p:cNvSpPr/>
          <p:nvPr/>
        </p:nvSpPr>
        <p:spPr>
          <a:xfrm>
            <a:off x="1536700" y="1125538"/>
            <a:ext cx="5713413" cy="1200150"/>
          </a:xfrm>
          <a:prstGeom prst="rect">
            <a:avLst/>
          </a:prstGeom>
        </p:spPr>
        <p:txBody>
          <a:bodyPr>
            <a:spAutoFit/>
          </a:bodyPr>
          <a:lstStyle/>
          <a:p>
            <a:pPr algn="just" eaLnBrk="1" hangingPunct="1">
              <a:buFont typeface="Arial" panose="02080604020202020204" pitchFamily="34" charset="0"/>
              <a:buNone/>
              <a:defRPr/>
            </a:pPr>
            <a:r>
              <a:rPr lang="zh-CN" altLang="en-US" dirty="0">
                <a:solidFill>
                  <a:schemeClr val="accent1"/>
                </a:solidFill>
                <a:latin typeface="+mj-ea"/>
                <a:ea typeface="+mj-ea"/>
              </a:rPr>
              <a:t>切不可轻易信任那些看上去与官方网站长得一模一样的钓鱼网站，中病毒不说，还可能被直接骗走钱财，所以在登录银行等重要网站时，养成核实网站域名、网址的习惯。</a:t>
            </a:r>
            <a:endParaRPr lang="zh-CN" altLang="en-US" dirty="0">
              <a:solidFill>
                <a:schemeClr val="accent1"/>
              </a:solidFill>
              <a:latin typeface="+mj-ea"/>
              <a:ea typeface="+mj-ea"/>
            </a:endParaRPr>
          </a:p>
        </p:txBody>
      </p:sp>
      <p:pic>
        <p:nvPicPr>
          <p:cNvPr id="44047" name="Picture 2"/>
          <p:cNvPicPr>
            <a:picLocks noChangeAspect="true" noChangeArrowheads="true"/>
          </p:cNvPicPr>
          <p:nvPr/>
        </p:nvPicPr>
        <p:blipFill>
          <a:blip r:embed="rId1" cstate="email"/>
          <a:srcRect/>
          <a:stretch>
            <a:fillRect/>
          </a:stretch>
        </p:blipFill>
        <p:spPr bwMode="auto">
          <a:xfrm>
            <a:off x="7466013" y="995363"/>
            <a:ext cx="4032250" cy="526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blinds dir="vert"/>
  </p:transition>
  <p:timing>
    <p:tnLst>
      <p:par>
        <p:cTn id="1" dur="indefinite" restart="never" nodeType="tmRoot"/>
      </p:par>
    </p:tnLst>
    <p:bldLst>
      <p:bldP spid="6" grpId="0"/>
      <p:bldP spid="8" grpId="0" animBg="true"/>
      <p:bldP spid="9" grpId="0"/>
      <p:bldP spid="15" grpId="0"/>
      <p:bldP spid="17" grpId="0" animBg="true"/>
      <p:bldP spid="18" grpId="0"/>
      <p:bldP spid="19" grpId="0"/>
      <p:bldP spid="20" grpId="0"/>
      <p:bldP spid="27" grpId="0" animBg="true"/>
      <p:bldP spid="28" grpId="0"/>
      <p:bldP spid="29" grpId="0"/>
      <p:bldP spid="3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0" y="223838"/>
            <a:ext cx="357188" cy="647700"/>
          </a:xfrm>
          <a:custGeom>
            <a:avLst/>
            <a:gdLst>
              <a:gd name="T0" fmla="*/ 0 w 519"/>
              <a:gd name="T1" fmla="*/ 2147483647 h 1050"/>
              <a:gd name="T2" fmla="*/ 2147483647 w 519"/>
              <a:gd name="T3" fmla="*/ 2147483647 h 1050"/>
              <a:gd name="T4" fmla="*/ 2147483647 w 519"/>
              <a:gd name="T5" fmla="*/ 2147483647 h 1050"/>
              <a:gd name="T6" fmla="*/ 0 w 519"/>
              <a:gd name="T7" fmla="*/ 0 h 1050"/>
              <a:gd name="T8" fmla="*/ 0 w 519"/>
              <a:gd name="T9" fmla="*/ 2147483647 h 10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1050">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0" y="63500"/>
            <a:ext cx="355600" cy="647700"/>
          </a:xfrm>
          <a:custGeom>
            <a:avLst/>
            <a:gdLst>
              <a:gd name="T0" fmla="*/ 0 w 518"/>
              <a:gd name="T1" fmla="*/ 2147483647 h 1051"/>
              <a:gd name="T2" fmla="*/ 2147483647 w 518"/>
              <a:gd name="T3" fmla="*/ 2147483647 h 1051"/>
              <a:gd name="T4" fmla="*/ 2147483647 w 518"/>
              <a:gd name="T5" fmla="*/ 2147483647 h 1051"/>
              <a:gd name="T6" fmla="*/ 0 w 518"/>
              <a:gd name="T7" fmla="*/ 0 h 1051"/>
              <a:gd name="T8" fmla="*/ 0 w 518"/>
              <a:gd name="T9" fmla="*/ 2147483647 h 10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 h="1051">
                <a:moveTo>
                  <a:pt x="0" y="1051"/>
                </a:moveTo>
                <a:lnTo>
                  <a:pt x="508" y="543"/>
                </a:lnTo>
                <a:cubicBezTo>
                  <a:pt x="518" y="533"/>
                  <a:pt x="518" y="518"/>
                  <a:pt x="508" y="508"/>
                </a:cubicBezTo>
                <a:lnTo>
                  <a:pt x="0" y="0"/>
                </a:lnTo>
                <a:lnTo>
                  <a:pt x="0" y="1051"/>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TextBox 12"/>
          <p:cNvSpPr txBox="true">
            <a:spLocks noChangeArrowheads="true"/>
          </p:cNvSpPr>
          <p:nvPr/>
        </p:nvSpPr>
        <p:spPr bwMode="auto">
          <a:xfrm>
            <a:off x="481013" y="155575"/>
            <a:ext cx="4897437"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3200" b="1">
                <a:solidFill>
                  <a:srgbClr val="1F3743"/>
                </a:solidFill>
                <a:latin typeface="微软雅黑" panose="020B0503020204020204" pitchFamily="34" charset="-122"/>
              </a:rPr>
              <a:t>预防电信网络诈骗五不要</a:t>
            </a:r>
            <a:endParaRPr lang="zh-CN" altLang="en-US" sz="3200" b="1">
              <a:solidFill>
                <a:srgbClr val="1F3743"/>
              </a:solidFill>
              <a:latin typeface="微软雅黑" panose="020B0503020204020204" pitchFamily="34" charset="-122"/>
            </a:endParaRPr>
          </a:p>
        </p:txBody>
      </p:sp>
      <p:pic>
        <p:nvPicPr>
          <p:cNvPr id="45061" name="图片 2"/>
          <p:cNvPicPr>
            <a:picLocks noChangeAspect="true"/>
          </p:cNvPicPr>
          <p:nvPr/>
        </p:nvPicPr>
        <p:blipFill>
          <a:blip r:embed="rId1" cstate="email"/>
          <a:srcRect/>
          <a:stretch>
            <a:fillRect/>
          </a:stretch>
        </p:blipFill>
        <p:spPr bwMode="auto">
          <a:xfrm>
            <a:off x="0" y="1700213"/>
            <a:ext cx="51308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a:spLocks noChangeArrowheads="true"/>
          </p:cNvSpPr>
          <p:nvPr/>
        </p:nvSpPr>
        <p:spPr bwMode="auto">
          <a:xfrm>
            <a:off x="5408613" y="1525588"/>
            <a:ext cx="444500" cy="442912"/>
          </a:xfrm>
          <a:prstGeom prst="ellipse">
            <a:avLst/>
          </a:prstGeom>
          <a:solidFill>
            <a:schemeClr val="tx2"/>
          </a:solidFill>
          <a:ln w="38100" cap="flat">
            <a:solidFill>
              <a:schemeClr val="accent2"/>
            </a:solidFill>
            <a:prstDash val="solid"/>
            <a:miter lim="800000"/>
          </a:ln>
        </p:spPr>
        <p:txBody>
          <a:bodyPr/>
          <a:lstStyle/>
          <a:p>
            <a:pPr algn="ctr" eaLnBrk="1" hangingPunct="1">
              <a:buFont typeface="Arial" panose="02080604020202020204" pitchFamily="34" charset="0"/>
              <a:buNone/>
              <a:defRPr/>
            </a:pPr>
            <a:r>
              <a:rPr lang="en-US" altLang="zh-CN" b="1" dirty="0">
                <a:solidFill>
                  <a:schemeClr val="accent2"/>
                </a:solidFill>
                <a:latin typeface="+mn-ea"/>
                <a:ea typeface="+mn-ea"/>
              </a:rPr>
              <a:t>1</a:t>
            </a:r>
            <a:endParaRPr lang="zh-CN" altLang="en-US" b="1" dirty="0">
              <a:solidFill>
                <a:schemeClr val="accent2"/>
              </a:solidFill>
              <a:latin typeface="+mn-ea"/>
              <a:ea typeface="+mn-ea"/>
            </a:endParaRPr>
          </a:p>
        </p:txBody>
      </p:sp>
      <p:sp>
        <p:nvSpPr>
          <p:cNvPr id="9" name="矩形 8"/>
          <p:cNvSpPr/>
          <p:nvPr/>
        </p:nvSpPr>
        <p:spPr>
          <a:xfrm>
            <a:off x="5854700" y="1516063"/>
            <a:ext cx="5454650" cy="461962"/>
          </a:xfrm>
          <a:prstGeom prst="rect">
            <a:avLst/>
          </a:prstGeom>
        </p:spPr>
        <p:txBody>
          <a:bodyPr>
            <a:spAutoFit/>
          </a:bodyPr>
          <a:lstStyle/>
          <a:p>
            <a:pPr algn="just" eaLnBrk="1" hangingPunct="1">
              <a:buFont typeface="Arial" panose="02080604020202020204" pitchFamily="34" charset="0"/>
              <a:buNone/>
              <a:defRPr/>
            </a:pPr>
            <a:r>
              <a:rPr lang="zh-CN" altLang="en-US" sz="2400" dirty="0">
                <a:solidFill>
                  <a:schemeClr val="accent1"/>
                </a:solidFill>
                <a:latin typeface="+mj-ea"/>
                <a:ea typeface="+mj-ea"/>
              </a:rPr>
              <a:t>不要轻信不明对象及可疑信息；</a:t>
            </a:r>
            <a:endParaRPr lang="zh-CN" altLang="en-US" sz="2400" dirty="0">
              <a:solidFill>
                <a:schemeClr val="accent1"/>
              </a:solidFill>
              <a:latin typeface="+mj-ea"/>
              <a:ea typeface="+mj-ea"/>
            </a:endParaRPr>
          </a:p>
        </p:txBody>
      </p:sp>
      <p:sp>
        <p:nvSpPr>
          <p:cNvPr id="11" name="Oval 7"/>
          <p:cNvSpPr>
            <a:spLocks noChangeArrowheads="true"/>
          </p:cNvSpPr>
          <p:nvPr/>
        </p:nvSpPr>
        <p:spPr bwMode="auto">
          <a:xfrm>
            <a:off x="5408613" y="2482850"/>
            <a:ext cx="444500" cy="442913"/>
          </a:xfrm>
          <a:prstGeom prst="ellipse">
            <a:avLst/>
          </a:prstGeom>
          <a:solidFill>
            <a:schemeClr val="tx2"/>
          </a:solidFill>
          <a:ln w="38100" cap="flat">
            <a:solidFill>
              <a:schemeClr val="accent2"/>
            </a:solidFill>
            <a:prstDash val="solid"/>
            <a:miter lim="800000"/>
          </a:ln>
        </p:spPr>
        <p:txBody>
          <a:bodyPr/>
          <a:lstStyle/>
          <a:p>
            <a:pPr algn="ctr" eaLnBrk="1" hangingPunct="1">
              <a:buFont typeface="Arial" panose="02080604020202020204" pitchFamily="34" charset="0"/>
              <a:buNone/>
              <a:defRPr/>
            </a:pPr>
            <a:r>
              <a:rPr lang="en-US" altLang="zh-CN" b="1" dirty="0">
                <a:solidFill>
                  <a:schemeClr val="accent2"/>
                </a:solidFill>
                <a:latin typeface="+mn-ea"/>
                <a:ea typeface="+mn-ea"/>
              </a:rPr>
              <a:t>2</a:t>
            </a:r>
            <a:endParaRPr lang="zh-CN" altLang="en-US" b="1" dirty="0">
              <a:solidFill>
                <a:schemeClr val="accent2"/>
              </a:solidFill>
              <a:latin typeface="+mn-ea"/>
              <a:ea typeface="+mn-ea"/>
            </a:endParaRPr>
          </a:p>
        </p:txBody>
      </p:sp>
      <p:sp>
        <p:nvSpPr>
          <p:cNvPr id="14" name="矩形 13"/>
          <p:cNvSpPr/>
          <p:nvPr/>
        </p:nvSpPr>
        <p:spPr>
          <a:xfrm>
            <a:off x="5854700" y="2482850"/>
            <a:ext cx="5454650" cy="461963"/>
          </a:xfrm>
          <a:prstGeom prst="rect">
            <a:avLst/>
          </a:prstGeom>
        </p:spPr>
        <p:txBody>
          <a:bodyPr>
            <a:spAutoFit/>
          </a:bodyPr>
          <a:lstStyle/>
          <a:p>
            <a:pPr algn="just" eaLnBrk="1" hangingPunct="1">
              <a:buFont typeface="Arial" panose="02080604020202020204" pitchFamily="34" charset="0"/>
              <a:buNone/>
              <a:defRPr/>
            </a:pPr>
            <a:r>
              <a:rPr lang="zh-CN" altLang="en-US" sz="2400" dirty="0">
                <a:solidFill>
                  <a:schemeClr val="accent1"/>
                </a:solidFill>
                <a:latin typeface="+mj-ea"/>
                <a:ea typeface="+mj-ea"/>
              </a:rPr>
              <a:t>不要因贪小利而受违法短信息的诱惑；</a:t>
            </a:r>
            <a:endParaRPr lang="zh-CN" altLang="en-US" sz="2400" dirty="0">
              <a:solidFill>
                <a:schemeClr val="accent1"/>
              </a:solidFill>
              <a:latin typeface="+mj-ea"/>
              <a:ea typeface="+mj-ea"/>
            </a:endParaRPr>
          </a:p>
        </p:txBody>
      </p:sp>
      <p:sp>
        <p:nvSpPr>
          <p:cNvPr id="15" name="Oval 7"/>
          <p:cNvSpPr>
            <a:spLocks noChangeArrowheads="true"/>
          </p:cNvSpPr>
          <p:nvPr/>
        </p:nvSpPr>
        <p:spPr bwMode="auto">
          <a:xfrm>
            <a:off x="5408613" y="3487738"/>
            <a:ext cx="444500" cy="442912"/>
          </a:xfrm>
          <a:prstGeom prst="ellipse">
            <a:avLst/>
          </a:prstGeom>
          <a:solidFill>
            <a:schemeClr val="tx2"/>
          </a:solidFill>
          <a:ln w="38100" cap="flat">
            <a:solidFill>
              <a:schemeClr val="accent2"/>
            </a:solidFill>
            <a:prstDash val="solid"/>
            <a:miter lim="800000"/>
          </a:ln>
        </p:spPr>
        <p:txBody>
          <a:bodyPr/>
          <a:lstStyle/>
          <a:p>
            <a:pPr algn="ctr" eaLnBrk="1" hangingPunct="1">
              <a:buFont typeface="Arial" panose="02080604020202020204" pitchFamily="34" charset="0"/>
              <a:buNone/>
              <a:defRPr/>
            </a:pPr>
            <a:r>
              <a:rPr lang="en-US" altLang="zh-CN" b="1" dirty="0">
                <a:solidFill>
                  <a:schemeClr val="accent2"/>
                </a:solidFill>
                <a:latin typeface="+mn-ea"/>
                <a:ea typeface="+mn-ea"/>
              </a:rPr>
              <a:t>3</a:t>
            </a:r>
            <a:endParaRPr lang="zh-CN" altLang="en-US" b="1" dirty="0">
              <a:solidFill>
                <a:schemeClr val="accent2"/>
              </a:solidFill>
              <a:latin typeface="+mn-ea"/>
              <a:ea typeface="+mn-ea"/>
            </a:endParaRPr>
          </a:p>
        </p:txBody>
      </p:sp>
      <p:sp>
        <p:nvSpPr>
          <p:cNvPr id="16" name="矩形 15"/>
          <p:cNvSpPr/>
          <p:nvPr/>
        </p:nvSpPr>
        <p:spPr>
          <a:xfrm>
            <a:off x="5854700" y="3478213"/>
            <a:ext cx="5454650" cy="461962"/>
          </a:xfrm>
          <a:prstGeom prst="rect">
            <a:avLst/>
          </a:prstGeom>
        </p:spPr>
        <p:txBody>
          <a:bodyPr>
            <a:spAutoFit/>
          </a:bodyPr>
          <a:lstStyle/>
          <a:p>
            <a:pPr algn="just" eaLnBrk="1" hangingPunct="1">
              <a:buFont typeface="Arial" panose="02080604020202020204" pitchFamily="34" charset="0"/>
              <a:buNone/>
              <a:defRPr/>
            </a:pPr>
            <a:r>
              <a:rPr lang="zh-CN" altLang="en-US" sz="2400" dirty="0">
                <a:solidFill>
                  <a:schemeClr val="accent1"/>
                </a:solidFill>
                <a:latin typeface="+mj-ea"/>
                <a:ea typeface="+mj-ea"/>
              </a:rPr>
              <a:t>不要拨打短信息中的陌生电话；</a:t>
            </a:r>
            <a:endParaRPr lang="zh-CN" altLang="en-US" sz="2400" dirty="0">
              <a:solidFill>
                <a:schemeClr val="accent1"/>
              </a:solidFill>
              <a:latin typeface="+mj-ea"/>
              <a:ea typeface="+mj-ea"/>
            </a:endParaRPr>
          </a:p>
        </p:txBody>
      </p:sp>
      <p:sp>
        <p:nvSpPr>
          <p:cNvPr id="17" name="Oval 7"/>
          <p:cNvSpPr>
            <a:spLocks noChangeArrowheads="true"/>
          </p:cNvSpPr>
          <p:nvPr/>
        </p:nvSpPr>
        <p:spPr bwMode="auto">
          <a:xfrm>
            <a:off x="5408613" y="4445000"/>
            <a:ext cx="444500" cy="442913"/>
          </a:xfrm>
          <a:prstGeom prst="ellipse">
            <a:avLst/>
          </a:prstGeom>
          <a:solidFill>
            <a:schemeClr val="tx2"/>
          </a:solidFill>
          <a:ln w="38100" cap="flat">
            <a:solidFill>
              <a:schemeClr val="accent2"/>
            </a:solidFill>
            <a:prstDash val="solid"/>
            <a:miter lim="800000"/>
          </a:ln>
        </p:spPr>
        <p:txBody>
          <a:bodyPr/>
          <a:lstStyle/>
          <a:p>
            <a:pPr algn="ctr" eaLnBrk="1" hangingPunct="1">
              <a:buFont typeface="Arial" panose="02080604020202020204" pitchFamily="34" charset="0"/>
              <a:buNone/>
              <a:defRPr/>
            </a:pPr>
            <a:r>
              <a:rPr lang="en-US" altLang="zh-CN" b="1" dirty="0">
                <a:solidFill>
                  <a:schemeClr val="accent2"/>
                </a:solidFill>
                <a:latin typeface="+mn-ea"/>
                <a:ea typeface="+mn-ea"/>
              </a:rPr>
              <a:t>4</a:t>
            </a:r>
            <a:endParaRPr lang="zh-CN" altLang="en-US" b="1" dirty="0">
              <a:solidFill>
                <a:schemeClr val="accent2"/>
              </a:solidFill>
              <a:latin typeface="+mn-ea"/>
              <a:ea typeface="+mn-ea"/>
            </a:endParaRPr>
          </a:p>
        </p:txBody>
      </p:sp>
      <p:sp>
        <p:nvSpPr>
          <p:cNvPr id="18" name="矩形 17"/>
          <p:cNvSpPr/>
          <p:nvPr/>
        </p:nvSpPr>
        <p:spPr>
          <a:xfrm>
            <a:off x="5854700" y="4445000"/>
            <a:ext cx="5454650" cy="461963"/>
          </a:xfrm>
          <a:prstGeom prst="rect">
            <a:avLst/>
          </a:prstGeom>
        </p:spPr>
        <p:txBody>
          <a:bodyPr>
            <a:spAutoFit/>
          </a:bodyPr>
          <a:lstStyle/>
          <a:p>
            <a:pPr algn="just" eaLnBrk="1" hangingPunct="1">
              <a:buFont typeface="Arial" panose="02080604020202020204" pitchFamily="34" charset="0"/>
              <a:buNone/>
              <a:defRPr/>
            </a:pPr>
            <a:r>
              <a:rPr lang="zh-CN" altLang="en-US" sz="2400" dirty="0">
                <a:solidFill>
                  <a:schemeClr val="accent1"/>
                </a:solidFill>
                <a:latin typeface="+mj-ea"/>
                <a:ea typeface="+mj-ea"/>
              </a:rPr>
              <a:t>不要向陌生人汇款、转账；</a:t>
            </a:r>
            <a:endParaRPr lang="zh-CN" altLang="en-US" sz="2400" dirty="0">
              <a:solidFill>
                <a:schemeClr val="accent1"/>
              </a:solidFill>
              <a:latin typeface="+mj-ea"/>
              <a:ea typeface="+mj-ea"/>
            </a:endParaRPr>
          </a:p>
        </p:txBody>
      </p:sp>
      <p:sp>
        <p:nvSpPr>
          <p:cNvPr id="19" name="Oval 7"/>
          <p:cNvSpPr>
            <a:spLocks noChangeArrowheads="true"/>
          </p:cNvSpPr>
          <p:nvPr/>
        </p:nvSpPr>
        <p:spPr bwMode="auto">
          <a:xfrm>
            <a:off x="5408613" y="5457825"/>
            <a:ext cx="444500" cy="442913"/>
          </a:xfrm>
          <a:prstGeom prst="ellipse">
            <a:avLst/>
          </a:prstGeom>
          <a:solidFill>
            <a:schemeClr val="tx2"/>
          </a:solidFill>
          <a:ln w="38100" cap="flat">
            <a:solidFill>
              <a:schemeClr val="accent2"/>
            </a:solidFill>
            <a:prstDash val="solid"/>
            <a:miter lim="800000"/>
          </a:ln>
        </p:spPr>
        <p:txBody>
          <a:bodyPr/>
          <a:lstStyle/>
          <a:p>
            <a:pPr algn="ctr" eaLnBrk="1" hangingPunct="1">
              <a:buFont typeface="Arial" panose="02080604020202020204" pitchFamily="34" charset="0"/>
              <a:buNone/>
              <a:defRPr/>
            </a:pPr>
            <a:r>
              <a:rPr lang="en-US" altLang="zh-CN" b="1" dirty="0">
                <a:solidFill>
                  <a:schemeClr val="accent2"/>
                </a:solidFill>
                <a:latin typeface="+mn-ea"/>
                <a:ea typeface="+mn-ea"/>
              </a:rPr>
              <a:t>5</a:t>
            </a:r>
            <a:endParaRPr lang="zh-CN" altLang="en-US" b="1" dirty="0">
              <a:solidFill>
                <a:schemeClr val="accent2"/>
              </a:solidFill>
              <a:latin typeface="+mn-ea"/>
              <a:ea typeface="+mn-ea"/>
            </a:endParaRPr>
          </a:p>
        </p:txBody>
      </p:sp>
      <p:sp>
        <p:nvSpPr>
          <p:cNvPr id="20" name="矩形 19"/>
          <p:cNvSpPr/>
          <p:nvPr/>
        </p:nvSpPr>
        <p:spPr>
          <a:xfrm>
            <a:off x="5854700" y="5457825"/>
            <a:ext cx="5454650" cy="461963"/>
          </a:xfrm>
          <a:prstGeom prst="rect">
            <a:avLst/>
          </a:prstGeom>
        </p:spPr>
        <p:txBody>
          <a:bodyPr>
            <a:spAutoFit/>
          </a:bodyPr>
          <a:lstStyle/>
          <a:p>
            <a:pPr algn="just" eaLnBrk="1" hangingPunct="1">
              <a:buFont typeface="Arial" panose="02080604020202020204" pitchFamily="34" charset="0"/>
              <a:buNone/>
              <a:defRPr/>
            </a:pPr>
            <a:r>
              <a:rPr lang="zh-CN" altLang="en-US" sz="2400" dirty="0">
                <a:solidFill>
                  <a:schemeClr val="accent1"/>
                </a:solidFill>
                <a:latin typeface="+mj-ea"/>
                <a:ea typeface="+mj-ea"/>
              </a:rPr>
              <a:t>不要泄露个人信息，特别是银行卡信息。</a:t>
            </a:r>
            <a:endParaRPr lang="zh-CN" altLang="en-US" sz="2400" dirty="0">
              <a:solidFill>
                <a:schemeClr val="accent1"/>
              </a:solidFill>
              <a:latin typeface="+mj-ea"/>
              <a:ea typeface="+mj-ea"/>
            </a:endParaRPr>
          </a:p>
        </p:txBody>
      </p:sp>
    </p:spTree>
  </p:cSld>
  <p:clrMapOvr>
    <a:masterClrMapping/>
  </p:clrMapOvr>
  <p:transition spd="slow">
    <p:blinds dir="vert"/>
  </p:transition>
  <p:timing>
    <p:tnLst>
      <p:par>
        <p:cTn id="1" dur="indefinite" restart="never" nodeType="tmRoot"/>
      </p:par>
    </p:tnLst>
    <p:bldLst>
      <p:bldP spid="10" grpId="0" animBg="true"/>
      <p:bldP spid="12" grpId="0" animBg="true"/>
      <p:bldP spid="13" grpId="0"/>
      <p:bldP spid="8" grpId="0" animBg="true"/>
      <p:bldP spid="9" grpId="0"/>
      <p:bldP spid="11" grpId="0" animBg="true"/>
      <p:bldP spid="14" grpId="0"/>
      <p:bldP spid="15" grpId="0" animBg="true"/>
      <p:bldP spid="16" grpId="0"/>
      <p:bldP spid="17" grpId="0" animBg="true"/>
      <p:bldP spid="18" grpId="0"/>
      <p:bldP spid="19" grpId="0" animBg="true"/>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0" y="223838"/>
            <a:ext cx="357188" cy="647700"/>
          </a:xfrm>
          <a:custGeom>
            <a:avLst/>
            <a:gdLst>
              <a:gd name="T0" fmla="*/ 0 w 519"/>
              <a:gd name="T1" fmla="*/ 2147483647 h 1050"/>
              <a:gd name="T2" fmla="*/ 2147483647 w 519"/>
              <a:gd name="T3" fmla="*/ 2147483647 h 1050"/>
              <a:gd name="T4" fmla="*/ 2147483647 w 519"/>
              <a:gd name="T5" fmla="*/ 2147483647 h 1050"/>
              <a:gd name="T6" fmla="*/ 0 w 519"/>
              <a:gd name="T7" fmla="*/ 0 h 1050"/>
              <a:gd name="T8" fmla="*/ 0 w 519"/>
              <a:gd name="T9" fmla="*/ 2147483647 h 10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1050">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0" y="63500"/>
            <a:ext cx="355600" cy="647700"/>
          </a:xfrm>
          <a:custGeom>
            <a:avLst/>
            <a:gdLst>
              <a:gd name="T0" fmla="*/ 0 w 518"/>
              <a:gd name="T1" fmla="*/ 2147483647 h 1051"/>
              <a:gd name="T2" fmla="*/ 2147483647 w 518"/>
              <a:gd name="T3" fmla="*/ 2147483647 h 1051"/>
              <a:gd name="T4" fmla="*/ 2147483647 w 518"/>
              <a:gd name="T5" fmla="*/ 2147483647 h 1051"/>
              <a:gd name="T6" fmla="*/ 0 w 518"/>
              <a:gd name="T7" fmla="*/ 0 h 1051"/>
              <a:gd name="T8" fmla="*/ 0 w 518"/>
              <a:gd name="T9" fmla="*/ 2147483647 h 10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 h="1051">
                <a:moveTo>
                  <a:pt x="0" y="1051"/>
                </a:moveTo>
                <a:lnTo>
                  <a:pt x="508" y="543"/>
                </a:lnTo>
                <a:cubicBezTo>
                  <a:pt x="518" y="533"/>
                  <a:pt x="518" y="518"/>
                  <a:pt x="508" y="508"/>
                </a:cubicBezTo>
                <a:lnTo>
                  <a:pt x="0" y="0"/>
                </a:lnTo>
                <a:lnTo>
                  <a:pt x="0" y="1051"/>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TextBox 12"/>
          <p:cNvSpPr txBox="true">
            <a:spLocks noChangeArrowheads="true"/>
          </p:cNvSpPr>
          <p:nvPr/>
        </p:nvSpPr>
        <p:spPr bwMode="auto">
          <a:xfrm>
            <a:off x="481013" y="155575"/>
            <a:ext cx="33131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3200" b="1">
                <a:solidFill>
                  <a:srgbClr val="1F3743"/>
                </a:solidFill>
                <a:latin typeface="微软雅黑" panose="020B0503020204020204" pitchFamily="34" charset="-122"/>
              </a:rPr>
              <a:t>补救措施五招</a:t>
            </a:r>
            <a:endParaRPr lang="zh-CN" altLang="en-US" sz="3200" b="1">
              <a:solidFill>
                <a:srgbClr val="1F3743"/>
              </a:solidFill>
              <a:latin typeface="微软雅黑" panose="020B0503020204020204" pitchFamily="34" charset="-122"/>
            </a:endParaRPr>
          </a:p>
        </p:txBody>
      </p:sp>
      <p:sp>
        <p:nvSpPr>
          <p:cNvPr id="47109" name="Freeform 8"/>
          <p:cNvSpPr/>
          <p:nvPr/>
        </p:nvSpPr>
        <p:spPr bwMode="auto">
          <a:xfrm>
            <a:off x="976313" y="3960813"/>
            <a:ext cx="1162050" cy="1030287"/>
          </a:xfrm>
          <a:custGeom>
            <a:avLst/>
            <a:gdLst>
              <a:gd name="T0" fmla="*/ 0 w 1713"/>
              <a:gd name="T1" fmla="*/ 2147483647 h 1517"/>
              <a:gd name="T2" fmla="*/ 2147483647 w 1713"/>
              <a:gd name="T3" fmla="*/ 0 h 1517"/>
              <a:gd name="T4" fmla="*/ 2147483647 w 1713"/>
              <a:gd name="T5" fmla="*/ 2147483647 h 1517"/>
              <a:gd name="T6" fmla="*/ 2147483647 w 1713"/>
              <a:gd name="T7" fmla="*/ 2147483647 h 1517"/>
              <a:gd name="T8" fmla="*/ 0 w 1713"/>
              <a:gd name="T9" fmla="*/ 2147483647 h 15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13" h="1517">
                <a:moveTo>
                  <a:pt x="0" y="598"/>
                </a:moveTo>
                <a:lnTo>
                  <a:pt x="1367" y="0"/>
                </a:lnTo>
                <a:lnTo>
                  <a:pt x="1713" y="1162"/>
                </a:lnTo>
                <a:lnTo>
                  <a:pt x="710" y="1517"/>
                </a:lnTo>
                <a:lnTo>
                  <a:pt x="0" y="598"/>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7110" name="Freeform 9"/>
          <p:cNvSpPr/>
          <p:nvPr/>
        </p:nvSpPr>
        <p:spPr bwMode="auto">
          <a:xfrm>
            <a:off x="2609850" y="3960813"/>
            <a:ext cx="1162050" cy="1030287"/>
          </a:xfrm>
          <a:custGeom>
            <a:avLst/>
            <a:gdLst>
              <a:gd name="T0" fmla="*/ 2147483647 w 1713"/>
              <a:gd name="T1" fmla="*/ 2147483647 h 1517"/>
              <a:gd name="T2" fmla="*/ 2147483647 w 1713"/>
              <a:gd name="T3" fmla="*/ 0 h 1517"/>
              <a:gd name="T4" fmla="*/ 0 w 1713"/>
              <a:gd name="T5" fmla="*/ 2147483647 h 1517"/>
              <a:gd name="T6" fmla="*/ 2147483647 w 1713"/>
              <a:gd name="T7" fmla="*/ 2147483647 h 1517"/>
              <a:gd name="T8" fmla="*/ 2147483647 w 1713"/>
              <a:gd name="T9" fmla="*/ 2147483647 h 15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13" h="1517">
                <a:moveTo>
                  <a:pt x="1713" y="598"/>
                </a:moveTo>
                <a:lnTo>
                  <a:pt x="345" y="0"/>
                </a:lnTo>
                <a:lnTo>
                  <a:pt x="0" y="1162"/>
                </a:lnTo>
                <a:lnTo>
                  <a:pt x="1082" y="1517"/>
                </a:lnTo>
                <a:lnTo>
                  <a:pt x="1713" y="598"/>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47111" name="组合 8"/>
          <p:cNvGrpSpPr/>
          <p:nvPr/>
        </p:nvGrpSpPr>
        <p:grpSpPr bwMode="auto">
          <a:xfrm>
            <a:off x="730250" y="1809750"/>
            <a:ext cx="3324225" cy="3767138"/>
            <a:chOff x="993776" y="1206500"/>
            <a:chExt cx="4041774" cy="4579938"/>
          </a:xfrm>
        </p:grpSpPr>
        <p:sp>
          <p:nvSpPr>
            <p:cNvPr id="11" name="Freeform 10"/>
            <p:cNvSpPr/>
            <p:nvPr/>
          </p:nvSpPr>
          <p:spPr bwMode="auto">
            <a:xfrm>
              <a:off x="2985710" y="1206500"/>
              <a:ext cx="2049840" cy="4579938"/>
            </a:xfrm>
            <a:custGeom>
              <a:avLst/>
              <a:gdLst>
                <a:gd name="T0" fmla="*/ 57 w 2484"/>
                <a:gd name="T1" fmla="*/ 5551 h 5551"/>
                <a:gd name="T2" fmla="*/ 2416 w 2484"/>
                <a:gd name="T3" fmla="*/ 422 h 5551"/>
                <a:gd name="T4" fmla="*/ 0 w 2484"/>
                <a:gd name="T5" fmla="*/ 7 h 5551"/>
                <a:gd name="T6" fmla="*/ 57 w 2484"/>
                <a:gd name="T7" fmla="*/ 5551 h 5551"/>
              </a:gdLst>
              <a:ahLst/>
              <a:cxnLst>
                <a:cxn ang="0">
                  <a:pos x="T0" y="T1"/>
                </a:cxn>
                <a:cxn ang="0">
                  <a:pos x="T2" y="T3"/>
                </a:cxn>
                <a:cxn ang="0">
                  <a:pos x="T4" y="T5"/>
                </a:cxn>
                <a:cxn ang="0">
                  <a:pos x="T6" y="T7"/>
                </a:cxn>
              </a:cxnLst>
              <a:rect l="0" t="0" r="r" b="b"/>
              <a:pathLst>
                <a:path w="2484" h="5551">
                  <a:moveTo>
                    <a:pt x="57" y="5551"/>
                  </a:moveTo>
                  <a:cubicBezTo>
                    <a:pt x="1228" y="4562"/>
                    <a:pt x="2484" y="3282"/>
                    <a:pt x="2416" y="422"/>
                  </a:cubicBezTo>
                  <a:cubicBezTo>
                    <a:pt x="1700" y="151"/>
                    <a:pt x="876" y="0"/>
                    <a:pt x="0" y="7"/>
                  </a:cubicBezTo>
                  <a:lnTo>
                    <a:pt x="57" y="5551"/>
                  </a:lnTo>
                  <a:close/>
                </a:path>
              </a:pathLst>
            </a:custGeom>
            <a:solidFill>
              <a:schemeClr val="bg1">
                <a:lumMod val="75000"/>
              </a:schemeClr>
            </a:solidFill>
            <a:ln>
              <a:noFill/>
            </a:ln>
          </p:spPr>
          <p:txBody>
            <a:bodyPr/>
            <a:lstStyle/>
            <a:p>
              <a:pPr eaLnBrk="1" hangingPunct="1">
                <a:buFont typeface="Arial" panose="02080604020202020204" pitchFamily="34" charset="0"/>
                <a:buNone/>
                <a:defRPr/>
              </a:pPr>
              <a:endParaRPr lang="zh-CN" altLang="en-US">
                <a:latin typeface="Arial" panose="02080604020202020204" pitchFamily="34" charset="0"/>
                <a:ea typeface="宋体" panose="02010600030101010101" pitchFamily="2" charset="-122"/>
              </a:endParaRPr>
            </a:p>
          </p:txBody>
        </p:sp>
        <p:sp>
          <p:nvSpPr>
            <p:cNvPr id="47126" name="Freeform 11"/>
            <p:cNvSpPr/>
            <p:nvPr/>
          </p:nvSpPr>
          <p:spPr bwMode="auto">
            <a:xfrm>
              <a:off x="993776" y="1212850"/>
              <a:ext cx="2039937" cy="4573588"/>
            </a:xfrm>
            <a:custGeom>
              <a:avLst/>
              <a:gdLst>
                <a:gd name="T0" fmla="*/ 2147483647 w 2473"/>
                <a:gd name="T1" fmla="*/ 2147483647 h 5544"/>
                <a:gd name="T2" fmla="*/ 2147483647 w 2473"/>
                <a:gd name="T3" fmla="*/ 2147483647 h 5544"/>
                <a:gd name="T4" fmla="*/ 2147483647 w 2473"/>
                <a:gd name="T5" fmla="*/ 0 h 5544"/>
                <a:gd name="T6" fmla="*/ 2147483647 w 2473"/>
                <a:gd name="T7" fmla="*/ 2147483647 h 55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73" h="5544">
                  <a:moveTo>
                    <a:pt x="2473" y="5544"/>
                  </a:moveTo>
                  <a:cubicBezTo>
                    <a:pt x="1281" y="4580"/>
                    <a:pt x="0" y="3325"/>
                    <a:pt x="9" y="465"/>
                  </a:cubicBezTo>
                  <a:cubicBezTo>
                    <a:pt x="719" y="179"/>
                    <a:pt x="1540" y="11"/>
                    <a:pt x="2416" y="0"/>
                  </a:cubicBezTo>
                  <a:lnTo>
                    <a:pt x="2473" y="554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7112" name="Freeform 12"/>
          <p:cNvSpPr/>
          <p:nvPr/>
        </p:nvSpPr>
        <p:spPr bwMode="auto">
          <a:xfrm>
            <a:off x="976313" y="4367213"/>
            <a:ext cx="2795587" cy="623887"/>
          </a:xfrm>
          <a:custGeom>
            <a:avLst/>
            <a:gdLst>
              <a:gd name="T0" fmla="*/ 0 w 4124"/>
              <a:gd name="T1" fmla="*/ 0 h 919"/>
              <a:gd name="T2" fmla="*/ 2147483647 w 4124"/>
              <a:gd name="T3" fmla="*/ 0 h 919"/>
              <a:gd name="T4" fmla="*/ 2147483647 w 4124"/>
              <a:gd name="T5" fmla="*/ 2147483647 h 919"/>
              <a:gd name="T6" fmla="*/ 2147483647 w 4124"/>
              <a:gd name="T7" fmla="*/ 2147483647 h 919"/>
              <a:gd name="T8" fmla="*/ 0 w 4124"/>
              <a:gd name="T9" fmla="*/ 0 h 9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4" h="919">
                <a:moveTo>
                  <a:pt x="0" y="0"/>
                </a:moveTo>
                <a:lnTo>
                  <a:pt x="4124" y="0"/>
                </a:lnTo>
                <a:lnTo>
                  <a:pt x="3493" y="919"/>
                </a:lnTo>
                <a:lnTo>
                  <a:pt x="710" y="919"/>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TextBox 15"/>
          <p:cNvSpPr txBox="true"/>
          <p:nvPr/>
        </p:nvSpPr>
        <p:spPr>
          <a:xfrm>
            <a:off x="1552575" y="2479675"/>
            <a:ext cx="1658938" cy="1754188"/>
          </a:xfrm>
          <a:prstGeom prst="rect">
            <a:avLst/>
          </a:prstGeom>
          <a:noFill/>
        </p:spPr>
        <p:txBody>
          <a:bodyPr>
            <a:spAutoFit/>
          </a:bodyPr>
          <a:lstStyle/>
          <a:p>
            <a:pPr algn="dist" eaLnBrk="1" hangingPunct="1">
              <a:buFont typeface="Arial" panose="02080604020202020204" pitchFamily="34" charset="0"/>
              <a:buNone/>
              <a:defRPr/>
            </a:pPr>
            <a:r>
              <a:rPr lang="zh-CN" altLang="en-US" sz="5400" b="1" dirty="0">
                <a:solidFill>
                  <a:schemeClr val="accent2"/>
                </a:solidFill>
                <a:latin typeface="+mn-ea"/>
                <a:ea typeface="+mn-ea"/>
              </a:rPr>
              <a:t>补救措施</a:t>
            </a:r>
            <a:endParaRPr lang="en-US" altLang="zh-CN" sz="5400" b="1" dirty="0">
              <a:solidFill>
                <a:schemeClr val="accent2"/>
              </a:solidFill>
              <a:latin typeface="+mn-ea"/>
              <a:ea typeface="+mn-ea"/>
            </a:endParaRPr>
          </a:p>
        </p:txBody>
      </p:sp>
      <p:sp>
        <p:nvSpPr>
          <p:cNvPr id="17" name="TextBox 16"/>
          <p:cNvSpPr txBox="true"/>
          <p:nvPr/>
        </p:nvSpPr>
        <p:spPr>
          <a:xfrm>
            <a:off x="1355725" y="4448175"/>
            <a:ext cx="2052638" cy="461963"/>
          </a:xfrm>
          <a:prstGeom prst="rect">
            <a:avLst/>
          </a:prstGeom>
          <a:noFill/>
        </p:spPr>
        <p:txBody>
          <a:bodyPr>
            <a:spAutoFit/>
          </a:bodyPr>
          <a:lstStyle/>
          <a:p>
            <a:pPr algn="ctr" eaLnBrk="1" hangingPunct="1">
              <a:buFont typeface="Arial" panose="02080604020202020204" pitchFamily="34" charset="0"/>
              <a:buNone/>
              <a:defRPr/>
            </a:pPr>
            <a:r>
              <a:rPr lang="zh-CN" altLang="en-US" sz="2400" b="1" dirty="0">
                <a:solidFill>
                  <a:schemeClr val="accent2"/>
                </a:solidFill>
                <a:latin typeface="+mn-ea"/>
                <a:ea typeface="+mn-ea"/>
              </a:rPr>
              <a:t>五项保障措施</a:t>
            </a:r>
            <a:endParaRPr lang="en-US" altLang="zh-CN" sz="2400" b="1" dirty="0">
              <a:solidFill>
                <a:schemeClr val="accent2"/>
              </a:solidFill>
              <a:latin typeface="+mn-ea"/>
              <a:ea typeface="+mn-ea"/>
            </a:endParaRPr>
          </a:p>
        </p:txBody>
      </p:sp>
      <p:sp>
        <p:nvSpPr>
          <p:cNvPr id="18" name="Oval 7"/>
          <p:cNvSpPr>
            <a:spLocks noChangeArrowheads="true"/>
          </p:cNvSpPr>
          <p:nvPr/>
        </p:nvSpPr>
        <p:spPr bwMode="auto">
          <a:xfrm>
            <a:off x="4545013" y="1131888"/>
            <a:ext cx="444500" cy="442912"/>
          </a:xfrm>
          <a:prstGeom prst="ellipse">
            <a:avLst/>
          </a:prstGeom>
          <a:solidFill>
            <a:schemeClr val="tx2"/>
          </a:solidFill>
          <a:ln w="38100" cap="flat">
            <a:solidFill>
              <a:schemeClr val="accent2"/>
            </a:solidFill>
            <a:prstDash val="solid"/>
            <a:miter lim="800000"/>
          </a:ln>
        </p:spPr>
        <p:txBody>
          <a:bodyPr/>
          <a:lstStyle/>
          <a:p>
            <a:pPr algn="ctr" eaLnBrk="1" hangingPunct="1">
              <a:buFont typeface="Arial" panose="02080604020202020204" pitchFamily="34" charset="0"/>
              <a:buNone/>
              <a:defRPr/>
            </a:pPr>
            <a:r>
              <a:rPr lang="en-US" altLang="zh-CN" b="1" dirty="0">
                <a:solidFill>
                  <a:schemeClr val="accent2"/>
                </a:solidFill>
                <a:latin typeface="+mn-ea"/>
                <a:ea typeface="+mn-ea"/>
              </a:rPr>
              <a:t>1</a:t>
            </a:r>
            <a:endParaRPr lang="zh-CN" altLang="en-US" b="1" dirty="0">
              <a:solidFill>
                <a:schemeClr val="accent2"/>
              </a:solidFill>
              <a:latin typeface="+mn-ea"/>
              <a:ea typeface="+mn-ea"/>
            </a:endParaRPr>
          </a:p>
        </p:txBody>
      </p:sp>
      <p:sp>
        <p:nvSpPr>
          <p:cNvPr id="19" name="矩形 18"/>
          <p:cNvSpPr/>
          <p:nvPr/>
        </p:nvSpPr>
        <p:spPr>
          <a:xfrm>
            <a:off x="4991100" y="1122363"/>
            <a:ext cx="6148388" cy="645160"/>
          </a:xfrm>
          <a:prstGeom prst="rect">
            <a:avLst/>
          </a:prstGeom>
        </p:spPr>
        <p:txBody>
          <a:bodyPr>
            <a:spAutoFit/>
          </a:bodyPr>
          <a:lstStyle/>
          <a:p>
            <a:pPr algn="just" eaLnBrk="1" hangingPunct="1">
              <a:buFont typeface="Arial" panose="02080604020202020204" pitchFamily="34" charset="0"/>
              <a:buNone/>
              <a:defRPr/>
            </a:pPr>
            <a:r>
              <a:rPr lang="zh-CN" altLang="en-US" dirty="0">
                <a:solidFill>
                  <a:schemeClr val="accent1"/>
                </a:solidFill>
                <a:latin typeface="+mj-ea"/>
                <a:ea typeface="+mj-ea"/>
              </a:rPr>
              <a:t>一旦汇款后发现自己被骗了，可在第一时间拨打</a:t>
            </a:r>
            <a:r>
              <a:rPr lang="zh-CN" dirty="0">
                <a:solidFill>
                  <a:schemeClr val="accent1"/>
                </a:solidFill>
                <a:latin typeface="+mj-ea"/>
                <a:ea typeface="+mj-ea"/>
              </a:rPr>
              <a:t>全国反诈专线</a:t>
            </a:r>
            <a:r>
              <a:rPr lang="en-US" altLang="zh-CN" dirty="0">
                <a:solidFill>
                  <a:schemeClr val="accent1"/>
                </a:solidFill>
                <a:latin typeface="+mj-ea"/>
                <a:ea typeface="+mj-ea"/>
              </a:rPr>
              <a:t>96110</a:t>
            </a:r>
            <a:r>
              <a:rPr lang="zh-CN" altLang="en-US" dirty="0">
                <a:solidFill>
                  <a:schemeClr val="accent1"/>
                </a:solidFill>
                <a:latin typeface="+mj-ea"/>
                <a:ea typeface="+mj-ea"/>
              </a:rPr>
              <a:t>请求进行资金的紧急处置。</a:t>
            </a:r>
            <a:endParaRPr lang="zh-CN" altLang="en-US" dirty="0">
              <a:solidFill>
                <a:schemeClr val="accent1"/>
              </a:solidFill>
              <a:latin typeface="+mj-ea"/>
              <a:ea typeface="+mj-ea"/>
            </a:endParaRPr>
          </a:p>
        </p:txBody>
      </p:sp>
      <p:sp>
        <p:nvSpPr>
          <p:cNvPr id="20" name="Oval 7"/>
          <p:cNvSpPr>
            <a:spLocks noChangeArrowheads="true"/>
          </p:cNvSpPr>
          <p:nvPr/>
        </p:nvSpPr>
        <p:spPr bwMode="auto">
          <a:xfrm>
            <a:off x="4545013" y="1874838"/>
            <a:ext cx="444500" cy="442912"/>
          </a:xfrm>
          <a:prstGeom prst="ellipse">
            <a:avLst/>
          </a:prstGeom>
          <a:solidFill>
            <a:schemeClr val="tx2"/>
          </a:solidFill>
          <a:ln w="38100" cap="flat">
            <a:solidFill>
              <a:schemeClr val="accent2"/>
            </a:solidFill>
            <a:prstDash val="solid"/>
            <a:miter lim="800000"/>
          </a:ln>
        </p:spPr>
        <p:txBody>
          <a:bodyPr/>
          <a:lstStyle/>
          <a:p>
            <a:pPr algn="ctr" eaLnBrk="1" hangingPunct="1">
              <a:buFont typeface="Arial" panose="02080604020202020204" pitchFamily="34" charset="0"/>
              <a:buNone/>
              <a:defRPr/>
            </a:pPr>
            <a:r>
              <a:rPr lang="en-US" altLang="zh-CN" b="1" dirty="0">
                <a:solidFill>
                  <a:schemeClr val="accent2"/>
                </a:solidFill>
                <a:latin typeface="+mn-ea"/>
                <a:ea typeface="+mn-ea"/>
              </a:rPr>
              <a:t>2</a:t>
            </a:r>
            <a:endParaRPr lang="zh-CN" altLang="en-US" b="1" dirty="0">
              <a:solidFill>
                <a:schemeClr val="accent2"/>
              </a:solidFill>
              <a:latin typeface="+mn-ea"/>
              <a:ea typeface="+mn-ea"/>
            </a:endParaRPr>
          </a:p>
        </p:txBody>
      </p:sp>
      <p:sp>
        <p:nvSpPr>
          <p:cNvPr id="21" name="矩形 20"/>
          <p:cNvSpPr/>
          <p:nvPr/>
        </p:nvSpPr>
        <p:spPr>
          <a:xfrm>
            <a:off x="4991100" y="1912938"/>
            <a:ext cx="6148388" cy="368300"/>
          </a:xfrm>
          <a:prstGeom prst="rect">
            <a:avLst/>
          </a:prstGeom>
        </p:spPr>
        <p:txBody>
          <a:bodyPr>
            <a:spAutoFit/>
          </a:bodyPr>
          <a:lstStyle/>
          <a:p>
            <a:pPr algn="just" eaLnBrk="1" hangingPunct="1">
              <a:buFont typeface="Arial" panose="02080604020202020204" pitchFamily="34" charset="0"/>
              <a:buNone/>
              <a:defRPr/>
            </a:pPr>
            <a:r>
              <a:rPr lang="zh-CN" altLang="en-US" dirty="0">
                <a:solidFill>
                  <a:schemeClr val="accent1"/>
                </a:solidFill>
                <a:latin typeface="+mj-ea"/>
                <a:ea typeface="+mj-ea"/>
              </a:rPr>
              <a:t>及时拨打</a:t>
            </a:r>
            <a:r>
              <a:rPr lang="en-US" altLang="zh-CN" dirty="0">
                <a:solidFill>
                  <a:schemeClr val="accent1"/>
                </a:solidFill>
                <a:latin typeface="+mj-ea"/>
                <a:ea typeface="+mj-ea"/>
              </a:rPr>
              <a:t>110</a:t>
            </a:r>
            <a:r>
              <a:rPr lang="zh-CN" altLang="en-US" dirty="0">
                <a:solidFill>
                  <a:schemeClr val="accent1"/>
                </a:solidFill>
                <a:latin typeface="+mj-ea"/>
                <a:ea typeface="+mj-ea"/>
              </a:rPr>
              <a:t>报警电话或向派出所报案。</a:t>
            </a:r>
            <a:endParaRPr lang="zh-CN" altLang="en-US" dirty="0">
              <a:solidFill>
                <a:schemeClr val="accent1"/>
              </a:solidFill>
              <a:latin typeface="+mj-ea"/>
              <a:ea typeface="+mj-ea"/>
            </a:endParaRPr>
          </a:p>
        </p:txBody>
      </p:sp>
      <p:sp>
        <p:nvSpPr>
          <p:cNvPr id="22" name="Oval 7"/>
          <p:cNvSpPr>
            <a:spLocks noChangeArrowheads="true"/>
          </p:cNvSpPr>
          <p:nvPr/>
        </p:nvSpPr>
        <p:spPr bwMode="auto">
          <a:xfrm>
            <a:off x="4545013" y="2619375"/>
            <a:ext cx="444500" cy="442913"/>
          </a:xfrm>
          <a:prstGeom prst="ellipse">
            <a:avLst/>
          </a:prstGeom>
          <a:solidFill>
            <a:schemeClr val="tx2"/>
          </a:solidFill>
          <a:ln w="38100" cap="flat">
            <a:solidFill>
              <a:schemeClr val="accent2"/>
            </a:solidFill>
            <a:prstDash val="solid"/>
            <a:miter lim="800000"/>
          </a:ln>
        </p:spPr>
        <p:txBody>
          <a:bodyPr/>
          <a:lstStyle/>
          <a:p>
            <a:pPr algn="ctr" eaLnBrk="1" hangingPunct="1">
              <a:buFont typeface="Arial" panose="02080604020202020204" pitchFamily="34" charset="0"/>
              <a:buNone/>
              <a:defRPr/>
            </a:pPr>
            <a:r>
              <a:rPr lang="en-US" altLang="zh-CN" b="1" dirty="0">
                <a:solidFill>
                  <a:schemeClr val="accent2"/>
                </a:solidFill>
                <a:latin typeface="+mn-ea"/>
                <a:ea typeface="+mn-ea"/>
              </a:rPr>
              <a:t>3</a:t>
            </a:r>
            <a:endParaRPr lang="zh-CN" altLang="en-US" b="1" dirty="0">
              <a:solidFill>
                <a:schemeClr val="accent2"/>
              </a:solidFill>
              <a:latin typeface="+mn-ea"/>
              <a:ea typeface="+mn-ea"/>
            </a:endParaRPr>
          </a:p>
        </p:txBody>
      </p:sp>
      <p:sp>
        <p:nvSpPr>
          <p:cNvPr id="23" name="矩形 22"/>
          <p:cNvSpPr/>
          <p:nvPr/>
        </p:nvSpPr>
        <p:spPr>
          <a:xfrm>
            <a:off x="4991100" y="2505075"/>
            <a:ext cx="6148388" cy="1477963"/>
          </a:xfrm>
          <a:prstGeom prst="rect">
            <a:avLst/>
          </a:prstGeom>
        </p:spPr>
        <p:txBody>
          <a:bodyPr>
            <a:spAutoFit/>
          </a:bodyPr>
          <a:lstStyle/>
          <a:p>
            <a:pPr algn="just" eaLnBrk="1" hangingPunct="1">
              <a:buFont typeface="Arial" panose="02080604020202020204" pitchFamily="34" charset="0"/>
              <a:buNone/>
              <a:defRPr/>
            </a:pPr>
            <a:r>
              <a:rPr lang="zh-CN" altLang="en-US" dirty="0">
                <a:solidFill>
                  <a:schemeClr val="accent1"/>
                </a:solidFill>
                <a:latin typeface="+mj-ea"/>
                <a:ea typeface="+mj-ea"/>
              </a:rPr>
              <a:t>看对方的账户是哪家银行的，然后用电话拨打该银行的客服电话，输入你汇款的目标账号</a:t>
            </a:r>
            <a:r>
              <a:rPr lang="en-US" altLang="zh-CN" dirty="0">
                <a:solidFill>
                  <a:schemeClr val="accent1"/>
                </a:solidFill>
                <a:latin typeface="+mj-ea"/>
                <a:ea typeface="+mj-ea"/>
              </a:rPr>
              <a:t>(</a:t>
            </a:r>
            <a:r>
              <a:rPr lang="zh-CN" altLang="en-US" dirty="0">
                <a:solidFill>
                  <a:schemeClr val="accent1"/>
                </a:solidFill>
                <a:latin typeface="+mj-ea"/>
                <a:ea typeface="+mj-ea"/>
              </a:rPr>
              <a:t>骗子的账号</a:t>
            </a:r>
            <a:r>
              <a:rPr lang="en-US" altLang="zh-CN" dirty="0">
                <a:solidFill>
                  <a:schemeClr val="accent1"/>
                </a:solidFill>
                <a:latin typeface="+mj-ea"/>
                <a:ea typeface="+mj-ea"/>
              </a:rPr>
              <a:t>)</a:t>
            </a:r>
            <a:r>
              <a:rPr lang="zh-CN" altLang="en-US" dirty="0">
                <a:solidFill>
                  <a:schemeClr val="accent1"/>
                </a:solidFill>
                <a:latin typeface="+mj-ea"/>
                <a:ea typeface="+mj-ea"/>
              </a:rPr>
              <a:t>，在提示输入密码时连续</a:t>
            </a:r>
            <a:r>
              <a:rPr lang="en-US" altLang="zh-CN" dirty="0">
                <a:solidFill>
                  <a:schemeClr val="accent1"/>
                </a:solidFill>
                <a:latin typeface="+mj-ea"/>
                <a:ea typeface="+mj-ea"/>
              </a:rPr>
              <a:t>5</a:t>
            </a:r>
            <a:r>
              <a:rPr lang="zh-CN" altLang="en-US" dirty="0">
                <a:solidFill>
                  <a:schemeClr val="accent1"/>
                </a:solidFill>
                <a:latin typeface="+mj-ea"/>
                <a:ea typeface="+mj-ea"/>
              </a:rPr>
              <a:t>次输入错误，这时该账号会自动锁定，时间是</a:t>
            </a:r>
            <a:r>
              <a:rPr lang="en-US" altLang="zh-CN" dirty="0">
                <a:solidFill>
                  <a:schemeClr val="accent1"/>
                </a:solidFill>
                <a:latin typeface="+mj-ea"/>
                <a:ea typeface="+mj-ea"/>
              </a:rPr>
              <a:t>24</a:t>
            </a:r>
            <a:r>
              <a:rPr lang="zh-CN" altLang="en-US" dirty="0">
                <a:solidFill>
                  <a:schemeClr val="accent1"/>
                </a:solidFill>
                <a:latin typeface="+mj-ea"/>
                <a:ea typeface="+mj-ea"/>
              </a:rPr>
              <a:t>小时，这宝贵的</a:t>
            </a:r>
            <a:r>
              <a:rPr lang="en-US" altLang="zh-CN" dirty="0">
                <a:solidFill>
                  <a:schemeClr val="accent1"/>
                </a:solidFill>
                <a:latin typeface="+mj-ea"/>
                <a:ea typeface="+mj-ea"/>
              </a:rPr>
              <a:t>24</a:t>
            </a:r>
            <a:r>
              <a:rPr lang="zh-CN" altLang="en-US" dirty="0">
                <a:solidFill>
                  <a:schemeClr val="accent1"/>
                </a:solidFill>
                <a:latin typeface="+mj-ea"/>
                <a:ea typeface="+mj-ea"/>
              </a:rPr>
              <a:t>小时将使对方无法将钱转移，避免损失扩大，也为警方破案提供时间。</a:t>
            </a:r>
            <a:endParaRPr lang="zh-CN" altLang="en-US" dirty="0">
              <a:solidFill>
                <a:schemeClr val="accent1"/>
              </a:solidFill>
              <a:latin typeface="+mj-ea"/>
              <a:ea typeface="+mj-ea"/>
            </a:endParaRPr>
          </a:p>
        </p:txBody>
      </p:sp>
      <p:sp>
        <p:nvSpPr>
          <p:cNvPr id="24" name="Oval 7"/>
          <p:cNvSpPr>
            <a:spLocks noChangeArrowheads="true"/>
          </p:cNvSpPr>
          <p:nvPr/>
        </p:nvSpPr>
        <p:spPr bwMode="auto">
          <a:xfrm>
            <a:off x="4545013" y="4254500"/>
            <a:ext cx="444500" cy="442913"/>
          </a:xfrm>
          <a:prstGeom prst="ellipse">
            <a:avLst/>
          </a:prstGeom>
          <a:solidFill>
            <a:schemeClr val="tx2"/>
          </a:solidFill>
          <a:ln w="38100" cap="flat">
            <a:solidFill>
              <a:schemeClr val="accent2"/>
            </a:solidFill>
            <a:prstDash val="solid"/>
            <a:miter lim="800000"/>
          </a:ln>
        </p:spPr>
        <p:txBody>
          <a:bodyPr/>
          <a:lstStyle/>
          <a:p>
            <a:pPr algn="ctr" eaLnBrk="1" hangingPunct="1">
              <a:buFont typeface="Arial" panose="02080604020202020204" pitchFamily="34" charset="0"/>
              <a:buNone/>
              <a:defRPr/>
            </a:pPr>
            <a:r>
              <a:rPr lang="en-US" altLang="zh-CN" b="1" dirty="0">
                <a:solidFill>
                  <a:schemeClr val="accent2"/>
                </a:solidFill>
                <a:latin typeface="+mn-ea"/>
                <a:ea typeface="+mn-ea"/>
              </a:rPr>
              <a:t>4</a:t>
            </a:r>
            <a:endParaRPr lang="zh-CN" altLang="en-US" b="1" dirty="0">
              <a:solidFill>
                <a:schemeClr val="accent2"/>
              </a:solidFill>
              <a:latin typeface="+mn-ea"/>
              <a:ea typeface="+mn-ea"/>
            </a:endParaRPr>
          </a:p>
        </p:txBody>
      </p:sp>
      <p:sp>
        <p:nvSpPr>
          <p:cNvPr id="25" name="矩形 24"/>
          <p:cNvSpPr/>
          <p:nvPr/>
        </p:nvSpPr>
        <p:spPr>
          <a:xfrm>
            <a:off x="4991100" y="4244975"/>
            <a:ext cx="6148388" cy="954088"/>
          </a:xfrm>
          <a:prstGeom prst="rect">
            <a:avLst/>
          </a:prstGeom>
        </p:spPr>
        <p:txBody>
          <a:bodyPr>
            <a:spAutoFit/>
          </a:bodyPr>
          <a:lstStyle/>
          <a:p>
            <a:pPr algn="just" eaLnBrk="1" hangingPunct="1">
              <a:buFont typeface="Arial" panose="02080604020202020204" pitchFamily="34" charset="0"/>
              <a:buNone/>
              <a:defRPr/>
            </a:pPr>
            <a:r>
              <a:rPr lang="zh-CN" altLang="en-US" dirty="0">
                <a:solidFill>
                  <a:schemeClr val="accent1"/>
                </a:solidFill>
                <a:latin typeface="+mj-ea"/>
                <a:ea typeface="+mj-ea"/>
              </a:rPr>
              <a:t>为防止骗子用网上银行转账，可及时登录该银行的网上银行，登录时输入目标账号</a:t>
            </a:r>
            <a:r>
              <a:rPr lang="en-US" altLang="zh-CN" dirty="0">
                <a:solidFill>
                  <a:schemeClr val="accent1"/>
                </a:solidFill>
                <a:latin typeface="+mj-ea"/>
                <a:ea typeface="+mj-ea"/>
              </a:rPr>
              <a:t>(</a:t>
            </a:r>
            <a:r>
              <a:rPr lang="zh-CN" altLang="en-US" dirty="0">
                <a:solidFill>
                  <a:schemeClr val="accent1"/>
                </a:solidFill>
                <a:latin typeface="+mj-ea"/>
                <a:ea typeface="+mj-ea"/>
              </a:rPr>
              <a:t>骗子的账号</a:t>
            </a:r>
            <a:r>
              <a:rPr lang="en-US" altLang="zh-CN" dirty="0">
                <a:solidFill>
                  <a:schemeClr val="accent1"/>
                </a:solidFill>
                <a:latin typeface="+mj-ea"/>
                <a:ea typeface="+mj-ea"/>
              </a:rPr>
              <a:t>)</a:t>
            </a:r>
            <a:r>
              <a:rPr lang="zh-CN" altLang="en-US" dirty="0">
                <a:solidFill>
                  <a:schemeClr val="accent1"/>
                </a:solidFill>
                <a:latin typeface="+mj-ea"/>
                <a:ea typeface="+mj-ea"/>
              </a:rPr>
              <a:t>，密码连续输错</a:t>
            </a:r>
            <a:r>
              <a:rPr lang="en-US" altLang="zh-CN" dirty="0">
                <a:solidFill>
                  <a:schemeClr val="accent1"/>
                </a:solidFill>
                <a:latin typeface="+mj-ea"/>
                <a:ea typeface="+mj-ea"/>
              </a:rPr>
              <a:t>5</a:t>
            </a:r>
            <a:r>
              <a:rPr lang="zh-CN" altLang="en-US" dirty="0">
                <a:solidFill>
                  <a:schemeClr val="accent1"/>
                </a:solidFill>
                <a:latin typeface="+mj-ea"/>
                <a:ea typeface="+mj-ea"/>
              </a:rPr>
              <a:t>次，该账号网银将被锁定</a:t>
            </a:r>
            <a:r>
              <a:rPr lang="en-US" altLang="zh-CN" dirty="0">
                <a:solidFill>
                  <a:schemeClr val="accent1"/>
                </a:solidFill>
                <a:latin typeface="+mj-ea"/>
                <a:ea typeface="+mj-ea"/>
              </a:rPr>
              <a:t>24</a:t>
            </a:r>
            <a:r>
              <a:rPr lang="zh-CN" altLang="en-US" dirty="0">
                <a:solidFill>
                  <a:schemeClr val="accent1"/>
                </a:solidFill>
                <a:latin typeface="+mj-ea"/>
                <a:ea typeface="+mj-ea"/>
              </a:rPr>
              <a:t>小时。</a:t>
            </a:r>
            <a:endParaRPr lang="zh-CN" altLang="en-US" dirty="0">
              <a:solidFill>
                <a:schemeClr val="accent1"/>
              </a:solidFill>
              <a:latin typeface="+mj-ea"/>
              <a:ea typeface="+mj-ea"/>
            </a:endParaRPr>
          </a:p>
        </p:txBody>
      </p:sp>
      <p:sp>
        <p:nvSpPr>
          <p:cNvPr id="26" name="Oval 7"/>
          <p:cNvSpPr>
            <a:spLocks noChangeArrowheads="true"/>
          </p:cNvSpPr>
          <p:nvPr/>
        </p:nvSpPr>
        <p:spPr bwMode="auto">
          <a:xfrm>
            <a:off x="4545013" y="5486400"/>
            <a:ext cx="444500" cy="442913"/>
          </a:xfrm>
          <a:prstGeom prst="ellipse">
            <a:avLst/>
          </a:prstGeom>
          <a:solidFill>
            <a:schemeClr val="tx2"/>
          </a:solidFill>
          <a:ln w="38100" cap="flat">
            <a:solidFill>
              <a:schemeClr val="accent2"/>
            </a:solidFill>
            <a:prstDash val="solid"/>
            <a:miter lim="800000"/>
          </a:ln>
        </p:spPr>
        <p:txBody>
          <a:bodyPr/>
          <a:lstStyle/>
          <a:p>
            <a:pPr algn="ctr" eaLnBrk="1" hangingPunct="1">
              <a:buFont typeface="Arial" panose="02080604020202020204" pitchFamily="34" charset="0"/>
              <a:buNone/>
              <a:defRPr/>
            </a:pPr>
            <a:r>
              <a:rPr lang="en-US" altLang="zh-CN" b="1" dirty="0">
                <a:solidFill>
                  <a:schemeClr val="accent2"/>
                </a:solidFill>
                <a:latin typeface="+mn-ea"/>
                <a:ea typeface="+mn-ea"/>
              </a:rPr>
              <a:t>5</a:t>
            </a:r>
            <a:endParaRPr lang="zh-CN" altLang="en-US" b="1" dirty="0">
              <a:solidFill>
                <a:schemeClr val="accent2"/>
              </a:solidFill>
              <a:latin typeface="+mn-ea"/>
              <a:ea typeface="+mn-ea"/>
            </a:endParaRPr>
          </a:p>
        </p:txBody>
      </p:sp>
      <p:sp>
        <p:nvSpPr>
          <p:cNvPr id="27" name="矩形 26"/>
          <p:cNvSpPr/>
          <p:nvPr/>
        </p:nvSpPr>
        <p:spPr>
          <a:xfrm>
            <a:off x="4991100" y="5476875"/>
            <a:ext cx="6148388" cy="645160"/>
          </a:xfrm>
          <a:prstGeom prst="rect">
            <a:avLst/>
          </a:prstGeom>
        </p:spPr>
        <p:txBody>
          <a:bodyPr>
            <a:spAutoFit/>
          </a:bodyPr>
          <a:lstStyle/>
          <a:p>
            <a:pPr algn="just" eaLnBrk="1" hangingPunct="1">
              <a:buFont typeface="Arial" panose="02080604020202020204" pitchFamily="34" charset="0"/>
              <a:buNone/>
              <a:defRPr/>
            </a:pPr>
            <a:r>
              <a:rPr lang="zh-CN" altLang="en-US" dirty="0">
                <a:solidFill>
                  <a:schemeClr val="accent1"/>
                </a:solidFill>
                <a:latin typeface="+mj-ea"/>
                <a:ea typeface="+mj-ea"/>
              </a:rPr>
              <a:t>及时和要汇款的银行柜台联系，将被骗的情况向银行工作人员反映，请求帮助。</a:t>
            </a:r>
            <a:endParaRPr lang="zh-CN" altLang="en-US" dirty="0">
              <a:solidFill>
                <a:schemeClr val="accent1"/>
              </a:solidFill>
              <a:latin typeface="+mj-ea"/>
              <a:ea typeface="+mj-ea"/>
            </a:endParaRPr>
          </a:p>
        </p:txBody>
      </p:sp>
    </p:spTree>
  </p:cSld>
  <p:clrMapOvr>
    <a:masterClrMapping/>
  </p:clrMapOvr>
  <p:transition spd="slow">
    <p:blinds dir="vert"/>
  </p:transition>
  <p:timing>
    <p:tnLst>
      <p:par>
        <p:cTn id="1" dur="indefinite" restart="never" nodeType="tmRoot"/>
      </p:par>
    </p:tnLst>
    <p:bldLst>
      <p:bldP spid="10" grpId="0" animBg="true"/>
      <p:bldP spid="12" grpId="0" animBg="true"/>
      <p:bldP spid="13" grpId="0"/>
      <p:bldP spid="18" grpId="0" animBg="true"/>
      <p:bldP spid="19" grpId="0"/>
      <p:bldP spid="20" grpId="0" animBg="true"/>
      <p:bldP spid="21" grpId="0"/>
      <p:bldP spid="22" grpId="0" animBg="true"/>
      <p:bldP spid="23" grpId="0"/>
      <p:bldP spid="24" grpId="0" animBg="true"/>
      <p:bldP spid="25" grpId="0"/>
      <p:bldP spid="26" grpId="0" animBg="true"/>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false">
          <a:blip r:embed="rId1" cstate="email"/>
          <a:srcRect/>
          <a:stretch>
            <a:fillRect/>
          </a:stretch>
        </a:blipFill>
        <a:effectLst/>
      </p:bgPr>
    </p:bg>
    <p:spTree>
      <p:nvGrpSpPr>
        <p:cNvPr id="1" name=""/>
        <p:cNvGrpSpPr/>
        <p:nvPr/>
      </p:nvGrpSpPr>
      <p:grpSpPr>
        <a:xfrm>
          <a:off x="0" y="0"/>
          <a:ext cx="0" cy="0"/>
          <a:chOff x="0" y="0"/>
          <a:chExt cx="0" cy="0"/>
        </a:xfrm>
      </p:grpSpPr>
      <p:sp>
        <p:nvSpPr>
          <p:cNvPr id="46082" name="Freeform 5"/>
          <p:cNvSpPr/>
          <p:nvPr/>
        </p:nvSpPr>
        <p:spPr bwMode="auto">
          <a:xfrm>
            <a:off x="3793490" y="2020888"/>
            <a:ext cx="8412163" cy="2816225"/>
          </a:xfrm>
          <a:custGeom>
            <a:avLst/>
            <a:gdLst>
              <a:gd name="T0" fmla="*/ 2147483647 w 11039"/>
              <a:gd name="T1" fmla="*/ 0 h 3662"/>
              <a:gd name="T2" fmla="*/ 2147483647 w 11039"/>
              <a:gd name="T3" fmla="*/ 0 h 3662"/>
              <a:gd name="T4" fmla="*/ 2147483647 w 11039"/>
              <a:gd name="T5" fmla="*/ 2147483647 h 3662"/>
              <a:gd name="T6" fmla="*/ 0 w 11039"/>
              <a:gd name="T7" fmla="*/ 2147483647 h 3662"/>
              <a:gd name="T8" fmla="*/ 2147483647 w 11039"/>
              <a:gd name="T9" fmla="*/ 0 h 36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39" h="3662">
                <a:moveTo>
                  <a:pt x="1136" y="0"/>
                </a:moveTo>
                <a:lnTo>
                  <a:pt x="11039" y="0"/>
                </a:lnTo>
                <a:lnTo>
                  <a:pt x="11039" y="3662"/>
                </a:lnTo>
                <a:lnTo>
                  <a:pt x="0" y="3662"/>
                </a:lnTo>
                <a:lnTo>
                  <a:pt x="1136"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083" name="Freeform 6"/>
          <p:cNvSpPr/>
          <p:nvPr/>
        </p:nvSpPr>
        <p:spPr bwMode="auto">
          <a:xfrm>
            <a:off x="0" y="2020888"/>
            <a:ext cx="4548188" cy="2816225"/>
          </a:xfrm>
          <a:custGeom>
            <a:avLst/>
            <a:gdLst>
              <a:gd name="T0" fmla="*/ 2147483647 w 5970"/>
              <a:gd name="T1" fmla="*/ 0 h 3662"/>
              <a:gd name="T2" fmla="*/ 2147483647 w 5970"/>
              <a:gd name="T3" fmla="*/ 2147483647 h 3662"/>
              <a:gd name="T4" fmla="*/ 0 w 5970"/>
              <a:gd name="T5" fmla="*/ 2147483647 h 3662"/>
              <a:gd name="T6" fmla="*/ 2147483647 w 5970"/>
              <a:gd name="T7" fmla="*/ 0 h 3662"/>
              <a:gd name="T8" fmla="*/ 2147483647 w 5970"/>
              <a:gd name="T9" fmla="*/ 0 h 36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70" h="3662">
                <a:moveTo>
                  <a:pt x="5970" y="0"/>
                </a:moveTo>
                <a:lnTo>
                  <a:pt x="4846" y="3662"/>
                </a:lnTo>
                <a:lnTo>
                  <a:pt x="0" y="3662"/>
                </a:lnTo>
                <a:lnTo>
                  <a:pt x="3" y="0"/>
                </a:lnTo>
                <a:lnTo>
                  <a:pt x="597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084" name="TextBox 10"/>
          <p:cNvSpPr txBox="true">
            <a:spLocks noChangeArrowheads="true"/>
          </p:cNvSpPr>
          <p:nvPr/>
        </p:nvSpPr>
        <p:spPr bwMode="auto">
          <a:xfrm>
            <a:off x="4624705" y="2493010"/>
            <a:ext cx="7299960"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algn="l" eaLnBrk="1" hangingPunct="1">
              <a:buFont typeface="Arial" panose="02080604020202020204" pitchFamily="34" charset="0"/>
              <a:buNone/>
              <a:defRPr/>
            </a:pPr>
            <a:r>
              <a:rPr lang="en-US" altLang="zh-CN" sz="8000" b="1">
                <a:solidFill>
                  <a:srgbClr val="FFFFFF"/>
                </a:solidFill>
                <a:latin typeface="仿宋" panose="02010609060101010101" charset="-122"/>
                <a:ea typeface="仿宋" panose="02010609060101010101" charset="-122"/>
                <a:cs typeface="仿宋" panose="02010609060101010101" charset="-122"/>
                <a:sym typeface="+mn-ea"/>
              </a:rPr>
              <a:t>“</a:t>
            </a:r>
            <a:r>
              <a:rPr lang="zh-CN" altLang="en-US" sz="8000" b="1">
                <a:solidFill>
                  <a:srgbClr val="FFFFFF"/>
                </a:solidFill>
                <a:latin typeface="仿宋" panose="02010609060101010101" charset="-122"/>
                <a:ea typeface="仿宋" panose="02010609060101010101" charset="-122"/>
                <a:cs typeface="仿宋" panose="02010609060101010101" charset="-122"/>
                <a:sym typeface="+mn-ea"/>
              </a:rPr>
              <a:t>断卡</a:t>
            </a:r>
            <a:r>
              <a:rPr lang="en-US" altLang="zh-CN" sz="8000" b="1">
                <a:solidFill>
                  <a:srgbClr val="FFFFFF"/>
                </a:solidFill>
                <a:latin typeface="仿宋" panose="02010609060101010101" charset="-122"/>
                <a:ea typeface="仿宋" panose="02010609060101010101" charset="-122"/>
                <a:cs typeface="仿宋" panose="02010609060101010101" charset="-122"/>
                <a:sym typeface="+mn-ea"/>
              </a:rPr>
              <a:t>”</a:t>
            </a:r>
            <a:r>
              <a:rPr lang="zh-CN" altLang="en-US" sz="8000" b="1">
                <a:solidFill>
                  <a:srgbClr val="FFFFFF"/>
                </a:solidFill>
                <a:latin typeface="仿宋" panose="02010609060101010101" charset="-122"/>
                <a:ea typeface="仿宋" panose="02010609060101010101" charset="-122"/>
                <a:cs typeface="仿宋" panose="02010609060101010101" charset="-122"/>
                <a:sym typeface="+mn-ea"/>
              </a:rPr>
              <a:t>行动</a:t>
            </a:r>
            <a:endParaRPr lang="zh-CN" altLang="en-US" sz="8000" b="1">
              <a:solidFill>
                <a:srgbClr val="FFFFFF"/>
              </a:solidFill>
              <a:latin typeface="仿宋" panose="02010609060101010101" charset="-122"/>
              <a:ea typeface="仿宋" panose="02010609060101010101" charset="-122"/>
              <a:cs typeface="仿宋" panose="02010609060101010101" charset="-122"/>
              <a:sym typeface="+mn-ea"/>
            </a:endParaRPr>
          </a:p>
        </p:txBody>
      </p:sp>
      <p:sp>
        <p:nvSpPr>
          <p:cNvPr id="46085" name="TextBox 11"/>
          <p:cNvSpPr txBox="true">
            <a:spLocks noChangeArrowheads="true"/>
          </p:cNvSpPr>
          <p:nvPr/>
        </p:nvSpPr>
        <p:spPr bwMode="auto">
          <a:xfrm>
            <a:off x="1925638" y="2020888"/>
            <a:ext cx="1741170" cy="315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en-US" altLang="zh-CN" sz="19900" b="1">
                <a:solidFill>
                  <a:srgbClr val="FFFFFF"/>
                </a:solidFill>
                <a:latin typeface="微软雅黑" panose="020B0503020204020204" pitchFamily="34" charset="-122"/>
              </a:rPr>
              <a:t>4</a:t>
            </a:r>
            <a:endParaRPr lang="en-US" altLang="zh-CN" sz="19900" b="1">
              <a:solidFill>
                <a:srgbClr val="FFFFFF"/>
              </a:solidFill>
              <a:latin typeface="微软雅黑" panose="020B0503020204020204" pitchFamily="34" charset="-122"/>
            </a:endParaRPr>
          </a:p>
        </p:txBody>
      </p:sp>
      <p:sp>
        <p:nvSpPr>
          <p:cNvPr id="46086" name="TextBox 13"/>
          <p:cNvSpPr txBox="true">
            <a:spLocks noChangeArrowheads="true"/>
          </p:cNvSpPr>
          <p:nvPr/>
        </p:nvSpPr>
        <p:spPr bwMode="auto">
          <a:xfrm>
            <a:off x="1103313" y="3876675"/>
            <a:ext cx="10302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en-US" altLang="zh-CN" sz="3600">
                <a:solidFill>
                  <a:srgbClr val="FFFFFF"/>
                </a:solidFill>
                <a:ea typeface="宋体" panose="02010600030101010101" pitchFamily="2" charset="-122"/>
              </a:rPr>
              <a:t>Part</a:t>
            </a:r>
            <a:endParaRPr lang="zh-CN" altLang="en-US" sz="3600">
              <a:solidFill>
                <a:srgbClr val="FFFFFF"/>
              </a:solidFill>
              <a:ea typeface="宋体" panose="02010600030101010101" pitchFamily="2" charset="-122"/>
            </a:endParaRPr>
          </a:p>
        </p:txBody>
      </p:sp>
    </p:spTree>
  </p:cSld>
  <p:clrMapOvr>
    <a:masterClrMapping/>
  </p:clrMapOvr>
  <p:transition spd="slow">
    <p:blinds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0" y="223838"/>
            <a:ext cx="357188" cy="647700"/>
          </a:xfrm>
          <a:custGeom>
            <a:avLst/>
            <a:gdLst>
              <a:gd name="T0" fmla="*/ 0 w 519"/>
              <a:gd name="T1" fmla="*/ 2147483647 h 1050"/>
              <a:gd name="T2" fmla="*/ 2147483647 w 519"/>
              <a:gd name="T3" fmla="*/ 2147483647 h 1050"/>
              <a:gd name="T4" fmla="*/ 2147483647 w 519"/>
              <a:gd name="T5" fmla="*/ 2147483647 h 1050"/>
              <a:gd name="T6" fmla="*/ 0 w 519"/>
              <a:gd name="T7" fmla="*/ 0 h 1050"/>
              <a:gd name="T8" fmla="*/ 0 w 519"/>
              <a:gd name="T9" fmla="*/ 2147483647 h 10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1050">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0" y="63500"/>
            <a:ext cx="355600" cy="647700"/>
          </a:xfrm>
          <a:custGeom>
            <a:avLst/>
            <a:gdLst>
              <a:gd name="T0" fmla="*/ 0 w 518"/>
              <a:gd name="T1" fmla="*/ 2147483647 h 1051"/>
              <a:gd name="T2" fmla="*/ 2147483647 w 518"/>
              <a:gd name="T3" fmla="*/ 2147483647 h 1051"/>
              <a:gd name="T4" fmla="*/ 2147483647 w 518"/>
              <a:gd name="T5" fmla="*/ 2147483647 h 1051"/>
              <a:gd name="T6" fmla="*/ 0 w 518"/>
              <a:gd name="T7" fmla="*/ 0 h 1051"/>
              <a:gd name="T8" fmla="*/ 0 w 518"/>
              <a:gd name="T9" fmla="*/ 2147483647 h 10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 h="1051">
                <a:moveTo>
                  <a:pt x="0" y="1051"/>
                </a:moveTo>
                <a:lnTo>
                  <a:pt x="508" y="543"/>
                </a:lnTo>
                <a:cubicBezTo>
                  <a:pt x="518" y="533"/>
                  <a:pt x="518" y="518"/>
                  <a:pt x="508" y="508"/>
                </a:cubicBezTo>
                <a:lnTo>
                  <a:pt x="0" y="0"/>
                </a:lnTo>
                <a:lnTo>
                  <a:pt x="0" y="1051"/>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TextBox 12">
            <a:hlinkClick r:id="rId1" action="ppaction://hlinkfile"/>
          </p:cNvPr>
          <p:cNvSpPr txBox="true">
            <a:spLocks noChangeArrowheads="true"/>
          </p:cNvSpPr>
          <p:nvPr/>
        </p:nvSpPr>
        <p:spPr bwMode="auto">
          <a:xfrm>
            <a:off x="481013" y="155575"/>
            <a:ext cx="82089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3200" b="1">
                <a:solidFill>
                  <a:srgbClr val="1F3743"/>
                </a:solidFill>
                <a:latin typeface="微软雅黑" panose="020B0503020204020204" pitchFamily="34" charset="-122"/>
                <a:sym typeface="+mn-ea"/>
              </a:rPr>
              <a:t>千万不要买卖个人微信、电话卡、银行账户：</a:t>
            </a:r>
            <a:endParaRPr lang="zh-CN" altLang="en-US" sz="3200" b="1">
              <a:solidFill>
                <a:srgbClr val="2A495A"/>
              </a:solidFill>
              <a:latin typeface="微软雅黑" panose="020B0503020204020204" pitchFamily="34" charset="-122"/>
            </a:endParaRPr>
          </a:p>
        </p:txBody>
      </p:sp>
      <p:sp>
        <p:nvSpPr>
          <p:cNvPr id="7" name="矩形 6"/>
          <p:cNvSpPr/>
          <p:nvPr/>
        </p:nvSpPr>
        <p:spPr bwMode="auto">
          <a:xfrm>
            <a:off x="777875" y="871220"/>
            <a:ext cx="10824210" cy="5520055"/>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a:lstStyle/>
          <a:p>
            <a:pPr eaLnBrk="1" hangingPunct="1">
              <a:buFont typeface="Arial" panose="02080604020202020204" pitchFamily="34" charset="0"/>
              <a:buNone/>
              <a:defRPr/>
            </a:pPr>
            <a:endParaRPr lang="zh-CN" altLang="en-US">
              <a:latin typeface="Arial" panose="02080604020202020204" pitchFamily="34" charset="0"/>
              <a:ea typeface="宋体" panose="02010600030101010101" pitchFamily="2" charset="-122"/>
            </a:endParaRPr>
          </a:p>
        </p:txBody>
      </p:sp>
      <p:sp>
        <p:nvSpPr>
          <p:cNvPr id="2" name="文本框 1"/>
          <p:cNvSpPr txBox="true"/>
          <p:nvPr/>
        </p:nvSpPr>
        <p:spPr>
          <a:xfrm>
            <a:off x="849630" y="803910"/>
            <a:ext cx="10827385" cy="6554470"/>
          </a:xfrm>
          <a:prstGeom prst="rect">
            <a:avLst/>
          </a:prstGeom>
          <a:noFill/>
        </p:spPr>
        <p:txBody>
          <a:bodyPr wrap="square" rtlCol="0" anchor="t">
            <a:spAutoFit/>
          </a:bodyPr>
          <a:p>
            <a:pPr marL="0" marR="0" lvl="0" indent="0" algn="l" defTabSz="914400" rtl="0" eaLnBrk="0" fontAlgn="base" latinLnBrk="0" hangingPunct="0">
              <a:lnSpc>
                <a:spcPct val="150000"/>
              </a:lnSpc>
              <a:spcBef>
                <a:spcPts val="0"/>
              </a:spcBef>
              <a:spcAft>
                <a:spcPct val="0"/>
              </a:spcAft>
              <a:buClrTx/>
              <a:buSzTx/>
              <a:buFont typeface="Arial" panose="02080604020202020204" pitchFamily="34" charset="0"/>
              <a:buNone/>
              <a:defRPr/>
            </a:pPr>
            <a:r>
              <a:rPr lang="en-US" sz="2000" b="1">
                <a:ln>
                  <a:noFill/>
                </a:ln>
                <a:effectLst/>
                <a:uLnTx/>
                <a:uFillTx/>
                <a:latin typeface="仿宋" panose="02010609060101010101" charset="-122"/>
                <a:ea typeface="仿宋" panose="02010609060101010101" charset="-122"/>
                <a:cs typeface="仿宋" panose="02010609060101010101" charset="-122"/>
                <a:sym typeface="+mn-ea"/>
              </a:rPr>
              <a:t>    </a:t>
            </a:r>
            <a:r>
              <a:rPr sz="2000" b="1">
                <a:ln>
                  <a:noFill/>
                </a:ln>
                <a:effectLst/>
                <a:uLnTx/>
                <a:uFillTx/>
                <a:latin typeface="仿宋" panose="02010609060101010101" charset="-122"/>
                <a:ea typeface="仿宋" panose="02010609060101010101" charset="-122"/>
                <a:cs typeface="仿宋" panose="02010609060101010101" charset="-122"/>
                <a:sym typeface="+mn-ea"/>
              </a:rPr>
              <a:t>如果刚好有个好朋友告诉你一个生财之道，相信大多数人都会心动吧。这个项目就是</a:t>
            </a:r>
            <a:r>
              <a:rPr sz="2000" b="1">
                <a:ln>
                  <a:noFill/>
                </a:ln>
                <a:solidFill>
                  <a:srgbClr val="C00000"/>
                </a:solidFill>
                <a:effectLst/>
                <a:uLnTx/>
                <a:uFillTx/>
                <a:latin typeface="仿宋" panose="02010609060101010101" charset="-122"/>
                <a:ea typeface="仿宋" panose="02010609060101010101" charset="-122"/>
                <a:cs typeface="仿宋" panose="02010609060101010101" charset="-122"/>
                <a:sym typeface="+mn-ea"/>
              </a:rPr>
              <a:t>用自己的身份证办理手机卡或者银行卡卖给他人使用</a:t>
            </a:r>
            <a:r>
              <a:rPr sz="2000" b="1">
                <a:ln>
                  <a:noFill/>
                </a:ln>
                <a:effectLst/>
                <a:uLnTx/>
                <a:uFillTx/>
                <a:latin typeface="仿宋" panose="02010609060101010101" charset="-122"/>
                <a:ea typeface="仿宋" panose="02010609060101010101" charset="-122"/>
                <a:cs typeface="仿宋" panose="02010609060101010101" charset="-122"/>
                <a:sym typeface="+mn-ea"/>
              </a:rPr>
              <a:t>。每张手机卡可以卖50-100元，而包括身份证、U盾的银行卡和手机卡一起可以卖到几百元。只需要跑跑腿到营业厅和银行办办卡，轻松日入几百元，很多人做起了这样的轻松生意。其中</a:t>
            </a:r>
            <a:r>
              <a:rPr lang="zh-CN" sz="2000" b="1">
                <a:ln>
                  <a:noFill/>
                </a:ln>
                <a:effectLst/>
                <a:uLnTx/>
                <a:uFillTx/>
                <a:latin typeface="仿宋" panose="02010609060101010101" charset="-122"/>
                <a:ea typeface="仿宋" panose="02010609060101010101" charset="-122"/>
                <a:cs typeface="仿宋" panose="02010609060101010101" charset="-122"/>
                <a:sym typeface="+mn-ea"/>
              </a:rPr>
              <a:t>有大部分为高校在校生</a:t>
            </a:r>
            <a:r>
              <a:rPr sz="2000" b="1">
                <a:ln>
                  <a:noFill/>
                </a:ln>
                <a:effectLst/>
                <a:uLnTx/>
                <a:uFillTx/>
                <a:latin typeface="仿宋" panose="02010609060101010101" charset="-122"/>
                <a:ea typeface="仿宋" panose="02010609060101010101" charset="-122"/>
                <a:cs typeface="仿宋" panose="02010609060101010101" charset="-122"/>
                <a:sym typeface="+mn-ea"/>
              </a:rPr>
              <a:t>，因为几百块钱对他们已经是不小的诱惑了。于是有些人就瞄准了这些人，专门到他们手中收购手机卡、银行卡，做起了二道贩子。而很多人对将手机卡、银行卡卖给他人有什么危害并不清楚。他们单纯地认为：我只是将自己的东西卖给别人，又没有偷扒抢劫，别人用来干什么就不干我的事了。这样的想法就大错特错了。</a:t>
            </a:r>
            <a:endParaRPr sz="2000" b="1">
              <a:ln>
                <a:noFill/>
              </a:ln>
              <a:effectLst/>
              <a:uLnTx/>
              <a:uFillTx/>
              <a:latin typeface="仿宋" panose="02010609060101010101" charset="-122"/>
              <a:ea typeface="仿宋" panose="02010609060101010101" charset="-122"/>
              <a:cs typeface="仿宋" panose="02010609060101010101" charset="-122"/>
              <a:sym typeface="+mn-ea"/>
            </a:endParaRPr>
          </a:p>
          <a:p>
            <a:pPr marL="0" marR="0" lvl="0" indent="0" algn="l" defTabSz="914400" rtl="0" eaLnBrk="0" fontAlgn="base" latinLnBrk="0" hangingPunct="0">
              <a:lnSpc>
                <a:spcPct val="150000"/>
              </a:lnSpc>
              <a:spcBef>
                <a:spcPts val="0"/>
              </a:spcBef>
              <a:spcAft>
                <a:spcPct val="0"/>
              </a:spcAft>
              <a:buClrTx/>
              <a:buSzTx/>
              <a:buFont typeface="Arial" panose="02080604020202020204" pitchFamily="34" charset="0"/>
              <a:buNone/>
              <a:defRPr/>
            </a:pPr>
            <a:r>
              <a:rPr sz="2000" b="1">
                <a:ln>
                  <a:noFill/>
                </a:ln>
                <a:effectLst/>
                <a:uLnTx/>
                <a:uFillTx/>
                <a:latin typeface="仿宋" panose="02010609060101010101" charset="-122"/>
                <a:ea typeface="仿宋" panose="02010609060101010101" charset="-122"/>
                <a:cs typeface="仿宋" panose="02010609060101010101" charset="-122"/>
                <a:sym typeface="+mn-ea"/>
              </a:rPr>
              <a:t>    不用自己的卡而买别人的卡，其从事的必定是非法的勾当。把自己的卡提供给犯罪分子使用，为实施犯罪提供帮助，就是犯罪分子的帮凶，当然是要坐牢的。即使买卡的人没有拿你的卡去实施犯罪，</a:t>
            </a:r>
            <a:r>
              <a:rPr sz="2000" b="1">
                <a:ln>
                  <a:noFill/>
                </a:ln>
                <a:solidFill>
                  <a:srgbClr val="C00000"/>
                </a:solidFill>
                <a:effectLst/>
                <a:uLnTx/>
                <a:uFillTx/>
                <a:latin typeface="仿宋" panose="02010609060101010101" charset="-122"/>
                <a:ea typeface="仿宋" panose="02010609060101010101" charset="-122"/>
                <a:cs typeface="仿宋" panose="02010609060101010101" charset="-122"/>
                <a:sym typeface="+mn-ea"/>
              </a:rPr>
              <a:t>买卖电话卡、银行卡本身也是违法行为</a:t>
            </a:r>
            <a:r>
              <a:rPr sz="2000" b="1">
                <a:ln>
                  <a:noFill/>
                </a:ln>
                <a:effectLst/>
                <a:uLnTx/>
                <a:uFillTx/>
                <a:latin typeface="仿宋" panose="02010609060101010101" charset="-122"/>
                <a:ea typeface="仿宋" panose="02010609060101010101" charset="-122"/>
                <a:cs typeface="仿宋" panose="02010609060101010101" charset="-122"/>
                <a:sym typeface="+mn-ea"/>
              </a:rPr>
              <a:t>，可能构成非法经营罪或侵犯公民个人信息罪。</a:t>
            </a:r>
            <a:endParaRPr sz="2000" b="1">
              <a:ln>
                <a:noFill/>
              </a:ln>
              <a:effectLst/>
              <a:uLnTx/>
              <a:uFillTx/>
              <a:latin typeface="仿宋" panose="02010609060101010101" charset="-122"/>
              <a:ea typeface="仿宋" panose="02010609060101010101" charset="-122"/>
              <a:cs typeface="仿宋" panose="02010609060101010101" charset="-122"/>
            </a:endParaRPr>
          </a:p>
          <a:p>
            <a:pPr marL="0" marR="0" lvl="0" indent="0" algn="l" defTabSz="914400" rtl="0" eaLnBrk="0" fontAlgn="base" latinLnBrk="0" hangingPunct="0">
              <a:lnSpc>
                <a:spcPct val="150000"/>
              </a:lnSpc>
              <a:spcBef>
                <a:spcPts val="0"/>
              </a:spcBef>
              <a:spcAft>
                <a:spcPct val="0"/>
              </a:spcAft>
              <a:buClrTx/>
              <a:buSzTx/>
              <a:buFont typeface="Arial" panose="02080604020202020204" pitchFamily="34" charset="0"/>
              <a:buNone/>
              <a:defRPr/>
            </a:pPr>
            <a:endParaRPr kumimoji="0" sz="2000" b="1" i="0" u="none" strike="noStrike" kern="1200" cap="none" spc="0" normalizeH="0" baseline="0" noProof="1">
              <a:ln>
                <a:noFill/>
              </a:ln>
              <a:solidFill>
                <a:schemeClr val="tx1"/>
              </a:solidFill>
              <a:effectLst/>
              <a:uLnTx/>
              <a:uFillTx/>
              <a:latin typeface="仿宋" panose="02010609060101010101" charset="-122"/>
              <a:ea typeface="仿宋" panose="02010609060101010101" charset="-122"/>
              <a:cs typeface="仿宋" panose="02010609060101010101" charset="-122"/>
            </a:endParaRPr>
          </a:p>
          <a:p>
            <a:pPr marL="0" marR="0" lvl="0" indent="0" algn="l" defTabSz="914400" rtl="0" eaLnBrk="0" fontAlgn="base" latinLnBrk="0" hangingPunct="0">
              <a:lnSpc>
                <a:spcPct val="150000"/>
              </a:lnSpc>
              <a:spcBef>
                <a:spcPts val="0"/>
              </a:spcBef>
              <a:spcAft>
                <a:spcPct val="0"/>
              </a:spcAft>
              <a:buClrTx/>
              <a:buSzTx/>
              <a:buFont typeface="Arial" panose="02080604020202020204" pitchFamily="34" charset="0"/>
              <a:buNone/>
              <a:defRPr/>
            </a:pPr>
            <a:endParaRPr lang="zh-CN" altLang="en-US" sz="2000"/>
          </a:p>
        </p:txBody>
      </p:sp>
      <p:sp>
        <p:nvSpPr>
          <p:cNvPr id="4" name="文本框 3"/>
          <p:cNvSpPr txBox="true"/>
          <p:nvPr/>
        </p:nvSpPr>
        <p:spPr>
          <a:xfrm>
            <a:off x="1034415" y="4453255"/>
            <a:ext cx="10567670" cy="553085"/>
          </a:xfrm>
          <a:prstGeom prst="rect">
            <a:avLst/>
          </a:prstGeom>
          <a:noFill/>
        </p:spPr>
        <p:txBody>
          <a:bodyPr wrap="square" rtlCol="0">
            <a:spAutoFit/>
          </a:bodyPr>
          <a:p>
            <a:pPr marL="0" marR="0" lvl="0" algn="l" defTabSz="914400" rtl="0" eaLnBrk="0" fontAlgn="base" latinLnBrk="0" hangingPunct="0">
              <a:lnSpc>
                <a:spcPct val="150000"/>
              </a:lnSpc>
              <a:spcBef>
                <a:spcPts val="0"/>
              </a:spcBef>
              <a:buClrTx/>
              <a:buSzTx/>
              <a:buFont typeface="Arial" panose="02080604020202020204" pitchFamily="34" charset="0"/>
              <a:buNone/>
              <a:defRPr/>
            </a:pPr>
            <a:r>
              <a:rPr sz="2000" b="1">
                <a:ln>
                  <a:noFill/>
                </a:ln>
                <a:effectLst/>
                <a:uLnTx/>
                <a:uFillTx/>
                <a:latin typeface="仿宋" panose="02010609060101010101" charset="-122"/>
                <a:ea typeface="仿宋" panose="02010609060101010101" charset="-122"/>
                <a:cs typeface="仿宋" panose="02010609060101010101" charset="-122"/>
                <a:sym typeface="+mn-ea"/>
              </a:rPr>
              <a:t>    </a:t>
            </a:r>
            <a:endParaRPr sz="2000" b="1">
              <a:ln>
                <a:noFill/>
              </a:ln>
              <a:effectLst/>
              <a:uLnTx/>
              <a:uFillTx/>
              <a:latin typeface="仿宋" panose="02010609060101010101" charset="-122"/>
              <a:ea typeface="仿宋" panose="02010609060101010101" charset="-122"/>
              <a:cs typeface="仿宋" panose="02010609060101010101" charset="-122"/>
            </a:endParaRPr>
          </a:p>
        </p:txBody>
      </p:sp>
    </p:spTree>
  </p:cSld>
  <p:clrMapOvr>
    <a:masterClrMapping/>
  </p:clrMapOvr>
  <p:transition spd="slow">
    <p:blinds dir="vert"/>
  </p:transition>
  <p:timing>
    <p:tnLst>
      <p:par>
        <p:cTn id="1" dur="indefinite" restart="never" nodeType="tmRoot"/>
      </p:par>
    </p:tnLst>
    <p:bldLst>
      <p:bldP spid="10" grpId="0" bldLvl="0" animBg="true"/>
      <p:bldP spid="12" grpId="0" bldLvl="0" animBg="true"/>
      <p:bldP spid="13" grpId="0"/>
      <p:bldP spid="7" grpId="0" bldLvl="0" animBg="true"/>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false">
          <a:blip r:embed="rId1" cstate="email"/>
          <a:srcRect/>
          <a:stretch>
            <a:fillRect/>
          </a:stretch>
        </a:blipFill>
        <a:effectLst/>
      </p:bgPr>
    </p:bg>
    <p:spTree>
      <p:nvGrpSpPr>
        <p:cNvPr id="1" name=""/>
        <p:cNvGrpSpPr/>
        <p:nvPr/>
      </p:nvGrpSpPr>
      <p:grpSpPr>
        <a:xfrm>
          <a:off x="0" y="0"/>
          <a:ext cx="0" cy="0"/>
          <a:chOff x="0" y="0"/>
          <a:chExt cx="0" cy="0"/>
        </a:xfrm>
      </p:grpSpPr>
      <p:sp>
        <p:nvSpPr>
          <p:cNvPr id="5122" name="Freeform 5"/>
          <p:cNvSpPr/>
          <p:nvPr/>
        </p:nvSpPr>
        <p:spPr bwMode="auto">
          <a:xfrm>
            <a:off x="3784600" y="2020888"/>
            <a:ext cx="8412163" cy="2816225"/>
          </a:xfrm>
          <a:custGeom>
            <a:avLst/>
            <a:gdLst>
              <a:gd name="T0" fmla="*/ 2147483647 w 11039"/>
              <a:gd name="T1" fmla="*/ 0 h 3662"/>
              <a:gd name="T2" fmla="*/ 2147483647 w 11039"/>
              <a:gd name="T3" fmla="*/ 0 h 3662"/>
              <a:gd name="T4" fmla="*/ 2147483647 w 11039"/>
              <a:gd name="T5" fmla="*/ 2147483647 h 3662"/>
              <a:gd name="T6" fmla="*/ 0 w 11039"/>
              <a:gd name="T7" fmla="*/ 2147483647 h 3662"/>
              <a:gd name="T8" fmla="*/ 2147483647 w 11039"/>
              <a:gd name="T9" fmla="*/ 0 h 36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39" h="3662">
                <a:moveTo>
                  <a:pt x="1136" y="0"/>
                </a:moveTo>
                <a:lnTo>
                  <a:pt x="11039" y="0"/>
                </a:lnTo>
                <a:lnTo>
                  <a:pt x="11039" y="3662"/>
                </a:lnTo>
                <a:lnTo>
                  <a:pt x="0" y="3662"/>
                </a:lnTo>
                <a:lnTo>
                  <a:pt x="1136"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23" name="Freeform 6"/>
          <p:cNvSpPr/>
          <p:nvPr/>
        </p:nvSpPr>
        <p:spPr bwMode="auto">
          <a:xfrm>
            <a:off x="0" y="2020888"/>
            <a:ext cx="4548188" cy="2816225"/>
          </a:xfrm>
          <a:custGeom>
            <a:avLst/>
            <a:gdLst>
              <a:gd name="T0" fmla="*/ 2147483647 w 5970"/>
              <a:gd name="T1" fmla="*/ 0 h 3662"/>
              <a:gd name="T2" fmla="*/ 2147483647 w 5970"/>
              <a:gd name="T3" fmla="*/ 2147483647 h 3662"/>
              <a:gd name="T4" fmla="*/ 0 w 5970"/>
              <a:gd name="T5" fmla="*/ 2147483647 h 3662"/>
              <a:gd name="T6" fmla="*/ 2147483647 w 5970"/>
              <a:gd name="T7" fmla="*/ 0 h 3662"/>
              <a:gd name="T8" fmla="*/ 2147483647 w 5970"/>
              <a:gd name="T9" fmla="*/ 0 h 36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70" h="3662">
                <a:moveTo>
                  <a:pt x="5970" y="0"/>
                </a:moveTo>
                <a:lnTo>
                  <a:pt x="4846" y="3662"/>
                </a:lnTo>
                <a:lnTo>
                  <a:pt x="0" y="3662"/>
                </a:lnTo>
                <a:lnTo>
                  <a:pt x="3" y="0"/>
                </a:lnTo>
                <a:lnTo>
                  <a:pt x="597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24" name="TextBox 10"/>
          <p:cNvSpPr txBox="true">
            <a:spLocks noChangeArrowheads="true"/>
          </p:cNvSpPr>
          <p:nvPr/>
        </p:nvSpPr>
        <p:spPr bwMode="auto">
          <a:xfrm>
            <a:off x="4624705" y="2997200"/>
            <a:ext cx="748411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6000" b="1">
                <a:solidFill>
                  <a:srgbClr val="FFFFFF"/>
                </a:solidFill>
                <a:latin typeface="微软雅黑" panose="020B0503020204020204" pitchFamily="34" charset="-122"/>
                <a:ea typeface="宋体" panose="02010600030101010101" pitchFamily="2" charset="-122"/>
              </a:rPr>
              <a:t>什么是电信网络诈骗</a:t>
            </a:r>
            <a:endParaRPr lang="zh-CN" altLang="en-US" sz="6000" b="1">
              <a:solidFill>
                <a:srgbClr val="FFFFFF"/>
              </a:solidFill>
              <a:latin typeface="微软雅黑" panose="020B0503020204020204" pitchFamily="34" charset="-122"/>
              <a:ea typeface="宋体" panose="02010600030101010101" pitchFamily="2" charset="-122"/>
            </a:endParaRPr>
          </a:p>
        </p:txBody>
      </p:sp>
      <p:sp>
        <p:nvSpPr>
          <p:cNvPr id="12" name="TextBox 11"/>
          <p:cNvSpPr txBox="true"/>
          <p:nvPr/>
        </p:nvSpPr>
        <p:spPr>
          <a:xfrm>
            <a:off x="1925638" y="2020888"/>
            <a:ext cx="1758950" cy="3154362"/>
          </a:xfrm>
          <a:prstGeom prst="rect">
            <a:avLst/>
          </a:prstGeom>
          <a:noFill/>
        </p:spPr>
        <p:txBody>
          <a:bodyPr wrap="none">
            <a:spAutoFit/>
          </a:bodyPr>
          <a:lstStyle/>
          <a:p>
            <a:pPr eaLnBrk="1" hangingPunct="1">
              <a:buFont typeface="Arial" panose="02080604020202020204" pitchFamily="34" charset="0"/>
              <a:buNone/>
              <a:defRPr/>
            </a:pPr>
            <a:r>
              <a:rPr lang="en-US" altLang="zh-CN" sz="19900" b="1" dirty="0">
                <a:solidFill>
                  <a:schemeClr val="accent2"/>
                </a:solidFill>
                <a:latin typeface="+mj-ea"/>
                <a:ea typeface="+mj-ea"/>
              </a:rPr>
              <a:t>1</a:t>
            </a:r>
            <a:endParaRPr lang="zh-CN" altLang="en-US" sz="19900" b="1" dirty="0">
              <a:solidFill>
                <a:schemeClr val="accent2"/>
              </a:solidFill>
              <a:latin typeface="+mj-ea"/>
              <a:ea typeface="+mj-ea"/>
            </a:endParaRPr>
          </a:p>
        </p:txBody>
      </p:sp>
      <p:sp>
        <p:nvSpPr>
          <p:cNvPr id="5126" name="TextBox 13"/>
          <p:cNvSpPr txBox="true">
            <a:spLocks noChangeArrowheads="true"/>
          </p:cNvSpPr>
          <p:nvPr/>
        </p:nvSpPr>
        <p:spPr bwMode="auto">
          <a:xfrm>
            <a:off x="1103313" y="3876675"/>
            <a:ext cx="10302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en-US" altLang="zh-CN" sz="3600">
                <a:solidFill>
                  <a:schemeClr val="accent2"/>
                </a:solidFill>
                <a:ea typeface="宋体" panose="02010600030101010101" pitchFamily="2" charset="-122"/>
              </a:rPr>
              <a:t>Part</a:t>
            </a:r>
            <a:endParaRPr lang="zh-CN" altLang="en-US" sz="3600">
              <a:solidFill>
                <a:schemeClr val="accent2"/>
              </a:solidFill>
              <a:ea typeface="宋体" panose="02010600030101010101" pitchFamily="2" charset="-122"/>
            </a:endParaRPr>
          </a:p>
        </p:txBody>
      </p:sp>
    </p:spTree>
  </p:cSld>
  <p:clrMapOvr>
    <a:masterClrMapping/>
  </p:clrMapOvr>
  <p:transition spd="slow">
    <p:blinds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6"/>
          <p:cNvSpPr/>
          <p:nvPr/>
        </p:nvSpPr>
        <p:spPr bwMode="auto">
          <a:xfrm>
            <a:off x="4367213" y="3827463"/>
            <a:ext cx="7829550" cy="117475"/>
          </a:xfrm>
          <a:custGeom>
            <a:avLst/>
            <a:gdLst>
              <a:gd name="T0" fmla="*/ 2147483647 w 10272"/>
              <a:gd name="T1" fmla="*/ 2147483647 h 154"/>
              <a:gd name="T2" fmla="*/ 0 w 10272"/>
              <a:gd name="T3" fmla="*/ 0 h 154"/>
              <a:gd name="T4" fmla="*/ 2147483647 w 10272"/>
              <a:gd name="T5" fmla="*/ 0 h 154"/>
              <a:gd name="T6" fmla="*/ 2147483647 w 10272"/>
              <a:gd name="T7" fmla="*/ 2147483647 h 154"/>
              <a:gd name="T8" fmla="*/ 2147483647 w 10272"/>
              <a:gd name="T9" fmla="*/ 2147483647 h 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72" h="154">
                <a:moveTo>
                  <a:pt x="98" y="154"/>
                </a:moveTo>
                <a:lnTo>
                  <a:pt x="0" y="0"/>
                </a:lnTo>
                <a:lnTo>
                  <a:pt x="10272" y="0"/>
                </a:lnTo>
                <a:lnTo>
                  <a:pt x="10272" y="154"/>
                </a:lnTo>
                <a:lnTo>
                  <a:pt x="98" y="15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7"/>
          <p:cNvSpPr/>
          <p:nvPr/>
        </p:nvSpPr>
        <p:spPr bwMode="auto">
          <a:xfrm>
            <a:off x="0" y="3698875"/>
            <a:ext cx="4364038" cy="246063"/>
          </a:xfrm>
          <a:custGeom>
            <a:avLst/>
            <a:gdLst>
              <a:gd name="T0" fmla="*/ 2147483647 w 5725"/>
              <a:gd name="T1" fmla="*/ 0 h 322"/>
              <a:gd name="T2" fmla="*/ 2147483647 w 5725"/>
              <a:gd name="T3" fmla="*/ 2147483647 h 322"/>
              <a:gd name="T4" fmla="*/ 0 w 5725"/>
              <a:gd name="T5" fmla="*/ 2147483647 h 322"/>
              <a:gd name="T6" fmla="*/ 0 w 5725"/>
              <a:gd name="T7" fmla="*/ 0 h 322"/>
              <a:gd name="T8" fmla="*/ 2147483647 w 5725"/>
              <a:gd name="T9" fmla="*/ 0 h 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25" h="322">
                <a:moveTo>
                  <a:pt x="5515" y="0"/>
                </a:moveTo>
                <a:lnTo>
                  <a:pt x="5725" y="322"/>
                </a:lnTo>
                <a:lnTo>
                  <a:pt x="0" y="322"/>
                </a:lnTo>
                <a:lnTo>
                  <a:pt x="0" y="0"/>
                </a:lnTo>
                <a:lnTo>
                  <a:pt x="5515"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Rectangle 3"/>
          <p:cNvSpPr txBox="true">
            <a:spLocks noChangeArrowheads="true"/>
          </p:cNvSpPr>
          <p:nvPr/>
        </p:nvSpPr>
        <p:spPr bwMode="auto">
          <a:xfrm>
            <a:off x="3289935" y="2420620"/>
            <a:ext cx="9025890" cy="93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en-US" altLang="zh-CN" sz="4800" b="1" dirty="0">
                <a:solidFill>
                  <a:schemeClr val="tx1"/>
                </a:solidFill>
                <a:latin typeface="微软雅黑" panose="020B0503020204020204" pitchFamily="34" charset="-122"/>
              </a:rPr>
              <a:t>——</a:t>
            </a:r>
            <a:r>
              <a:rPr lang="zh-CN" altLang="en-US" sz="4800" b="1" dirty="0">
                <a:solidFill>
                  <a:schemeClr val="tx1"/>
                </a:solidFill>
                <a:latin typeface="微软雅黑" panose="020B0503020204020204" pitchFamily="34" charset="-122"/>
              </a:rPr>
              <a:t>防范电信网络诈骗主题讲座</a:t>
            </a:r>
            <a:endParaRPr lang="zh-CN" altLang="en-US" sz="4800" b="1" dirty="0">
              <a:solidFill>
                <a:schemeClr val="tx1"/>
              </a:solidFill>
              <a:latin typeface="微软雅黑" panose="020B0503020204020204" pitchFamily="34" charset="-122"/>
            </a:endParaRPr>
          </a:p>
        </p:txBody>
      </p:sp>
      <p:sp>
        <p:nvSpPr>
          <p:cNvPr id="18" name="Freeform 12"/>
          <p:cNvSpPr>
            <a:spLocks noEditPoints="true"/>
          </p:cNvSpPr>
          <p:nvPr/>
        </p:nvSpPr>
        <p:spPr bwMode="auto">
          <a:xfrm>
            <a:off x="5881688" y="5768975"/>
            <a:ext cx="447675" cy="469900"/>
          </a:xfrm>
          <a:custGeom>
            <a:avLst/>
            <a:gdLst>
              <a:gd name="T0" fmla="*/ 628 w 628"/>
              <a:gd name="T1" fmla="*/ 314 h 628"/>
              <a:gd name="T2" fmla="*/ 0 w 628"/>
              <a:gd name="T3" fmla="*/ 314 h 628"/>
              <a:gd name="T4" fmla="*/ 405 w 628"/>
              <a:gd name="T5" fmla="*/ 148 h 628"/>
              <a:gd name="T6" fmla="*/ 229 w 628"/>
              <a:gd name="T7" fmla="*/ 148 h 628"/>
              <a:gd name="T8" fmla="*/ 405 w 628"/>
              <a:gd name="T9" fmla="*/ 243 h 628"/>
              <a:gd name="T10" fmla="*/ 358 w 628"/>
              <a:gd name="T11" fmla="*/ 109 h 628"/>
              <a:gd name="T12" fmla="*/ 370 w 628"/>
              <a:gd name="T13" fmla="*/ 120 h 628"/>
              <a:gd name="T14" fmla="*/ 347 w 628"/>
              <a:gd name="T15" fmla="*/ 120 h 628"/>
              <a:gd name="T16" fmla="*/ 273 w 628"/>
              <a:gd name="T17" fmla="*/ 218 h 628"/>
              <a:gd name="T18" fmla="*/ 257 w 628"/>
              <a:gd name="T19" fmla="*/ 203 h 628"/>
              <a:gd name="T20" fmla="*/ 288 w 628"/>
              <a:gd name="T21" fmla="*/ 203 h 628"/>
              <a:gd name="T22" fmla="*/ 273 w 628"/>
              <a:gd name="T23" fmla="*/ 175 h 628"/>
              <a:gd name="T24" fmla="*/ 257 w 628"/>
              <a:gd name="T25" fmla="*/ 160 h 628"/>
              <a:gd name="T26" fmla="*/ 288 w 628"/>
              <a:gd name="T27" fmla="*/ 160 h 628"/>
              <a:gd name="T28" fmla="*/ 276 w 628"/>
              <a:gd name="T29" fmla="*/ 132 h 628"/>
              <a:gd name="T30" fmla="*/ 265 w 628"/>
              <a:gd name="T31" fmla="*/ 120 h 628"/>
              <a:gd name="T32" fmla="*/ 288 w 628"/>
              <a:gd name="T33" fmla="*/ 120 h 628"/>
              <a:gd name="T34" fmla="*/ 317 w 628"/>
              <a:gd name="T35" fmla="*/ 218 h 628"/>
              <a:gd name="T36" fmla="*/ 302 w 628"/>
              <a:gd name="T37" fmla="*/ 203 h 628"/>
              <a:gd name="T38" fmla="*/ 333 w 628"/>
              <a:gd name="T39" fmla="*/ 203 h 628"/>
              <a:gd name="T40" fmla="*/ 317 w 628"/>
              <a:gd name="T41" fmla="*/ 169 h 628"/>
              <a:gd name="T42" fmla="*/ 302 w 628"/>
              <a:gd name="T43" fmla="*/ 154 h 628"/>
              <a:gd name="T44" fmla="*/ 333 w 628"/>
              <a:gd name="T45" fmla="*/ 154 h 628"/>
              <a:gd name="T46" fmla="*/ 317 w 628"/>
              <a:gd name="T47" fmla="*/ 123 h 628"/>
              <a:gd name="T48" fmla="*/ 302 w 628"/>
              <a:gd name="T49" fmla="*/ 108 h 628"/>
              <a:gd name="T50" fmla="*/ 333 w 628"/>
              <a:gd name="T51" fmla="*/ 108 h 628"/>
              <a:gd name="T52" fmla="*/ 362 w 628"/>
              <a:gd name="T53" fmla="*/ 218 h 628"/>
              <a:gd name="T54" fmla="*/ 347 w 628"/>
              <a:gd name="T55" fmla="*/ 203 h 628"/>
              <a:gd name="T56" fmla="*/ 377 w 628"/>
              <a:gd name="T57" fmla="*/ 203 h 628"/>
              <a:gd name="T58" fmla="*/ 362 w 628"/>
              <a:gd name="T59" fmla="*/ 175 h 628"/>
              <a:gd name="T60" fmla="*/ 347 w 628"/>
              <a:gd name="T61" fmla="*/ 160 h 628"/>
              <a:gd name="T62" fmla="*/ 377 w 628"/>
              <a:gd name="T63" fmla="*/ 160 h 628"/>
              <a:gd name="T64" fmla="*/ 229 w 628"/>
              <a:gd name="T65" fmla="*/ 308 h 628"/>
              <a:gd name="T66" fmla="*/ 405 w 628"/>
              <a:gd name="T67" fmla="*/ 308 h 628"/>
              <a:gd name="T68" fmla="*/ 229 w 628"/>
              <a:gd name="T69" fmla="*/ 266 h 628"/>
              <a:gd name="T70" fmla="*/ 289 w 628"/>
              <a:gd name="T71" fmla="*/ 441 h 628"/>
              <a:gd name="T72" fmla="*/ 294 w 628"/>
              <a:gd name="T73" fmla="*/ 442 h 628"/>
              <a:gd name="T74" fmla="*/ 339 w 628"/>
              <a:gd name="T75" fmla="*/ 448 h 628"/>
              <a:gd name="T76" fmla="*/ 339 w 628"/>
              <a:gd name="T77" fmla="*/ 443 h 628"/>
              <a:gd name="T78" fmla="*/ 425 w 628"/>
              <a:gd name="T79" fmla="*/ 265 h 628"/>
              <a:gd name="T80" fmla="*/ 425 w 628"/>
              <a:gd name="T81" fmla="*/ 312 h 628"/>
              <a:gd name="T82" fmla="*/ 319 w 628"/>
              <a:gd name="T83" fmla="*/ 421 h 628"/>
              <a:gd name="T84" fmla="*/ 206 w 628"/>
              <a:gd name="T85" fmla="*/ 312 h 628"/>
              <a:gd name="T86" fmla="*/ 183 w 628"/>
              <a:gd name="T87" fmla="*/ 266 h 628"/>
              <a:gd name="T88" fmla="*/ 289 w 628"/>
              <a:gd name="T89" fmla="*/ 440 h 628"/>
              <a:gd name="T90" fmla="*/ 294 w 628"/>
              <a:gd name="T91" fmla="*/ 442 h 628"/>
              <a:gd name="T92" fmla="*/ 294 w 628"/>
              <a:gd name="T93" fmla="*/ 491 h 628"/>
              <a:gd name="T94" fmla="*/ 286 w 628"/>
              <a:gd name="T95" fmla="*/ 500 h 628"/>
              <a:gd name="T96" fmla="*/ 207 w 628"/>
              <a:gd name="T97" fmla="*/ 530 h 628"/>
              <a:gd name="T98" fmla="*/ 397 w 628"/>
              <a:gd name="T99" fmla="*/ 561 h 628"/>
              <a:gd name="T100" fmla="*/ 397 w 628"/>
              <a:gd name="T101" fmla="*/ 500 h 628"/>
              <a:gd name="T102" fmla="*/ 339 w 628"/>
              <a:gd name="T103" fmla="*/ 492 h 628"/>
              <a:gd name="T104" fmla="*/ 339 w 628"/>
              <a:gd name="T105" fmla="*/ 448 h 628"/>
              <a:gd name="T106" fmla="*/ 343 w 628"/>
              <a:gd name="T107" fmla="*/ 442 h 628"/>
              <a:gd name="T108" fmla="*/ 346 w 628"/>
              <a:gd name="T109" fmla="*/ 441 h 628"/>
              <a:gd name="T110" fmla="*/ 448 w 628"/>
              <a:gd name="T111" fmla="*/ 266 h 628"/>
              <a:gd name="T112" fmla="*/ 425 w 628"/>
              <a:gd name="T113" fmla="*/ 265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8" h="628">
                <a:moveTo>
                  <a:pt x="314" y="0"/>
                </a:moveTo>
                <a:cubicBezTo>
                  <a:pt x="487" y="0"/>
                  <a:pt x="628" y="141"/>
                  <a:pt x="628" y="314"/>
                </a:cubicBezTo>
                <a:cubicBezTo>
                  <a:pt x="628" y="487"/>
                  <a:pt x="487" y="628"/>
                  <a:pt x="314" y="628"/>
                </a:cubicBezTo>
                <a:cubicBezTo>
                  <a:pt x="140" y="628"/>
                  <a:pt x="0" y="487"/>
                  <a:pt x="0" y="314"/>
                </a:cubicBezTo>
                <a:cubicBezTo>
                  <a:pt x="0" y="141"/>
                  <a:pt x="140" y="0"/>
                  <a:pt x="314" y="0"/>
                </a:cubicBezTo>
                <a:close/>
                <a:moveTo>
                  <a:pt x="405" y="148"/>
                </a:moveTo>
                <a:cubicBezTo>
                  <a:pt x="405" y="100"/>
                  <a:pt x="366" y="60"/>
                  <a:pt x="317" y="60"/>
                </a:cubicBezTo>
                <a:cubicBezTo>
                  <a:pt x="269" y="60"/>
                  <a:pt x="229" y="100"/>
                  <a:pt x="229" y="148"/>
                </a:cubicBezTo>
                <a:lnTo>
                  <a:pt x="229" y="243"/>
                </a:lnTo>
                <a:lnTo>
                  <a:pt x="405" y="243"/>
                </a:lnTo>
                <a:lnTo>
                  <a:pt x="405" y="148"/>
                </a:lnTo>
                <a:close/>
                <a:moveTo>
                  <a:pt x="358" y="109"/>
                </a:moveTo>
                <a:lnTo>
                  <a:pt x="358" y="109"/>
                </a:lnTo>
                <a:cubicBezTo>
                  <a:pt x="365" y="109"/>
                  <a:pt x="370" y="114"/>
                  <a:pt x="370" y="120"/>
                </a:cubicBezTo>
                <a:cubicBezTo>
                  <a:pt x="370" y="127"/>
                  <a:pt x="365" y="132"/>
                  <a:pt x="358" y="132"/>
                </a:cubicBezTo>
                <a:cubicBezTo>
                  <a:pt x="352" y="132"/>
                  <a:pt x="347" y="127"/>
                  <a:pt x="347" y="120"/>
                </a:cubicBezTo>
                <a:cubicBezTo>
                  <a:pt x="347" y="114"/>
                  <a:pt x="352" y="109"/>
                  <a:pt x="358" y="109"/>
                </a:cubicBezTo>
                <a:close/>
                <a:moveTo>
                  <a:pt x="273" y="218"/>
                </a:moveTo>
                <a:lnTo>
                  <a:pt x="273" y="218"/>
                </a:lnTo>
                <a:cubicBezTo>
                  <a:pt x="264" y="218"/>
                  <a:pt x="257" y="211"/>
                  <a:pt x="257" y="203"/>
                </a:cubicBezTo>
                <a:cubicBezTo>
                  <a:pt x="257" y="194"/>
                  <a:pt x="264" y="187"/>
                  <a:pt x="273" y="187"/>
                </a:cubicBezTo>
                <a:cubicBezTo>
                  <a:pt x="281" y="187"/>
                  <a:pt x="288" y="194"/>
                  <a:pt x="288" y="203"/>
                </a:cubicBezTo>
                <a:cubicBezTo>
                  <a:pt x="288" y="211"/>
                  <a:pt x="281" y="218"/>
                  <a:pt x="273" y="218"/>
                </a:cubicBezTo>
                <a:close/>
                <a:moveTo>
                  <a:pt x="273" y="175"/>
                </a:moveTo>
                <a:lnTo>
                  <a:pt x="273" y="175"/>
                </a:lnTo>
                <a:cubicBezTo>
                  <a:pt x="264" y="175"/>
                  <a:pt x="257" y="168"/>
                  <a:pt x="257" y="160"/>
                </a:cubicBezTo>
                <a:cubicBezTo>
                  <a:pt x="257" y="151"/>
                  <a:pt x="264" y="144"/>
                  <a:pt x="273" y="144"/>
                </a:cubicBezTo>
                <a:cubicBezTo>
                  <a:pt x="281" y="144"/>
                  <a:pt x="288" y="151"/>
                  <a:pt x="288" y="160"/>
                </a:cubicBezTo>
                <a:cubicBezTo>
                  <a:pt x="288" y="168"/>
                  <a:pt x="281" y="175"/>
                  <a:pt x="273" y="175"/>
                </a:cubicBezTo>
                <a:close/>
                <a:moveTo>
                  <a:pt x="276" y="132"/>
                </a:moveTo>
                <a:lnTo>
                  <a:pt x="276" y="132"/>
                </a:lnTo>
                <a:cubicBezTo>
                  <a:pt x="270" y="132"/>
                  <a:pt x="265" y="127"/>
                  <a:pt x="265" y="120"/>
                </a:cubicBezTo>
                <a:cubicBezTo>
                  <a:pt x="265" y="114"/>
                  <a:pt x="270" y="109"/>
                  <a:pt x="276" y="109"/>
                </a:cubicBezTo>
                <a:cubicBezTo>
                  <a:pt x="283" y="109"/>
                  <a:pt x="288" y="114"/>
                  <a:pt x="288" y="120"/>
                </a:cubicBezTo>
                <a:cubicBezTo>
                  <a:pt x="288" y="127"/>
                  <a:pt x="283" y="132"/>
                  <a:pt x="276" y="132"/>
                </a:cubicBezTo>
                <a:close/>
                <a:moveTo>
                  <a:pt x="317" y="218"/>
                </a:moveTo>
                <a:lnTo>
                  <a:pt x="317" y="218"/>
                </a:lnTo>
                <a:cubicBezTo>
                  <a:pt x="309" y="218"/>
                  <a:pt x="302" y="211"/>
                  <a:pt x="302" y="203"/>
                </a:cubicBezTo>
                <a:cubicBezTo>
                  <a:pt x="302" y="194"/>
                  <a:pt x="309" y="187"/>
                  <a:pt x="317" y="187"/>
                </a:cubicBezTo>
                <a:cubicBezTo>
                  <a:pt x="326" y="187"/>
                  <a:pt x="333" y="194"/>
                  <a:pt x="333" y="203"/>
                </a:cubicBezTo>
                <a:cubicBezTo>
                  <a:pt x="333" y="211"/>
                  <a:pt x="326" y="218"/>
                  <a:pt x="317" y="218"/>
                </a:cubicBezTo>
                <a:close/>
                <a:moveTo>
                  <a:pt x="317" y="169"/>
                </a:moveTo>
                <a:lnTo>
                  <a:pt x="317" y="169"/>
                </a:lnTo>
                <a:cubicBezTo>
                  <a:pt x="309" y="169"/>
                  <a:pt x="302" y="162"/>
                  <a:pt x="302" y="154"/>
                </a:cubicBezTo>
                <a:cubicBezTo>
                  <a:pt x="302" y="145"/>
                  <a:pt x="309" y="139"/>
                  <a:pt x="317" y="139"/>
                </a:cubicBezTo>
                <a:cubicBezTo>
                  <a:pt x="326" y="139"/>
                  <a:pt x="333" y="145"/>
                  <a:pt x="333" y="154"/>
                </a:cubicBezTo>
                <a:cubicBezTo>
                  <a:pt x="333" y="162"/>
                  <a:pt x="326" y="169"/>
                  <a:pt x="317" y="169"/>
                </a:cubicBezTo>
                <a:close/>
                <a:moveTo>
                  <a:pt x="317" y="123"/>
                </a:moveTo>
                <a:lnTo>
                  <a:pt x="317" y="123"/>
                </a:lnTo>
                <a:cubicBezTo>
                  <a:pt x="309" y="123"/>
                  <a:pt x="302" y="116"/>
                  <a:pt x="302" y="108"/>
                </a:cubicBezTo>
                <a:cubicBezTo>
                  <a:pt x="302" y="100"/>
                  <a:pt x="309" y="93"/>
                  <a:pt x="317" y="93"/>
                </a:cubicBezTo>
                <a:cubicBezTo>
                  <a:pt x="326" y="93"/>
                  <a:pt x="333" y="100"/>
                  <a:pt x="333" y="108"/>
                </a:cubicBezTo>
                <a:cubicBezTo>
                  <a:pt x="333" y="116"/>
                  <a:pt x="326" y="123"/>
                  <a:pt x="317" y="123"/>
                </a:cubicBezTo>
                <a:close/>
                <a:moveTo>
                  <a:pt x="362" y="218"/>
                </a:moveTo>
                <a:lnTo>
                  <a:pt x="362" y="218"/>
                </a:lnTo>
                <a:cubicBezTo>
                  <a:pt x="354" y="218"/>
                  <a:pt x="347" y="211"/>
                  <a:pt x="347" y="203"/>
                </a:cubicBezTo>
                <a:cubicBezTo>
                  <a:pt x="347" y="194"/>
                  <a:pt x="354" y="187"/>
                  <a:pt x="362" y="187"/>
                </a:cubicBezTo>
                <a:cubicBezTo>
                  <a:pt x="370" y="187"/>
                  <a:pt x="377" y="194"/>
                  <a:pt x="377" y="203"/>
                </a:cubicBezTo>
                <a:cubicBezTo>
                  <a:pt x="377" y="211"/>
                  <a:pt x="370" y="218"/>
                  <a:pt x="362" y="218"/>
                </a:cubicBezTo>
                <a:close/>
                <a:moveTo>
                  <a:pt x="362" y="175"/>
                </a:moveTo>
                <a:lnTo>
                  <a:pt x="362" y="175"/>
                </a:lnTo>
                <a:cubicBezTo>
                  <a:pt x="354" y="175"/>
                  <a:pt x="347" y="168"/>
                  <a:pt x="347" y="160"/>
                </a:cubicBezTo>
                <a:cubicBezTo>
                  <a:pt x="347" y="151"/>
                  <a:pt x="354" y="144"/>
                  <a:pt x="362" y="144"/>
                </a:cubicBezTo>
                <a:cubicBezTo>
                  <a:pt x="370" y="144"/>
                  <a:pt x="377" y="151"/>
                  <a:pt x="377" y="160"/>
                </a:cubicBezTo>
                <a:cubicBezTo>
                  <a:pt x="377" y="168"/>
                  <a:pt x="370" y="175"/>
                  <a:pt x="362" y="175"/>
                </a:cubicBezTo>
                <a:close/>
                <a:moveTo>
                  <a:pt x="229" y="308"/>
                </a:moveTo>
                <a:cubicBezTo>
                  <a:pt x="229" y="356"/>
                  <a:pt x="269" y="396"/>
                  <a:pt x="317" y="396"/>
                </a:cubicBezTo>
                <a:cubicBezTo>
                  <a:pt x="366" y="396"/>
                  <a:pt x="405" y="356"/>
                  <a:pt x="405" y="308"/>
                </a:cubicBezTo>
                <a:lnTo>
                  <a:pt x="405" y="266"/>
                </a:lnTo>
                <a:lnTo>
                  <a:pt x="229" y="266"/>
                </a:lnTo>
                <a:lnTo>
                  <a:pt x="229" y="308"/>
                </a:lnTo>
                <a:close/>
                <a:moveTo>
                  <a:pt x="289" y="441"/>
                </a:moveTo>
                <a:cubicBezTo>
                  <a:pt x="292" y="441"/>
                  <a:pt x="294" y="444"/>
                  <a:pt x="294" y="447"/>
                </a:cubicBezTo>
                <a:lnTo>
                  <a:pt x="294" y="442"/>
                </a:lnTo>
                <a:cubicBezTo>
                  <a:pt x="292" y="441"/>
                  <a:pt x="290" y="441"/>
                  <a:pt x="289" y="441"/>
                </a:cubicBezTo>
                <a:close/>
                <a:moveTo>
                  <a:pt x="339" y="448"/>
                </a:moveTo>
                <a:cubicBezTo>
                  <a:pt x="339" y="445"/>
                  <a:pt x="341" y="443"/>
                  <a:pt x="343" y="442"/>
                </a:cubicBezTo>
                <a:cubicBezTo>
                  <a:pt x="342" y="442"/>
                  <a:pt x="340" y="442"/>
                  <a:pt x="339" y="443"/>
                </a:cubicBezTo>
                <a:lnTo>
                  <a:pt x="339" y="448"/>
                </a:lnTo>
                <a:close/>
                <a:moveTo>
                  <a:pt x="425" y="265"/>
                </a:moveTo>
                <a:lnTo>
                  <a:pt x="425" y="266"/>
                </a:lnTo>
                <a:lnTo>
                  <a:pt x="425" y="312"/>
                </a:lnTo>
                <a:cubicBezTo>
                  <a:pt x="425" y="367"/>
                  <a:pt x="388" y="411"/>
                  <a:pt x="338" y="419"/>
                </a:cubicBezTo>
                <a:cubicBezTo>
                  <a:pt x="332" y="420"/>
                  <a:pt x="326" y="421"/>
                  <a:pt x="319" y="421"/>
                </a:cubicBezTo>
                <a:cubicBezTo>
                  <a:pt x="311" y="421"/>
                  <a:pt x="303" y="420"/>
                  <a:pt x="295" y="418"/>
                </a:cubicBezTo>
                <a:cubicBezTo>
                  <a:pt x="245" y="408"/>
                  <a:pt x="206" y="363"/>
                  <a:pt x="206" y="312"/>
                </a:cubicBezTo>
                <a:lnTo>
                  <a:pt x="206" y="266"/>
                </a:lnTo>
                <a:lnTo>
                  <a:pt x="183" y="266"/>
                </a:lnTo>
                <a:lnTo>
                  <a:pt x="183" y="312"/>
                </a:lnTo>
                <a:cubicBezTo>
                  <a:pt x="183" y="373"/>
                  <a:pt x="229" y="426"/>
                  <a:pt x="289" y="440"/>
                </a:cubicBezTo>
                <a:cubicBezTo>
                  <a:pt x="289" y="440"/>
                  <a:pt x="289" y="441"/>
                  <a:pt x="289" y="441"/>
                </a:cubicBezTo>
                <a:cubicBezTo>
                  <a:pt x="290" y="441"/>
                  <a:pt x="292" y="441"/>
                  <a:pt x="294" y="442"/>
                </a:cubicBezTo>
                <a:lnTo>
                  <a:pt x="294" y="447"/>
                </a:lnTo>
                <a:lnTo>
                  <a:pt x="294" y="491"/>
                </a:lnTo>
                <a:lnTo>
                  <a:pt x="294" y="492"/>
                </a:lnTo>
                <a:cubicBezTo>
                  <a:pt x="294" y="496"/>
                  <a:pt x="290" y="500"/>
                  <a:pt x="286" y="500"/>
                </a:cubicBezTo>
                <a:lnTo>
                  <a:pt x="237" y="500"/>
                </a:lnTo>
                <a:cubicBezTo>
                  <a:pt x="221" y="500"/>
                  <a:pt x="207" y="514"/>
                  <a:pt x="207" y="530"/>
                </a:cubicBezTo>
                <a:cubicBezTo>
                  <a:pt x="207" y="547"/>
                  <a:pt x="221" y="561"/>
                  <a:pt x="237" y="561"/>
                </a:cubicBezTo>
                <a:lnTo>
                  <a:pt x="397" y="561"/>
                </a:lnTo>
                <a:cubicBezTo>
                  <a:pt x="414" y="561"/>
                  <a:pt x="427" y="547"/>
                  <a:pt x="427" y="530"/>
                </a:cubicBezTo>
                <a:cubicBezTo>
                  <a:pt x="427" y="514"/>
                  <a:pt x="414" y="500"/>
                  <a:pt x="397" y="500"/>
                </a:cubicBezTo>
                <a:lnTo>
                  <a:pt x="347" y="500"/>
                </a:lnTo>
                <a:cubicBezTo>
                  <a:pt x="342" y="500"/>
                  <a:pt x="339" y="496"/>
                  <a:pt x="339" y="492"/>
                </a:cubicBezTo>
                <a:lnTo>
                  <a:pt x="339" y="491"/>
                </a:lnTo>
                <a:lnTo>
                  <a:pt x="339" y="448"/>
                </a:lnTo>
                <a:lnTo>
                  <a:pt x="339" y="443"/>
                </a:lnTo>
                <a:cubicBezTo>
                  <a:pt x="340" y="442"/>
                  <a:pt x="342" y="442"/>
                  <a:pt x="343" y="442"/>
                </a:cubicBezTo>
                <a:cubicBezTo>
                  <a:pt x="344" y="442"/>
                  <a:pt x="345" y="441"/>
                  <a:pt x="346" y="441"/>
                </a:cubicBezTo>
                <a:cubicBezTo>
                  <a:pt x="346" y="441"/>
                  <a:pt x="346" y="441"/>
                  <a:pt x="346" y="441"/>
                </a:cubicBezTo>
                <a:cubicBezTo>
                  <a:pt x="405" y="429"/>
                  <a:pt x="448" y="377"/>
                  <a:pt x="448" y="312"/>
                </a:cubicBezTo>
                <a:lnTo>
                  <a:pt x="448" y="266"/>
                </a:lnTo>
                <a:lnTo>
                  <a:pt x="448" y="265"/>
                </a:lnTo>
                <a:lnTo>
                  <a:pt x="425" y="265"/>
                </a:lnTo>
                <a:close/>
              </a:path>
            </a:pathLst>
          </a:custGeom>
          <a:solidFill>
            <a:schemeClr val="tx2"/>
          </a:solidFill>
          <a:ln>
            <a:noFill/>
          </a:ln>
        </p:spPr>
        <p:txBody>
          <a:bodyPr/>
          <a:lstStyle/>
          <a:p>
            <a:pPr eaLnBrk="1" hangingPunct="1">
              <a:buFont typeface="Arial" panose="02080604020202020204" pitchFamily="34" charset="0"/>
              <a:buNone/>
              <a:defRPr/>
            </a:pPr>
            <a:endParaRPr lang="zh-CN" altLang="en-US">
              <a:latin typeface="+mj-ea"/>
              <a:ea typeface="+mj-ea"/>
            </a:endParaRPr>
          </a:p>
        </p:txBody>
      </p:sp>
      <p:sp>
        <p:nvSpPr>
          <p:cNvPr id="20" name="Freeform 15"/>
          <p:cNvSpPr/>
          <p:nvPr/>
        </p:nvSpPr>
        <p:spPr bwMode="auto">
          <a:xfrm>
            <a:off x="11811000" y="6527800"/>
            <a:ext cx="260350" cy="261938"/>
          </a:xfrm>
          <a:custGeom>
            <a:avLst/>
            <a:gdLst>
              <a:gd name="T0" fmla="*/ 2147483647 w 341"/>
              <a:gd name="T1" fmla="*/ 0 h 342"/>
              <a:gd name="T2" fmla="*/ 2147483647 w 341"/>
              <a:gd name="T3" fmla="*/ 0 h 342"/>
              <a:gd name="T4" fmla="*/ 2147483647 w 341"/>
              <a:gd name="T5" fmla="*/ 2147483647 h 342"/>
              <a:gd name="T6" fmla="*/ 2147483647 w 341"/>
              <a:gd name="T7" fmla="*/ 2147483647 h 342"/>
              <a:gd name="T8" fmla="*/ 2147483647 w 341"/>
              <a:gd name="T9" fmla="*/ 2147483647 h 342"/>
              <a:gd name="T10" fmla="*/ 2147483647 w 341"/>
              <a:gd name="T11" fmla="*/ 2147483647 h 342"/>
              <a:gd name="T12" fmla="*/ 0 w 341"/>
              <a:gd name="T13" fmla="*/ 2147483647 h 342"/>
              <a:gd name="T14" fmla="*/ 0 w 341"/>
              <a:gd name="T15" fmla="*/ 2147483647 h 342"/>
              <a:gd name="T16" fmla="*/ 2147483647 w 341"/>
              <a:gd name="T17" fmla="*/ 0 h 3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1" h="342">
                <a:moveTo>
                  <a:pt x="22" y="0"/>
                </a:moveTo>
                <a:lnTo>
                  <a:pt x="319" y="0"/>
                </a:lnTo>
                <a:cubicBezTo>
                  <a:pt x="331" y="0"/>
                  <a:pt x="341" y="10"/>
                  <a:pt x="341" y="23"/>
                </a:cubicBezTo>
                <a:lnTo>
                  <a:pt x="341" y="319"/>
                </a:lnTo>
                <a:cubicBezTo>
                  <a:pt x="341" y="332"/>
                  <a:pt x="331" y="342"/>
                  <a:pt x="319" y="342"/>
                </a:cubicBezTo>
                <a:lnTo>
                  <a:pt x="22" y="342"/>
                </a:lnTo>
                <a:cubicBezTo>
                  <a:pt x="10" y="342"/>
                  <a:pt x="0" y="332"/>
                  <a:pt x="0" y="319"/>
                </a:cubicBezTo>
                <a:lnTo>
                  <a:pt x="0" y="23"/>
                </a:lnTo>
                <a:cubicBezTo>
                  <a:pt x="0" y="10"/>
                  <a:pt x="10" y="0"/>
                  <a:pt x="22" y="0"/>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16"/>
          <p:cNvSpPr/>
          <p:nvPr/>
        </p:nvSpPr>
        <p:spPr bwMode="auto">
          <a:xfrm>
            <a:off x="11544300" y="6257925"/>
            <a:ext cx="258763" cy="260350"/>
          </a:xfrm>
          <a:custGeom>
            <a:avLst/>
            <a:gdLst>
              <a:gd name="T0" fmla="*/ 2147483647 w 341"/>
              <a:gd name="T1" fmla="*/ 0 h 342"/>
              <a:gd name="T2" fmla="*/ 2147483647 w 341"/>
              <a:gd name="T3" fmla="*/ 0 h 342"/>
              <a:gd name="T4" fmla="*/ 2147483647 w 341"/>
              <a:gd name="T5" fmla="*/ 2147483647 h 342"/>
              <a:gd name="T6" fmla="*/ 2147483647 w 341"/>
              <a:gd name="T7" fmla="*/ 2147483647 h 342"/>
              <a:gd name="T8" fmla="*/ 2147483647 w 341"/>
              <a:gd name="T9" fmla="*/ 2147483647 h 342"/>
              <a:gd name="T10" fmla="*/ 2147483647 w 341"/>
              <a:gd name="T11" fmla="*/ 2147483647 h 342"/>
              <a:gd name="T12" fmla="*/ 0 w 341"/>
              <a:gd name="T13" fmla="*/ 2147483647 h 342"/>
              <a:gd name="T14" fmla="*/ 0 w 341"/>
              <a:gd name="T15" fmla="*/ 2147483647 h 342"/>
              <a:gd name="T16" fmla="*/ 2147483647 w 341"/>
              <a:gd name="T17" fmla="*/ 0 h 3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1" h="342">
                <a:moveTo>
                  <a:pt x="22" y="0"/>
                </a:moveTo>
                <a:lnTo>
                  <a:pt x="319" y="0"/>
                </a:lnTo>
                <a:cubicBezTo>
                  <a:pt x="331" y="0"/>
                  <a:pt x="341" y="10"/>
                  <a:pt x="341" y="22"/>
                </a:cubicBezTo>
                <a:lnTo>
                  <a:pt x="341" y="319"/>
                </a:lnTo>
                <a:cubicBezTo>
                  <a:pt x="341" y="331"/>
                  <a:pt x="331" y="342"/>
                  <a:pt x="319" y="342"/>
                </a:cubicBezTo>
                <a:lnTo>
                  <a:pt x="22" y="342"/>
                </a:lnTo>
                <a:cubicBezTo>
                  <a:pt x="10" y="342"/>
                  <a:pt x="0" y="331"/>
                  <a:pt x="0" y="319"/>
                </a:cubicBezTo>
                <a:lnTo>
                  <a:pt x="0" y="22"/>
                </a:lnTo>
                <a:cubicBezTo>
                  <a:pt x="0" y="10"/>
                  <a:pt x="10" y="0"/>
                  <a:pt x="2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17"/>
          <p:cNvSpPr/>
          <p:nvPr/>
        </p:nvSpPr>
        <p:spPr bwMode="auto">
          <a:xfrm>
            <a:off x="11812588" y="5995988"/>
            <a:ext cx="261937" cy="261937"/>
          </a:xfrm>
          <a:custGeom>
            <a:avLst/>
            <a:gdLst>
              <a:gd name="T0" fmla="*/ 2147483647 w 342"/>
              <a:gd name="T1" fmla="*/ 0 h 341"/>
              <a:gd name="T2" fmla="*/ 2147483647 w 342"/>
              <a:gd name="T3" fmla="*/ 0 h 341"/>
              <a:gd name="T4" fmla="*/ 2147483647 w 342"/>
              <a:gd name="T5" fmla="*/ 2147483647 h 341"/>
              <a:gd name="T6" fmla="*/ 2147483647 w 342"/>
              <a:gd name="T7" fmla="*/ 2147483647 h 341"/>
              <a:gd name="T8" fmla="*/ 2147483647 w 342"/>
              <a:gd name="T9" fmla="*/ 2147483647 h 341"/>
              <a:gd name="T10" fmla="*/ 2147483647 w 342"/>
              <a:gd name="T11" fmla="*/ 2147483647 h 341"/>
              <a:gd name="T12" fmla="*/ 0 w 342"/>
              <a:gd name="T13" fmla="*/ 2147483647 h 341"/>
              <a:gd name="T14" fmla="*/ 0 w 342"/>
              <a:gd name="T15" fmla="*/ 2147483647 h 341"/>
              <a:gd name="T16" fmla="*/ 2147483647 w 342"/>
              <a:gd name="T17" fmla="*/ 0 h 3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2" h="341">
                <a:moveTo>
                  <a:pt x="23" y="0"/>
                </a:moveTo>
                <a:lnTo>
                  <a:pt x="319" y="0"/>
                </a:lnTo>
                <a:cubicBezTo>
                  <a:pt x="332" y="0"/>
                  <a:pt x="342" y="10"/>
                  <a:pt x="342" y="22"/>
                </a:cubicBezTo>
                <a:lnTo>
                  <a:pt x="342" y="319"/>
                </a:lnTo>
                <a:cubicBezTo>
                  <a:pt x="342" y="331"/>
                  <a:pt x="332" y="341"/>
                  <a:pt x="319" y="341"/>
                </a:cubicBezTo>
                <a:lnTo>
                  <a:pt x="23" y="341"/>
                </a:lnTo>
                <a:cubicBezTo>
                  <a:pt x="10" y="341"/>
                  <a:pt x="0" y="331"/>
                  <a:pt x="0" y="319"/>
                </a:cubicBezTo>
                <a:lnTo>
                  <a:pt x="0" y="22"/>
                </a:lnTo>
                <a:cubicBezTo>
                  <a:pt x="0" y="10"/>
                  <a:pt x="10" y="0"/>
                  <a:pt x="2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18"/>
          <p:cNvSpPr/>
          <p:nvPr/>
        </p:nvSpPr>
        <p:spPr bwMode="auto">
          <a:xfrm>
            <a:off x="11274425" y="6527800"/>
            <a:ext cx="258763" cy="261938"/>
          </a:xfrm>
          <a:custGeom>
            <a:avLst/>
            <a:gdLst>
              <a:gd name="T0" fmla="*/ 2147483647 w 341"/>
              <a:gd name="T1" fmla="*/ 0 h 342"/>
              <a:gd name="T2" fmla="*/ 2147483647 w 341"/>
              <a:gd name="T3" fmla="*/ 0 h 342"/>
              <a:gd name="T4" fmla="*/ 2147483647 w 341"/>
              <a:gd name="T5" fmla="*/ 2147483647 h 342"/>
              <a:gd name="T6" fmla="*/ 2147483647 w 341"/>
              <a:gd name="T7" fmla="*/ 2147483647 h 342"/>
              <a:gd name="T8" fmla="*/ 2147483647 w 341"/>
              <a:gd name="T9" fmla="*/ 2147483647 h 342"/>
              <a:gd name="T10" fmla="*/ 2147483647 w 341"/>
              <a:gd name="T11" fmla="*/ 2147483647 h 342"/>
              <a:gd name="T12" fmla="*/ 0 w 341"/>
              <a:gd name="T13" fmla="*/ 2147483647 h 342"/>
              <a:gd name="T14" fmla="*/ 0 w 341"/>
              <a:gd name="T15" fmla="*/ 2147483647 h 342"/>
              <a:gd name="T16" fmla="*/ 2147483647 w 341"/>
              <a:gd name="T17" fmla="*/ 0 h 3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1" h="342">
                <a:moveTo>
                  <a:pt x="22" y="0"/>
                </a:moveTo>
                <a:lnTo>
                  <a:pt x="319" y="0"/>
                </a:lnTo>
                <a:cubicBezTo>
                  <a:pt x="331" y="0"/>
                  <a:pt x="341" y="10"/>
                  <a:pt x="341" y="23"/>
                </a:cubicBezTo>
                <a:lnTo>
                  <a:pt x="341" y="319"/>
                </a:lnTo>
                <a:cubicBezTo>
                  <a:pt x="341" y="332"/>
                  <a:pt x="331" y="342"/>
                  <a:pt x="319" y="342"/>
                </a:cubicBezTo>
                <a:lnTo>
                  <a:pt x="22" y="342"/>
                </a:lnTo>
                <a:cubicBezTo>
                  <a:pt x="10" y="342"/>
                  <a:pt x="0" y="332"/>
                  <a:pt x="0" y="319"/>
                </a:cubicBezTo>
                <a:lnTo>
                  <a:pt x="0" y="23"/>
                </a:lnTo>
                <a:cubicBezTo>
                  <a:pt x="0" y="10"/>
                  <a:pt x="10"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 name="Rectangle 3"/>
          <p:cNvSpPr txBox="true">
            <a:spLocks noChangeArrowheads="true"/>
          </p:cNvSpPr>
          <p:nvPr/>
        </p:nvSpPr>
        <p:spPr bwMode="auto">
          <a:xfrm>
            <a:off x="769303" y="980301"/>
            <a:ext cx="10390188"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cene3d>
              <a:camera prst="orthographicFront"/>
              <a:lightRig rig="threePt" dir="t"/>
            </a:scene3d>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7200" b="1" dirty="0">
                <a:solidFill>
                  <a:schemeClr val="accent1">
                    <a:lumMod val="50000"/>
                  </a:schemeClr>
                </a:solidFill>
                <a:effectLst>
                  <a:outerShdw blurRad="38100" dist="25400" dir="5400000" algn="ctr" rotWithShape="0">
                    <a:srgbClr val="6E747A">
                      <a:alpha val="43000"/>
                    </a:srgbClr>
                  </a:outerShdw>
                </a:effectLst>
                <a:latin typeface="华文行楷" panose="02010800040101010101" charset="-122"/>
                <a:ea typeface="华文行楷" panose="02010800040101010101" charset="-122"/>
              </a:rPr>
              <a:t>直击</a:t>
            </a:r>
            <a:r>
              <a:rPr lang="zh-CN" altLang="en-US" sz="7200" b="1" dirty="0">
                <a:solidFill>
                  <a:srgbClr val="FF0000"/>
                </a:solidFill>
                <a:effectLst>
                  <a:outerShdw blurRad="38100" dist="25400" dir="5400000" algn="ctr" rotWithShape="0">
                    <a:srgbClr val="6E747A">
                      <a:alpha val="43000"/>
                    </a:srgbClr>
                  </a:outerShdw>
                </a:effectLst>
                <a:latin typeface="华文行楷" panose="02010800040101010101" charset="-122"/>
                <a:ea typeface="华文行楷" panose="02010800040101010101" charset="-122"/>
              </a:rPr>
              <a:t>电诈</a:t>
            </a:r>
            <a:r>
              <a:rPr lang="zh-CN" altLang="en-US" sz="7200" b="1" dirty="0">
                <a:solidFill>
                  <a:schemeClr val="accent1">
                    <a:lumMod val="50000"/>
                  </a:schemeClr>
                </a:solidFill>
                <a:effectLst>
                  <a:outerShdw blurRad="38100" dist="25400" dir="5400000" algn="ctr" rotWithShape="0">
                    <a:srgbClr val="6E747A">
                      <a:alpha val="43000"/>
                    </a:srgbClr>
                  </a:outerShdw>
                </a:effectLst>
                <a:latin typeface="华文行楷" panose="02010800040101010101" charset="-122"/>
                <a:ea typeface="华文行楷" panose="02010800040101010101" charset="-122"/>
              </a:rPr>
              <a:t>的台前幕后</a:t>
            </a:r>
            <a:endParaRPr lang="en-US" altLang="zh-CN" sz="7200" b="1" dirty="0">
              <a:solidFill>
                <a:schemeClr val="accent1">
                  <a:lumMod val="50000"/>
                </a:schemeClr>
              </a:solidFill>
              <a:effectLst>
                <a:outerShdw blurRad="38100" dist="25400" dir="5400000" algn="ctr" rotWithShape="0">
                  <a:srgbClr val="6E747A">
                    <a:alpha val="43000"/>
                  </a:srgbClr>
                </a:outerShdw>
              </a:effectLst>
              <a:latin typeface="华文行楷" panose="02010800040101010101" charset="-122"/>
              <a:ea typeface="华文行楷" panose="02010800040101010101" charset="-122"/>
            </a:endParaRPr>
          </a:p>
        </p:txBody>
      </p:sp>
      <p:sp>
        <p:nvSpPr>
          <p:cNvPr id="3" name="文本框 2"/>
          <p:cNvSpPr txBox="true"/>
          <p:nvPr/>
        </p:nvSpPr>
        <p:spPr>
          <a:xfrm>
            <a:off x="6859270" y="4939030"/>
            <a:ext cx="3477895" cy="829945"/>
          </a:xfrm>
          <a:prstGeom prst="rect">
            <a:avLst/>
          </a:prstGeom>
          <a:noFill/>
        </p:spPr>
        <p:txBody>
          <a:bodyPr wrap="square" rtlCol="0" anchor="t">
            <a:spAutoFit/>
          </a:bodyPr>
          <a:p>
            <a:r>
              <a:rPr lang="zh-CN" altLang="en-US" sz="4800" b="1" dirty="0">
                <a:solidFill>
                  <a:srgbClr val="2A495A"/>
                </a:solidFill>
                <a:latin typeface="微软雅黑" panose="020B0503020204020204" pitchFamily="34" charset="-122"/>
                <a:ea typeface="微软雅黑" panose="020B0503020204020204" pitchFamily="34" charset="-122"/>
                <a:sym typeface="+mn-ea"/>
              </a:rPr>
              <a:t>感谢聆听！</a:t>
            </a:r>
            <a:endParaRPr lang="zh-CN" altLang="en-US" sz="480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by="(-#ppt_w*2)" calcmode="lin" valueType="num">
                                      <p:cBhvr rctx="PPT">
                                        <p:cTn id="16" dur="500" autoRev="1" fill="hold">
                                          <p:stCondLst>
                                            <p:cond delay="0"/>
                                          </p:stCondLst>
                                        </p:cTn>
                                        <p:tgtEl>
                                          <p:spTgt spid="2"/>
                                        </p:tgtEl>
                                        <p:attrNameLst>
                                          <p:attrName>ppt_w</p:attrName>
                                        </p:attrNameLst>
                                      </p:cBhvr>
                                    </p:anim>
                                    <p:anim by="(#ppt_w*0.50)" calcmode="lin" valueType="num">
                                      <p:cBhvr>
                                        <p:cTn id="17" dur="500" decel="50000" autoRev="1" fill="hold">
                                          <p:stCondLst>
                                            <p:cond delay="0"/>
                                          </p:stCondLst>
                                        </p:cTn>
                                        <p:tgtEl>
                                          <p:spTgt spid="2"/>
                                        </p:tgtEl>
                                        <p:attrNameLst>
                                          <p:attrName>ppt_x</p:attrName>
                                        </p:attrNameLst>
                                      </p:cBhvr>
                                    </p:anim>
                                    <p:anim from="(-#ppt_h/2)" to="(#ppt_y)" calcmode="lin" valueType="num">
                                      <p:cBhvr>
                                        <p:cTn id="18" dur="1000" fill="hold">
                                          <p:stCondLst>
                                            <p:cond delay="0"/>
                                          </p:stCondLst>
                                        </p:cTn>
                                        <p:tgtEl>
                                          <p:spTgt spid="2"/>
                                        </p:tgtEl>
                                        <p:attrNameLst>
                                          <p:attrName>ppt_y</p:attrName>
                                        </p:attrNameLst>
                                      </p:cBhvr>
                                    </p:anim>
                                    <p:animRot by="21600000">
                                      <p:cBhvr>
                                        <p:cTn id="19" dur="1000" fill="hold">
                                          <p:stCondLst>
                                            <p:cond delay="0"/>
                                          </p:stCondLst>
                                        </p:cTn>
                                        <p:tgtEl>
                                          <p:spTgt spid="2"/>
                                        </p:tgtEl>
                                        <p:attrNameLst>
                                          <p:attrName>r</p:attrName>
                                        </p:attrNameLst>
                                      </p:cBhvr>
                                    </p:animRot>
                                  </p:childTnLst>
                                </p:cTn>
                              </p:par>
                            </p:childTnLst>
                          </p:cTn>
                        </p:par>
                        <p:par>
                          <p:cTn id="20" fill="hold">
                            <p:stCondLst>
                              <p:cond delay="2300"/>
                            </p:stCondLst>
                            <p:childTnLst>
                              <p:par>
                                <p:cTn id="21" presetID="56" presetClass="entr" presetSubtype="0" fill="hold" grpId="0" nodeType="afterEffect">
                                  <p:stCondLst>
                                    <p:cond delay="0"/>
                                  </p:stCondLst>
                                  <p:iterate type="lt">
                                    <p:tmPct val="10000"/>
                                  </p:iterate>
                                  <p:childTnLst>
                                    <p:set>
                                      <p:cBhvr>
                                        <p:cTn id="22" dur="500" fill="hold">
                                          <p:stCondLst>
                                            <p:cond delay="0"/>
                                          </p:stCondLst>
                                        </p:cTn>
                                        <p:tgtEl>
                                          <p:spTgt spid="15"/>
                                        </p:tgtEl>
                                        <p:attrNameLst>
                                          <p:attrName>style.visibility</p:attrName>
                                        </p:attrNameLst>
                                      </p:cBhvr>
                                      <p:to>
                                        <p:strVal val="visible"/>
                                      </p:to>
                                    </p:set>
                                    <p:anim by="(-#ppt_w*2)" calcmode="lin" valueType="num">
                                      <p:cBhvr rctx="PPT">
                                        <p:cTn id="23" dur="500" autoRev="1" fill="hold">
                                          <p:stCondLst>
                                            <p:cond delay="0"/>
                                          </p:stCondLst>
                                        </p:cTn>
                                        <p:tgtEl>
                                          <p:spTgt spid="15"/>
                                        </p:tgtEl>
                                        <p:attrNameLst>
                                          <p:attrName>ppt_w</p:attrName>
                                        </p:attrNameLst>
                                      </p:cBhvr>
                                    </p:anim>
                                    <p:anim by="(#ppt_w*0.50)" calcmode="lin" valueType="num">
                                      <p:cBhvr>
                                        <p:cTn id="24" dur="500" decel="50000" autoRev="1" fill="hold">
                                          <p:stCondLst>
                                            <p:cond delay="0"/>
                                          </p:stCondLst>
                                        </p:cTn>
                                        <p:tgtEl>
                                          <p:spTgt spid="15"/>
                                        </p:tgtEl>
                                        <p:attrNameLst>
                                          <p:attrName>ppt_x</p:attrName>
                                        </p:attrNameLst>
                                      </p:cBhvr>
                                    </p:anim>
                                    <p:anim from="(-#ppt_h/2)" to="(#ppt_y)" calcmode="lin" valueType="num">
                                      <p:cBhvr>
                                        <p:cTn id="25" dur="500" fill="hold">
                                          <p:stCondLst>
                                            <p:cond delay="0"/>
                                          </p:stCondLst>
                                        </p:cTn>
                                        <p:tgtEl>
                                          <p:spTgt spid="15"/>
                                        </p:tgtEl>
                                        <p:attrNameLst>
                                          <p:attrName>ppt_y</p:attrName>
                                        </p:attrNameLst>
                                      </p:cBhvr>
                                    </p:anim>
                                    <p:animRot by="21600000">
                                      <p:cBhvr>
                                        <p:cTn id="26" dur="500" fill="hold">
                                          <p:stCondLst>
                                            <p:cond delay="0"/>
                                          </p:stCondLst>
                                        </p:cTn>
                                        <p:tgtEl>
                                          <p:spTgt spid="15"/>
                                        </p:tgtEl>
                                        <p:attrNameLst>
                                          <p:attrName>r</p:attrName>
                                        </p:attrNameLst>
                                      </p:cBhvr>
                                    </p:animRot>
                                  </p:childTnLst>
                                </p:cTn>
                              </p:par>
                            </p:childTnLst>
                          </p:cTn>
                        </p:par>
                        <p:par>
                          <p:cTn id="27" fill="hold">
                            <p:stCondLst>
                              <p:cond delay="3449"/>
                            </p:stCondLst>
                            <p:childTnLst>
                              <p:par>
                                <p:cTn id="28" presetID="2" presetClass="entr" presetSubtype="6"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1+#ppt_w/2"/>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par>
                          <p:cTn id="32" fill="hold">
                            <p:stCondLst>
                              <p:cond delay="3949"/>
                            </p:stCondLst>
                            <p:childTnLst>
                              <p:par>
                                <p:cTn id="33" presetID="2" presetClass="entr" presetSubtype="9"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0-#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10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0-#ppt_w/2"/>
                                          </p:val>
                                        </p:tav>
                                        <p:tav tm="100000">
                                          <p:val>
                                            <p:strVal val="#ppt_x"/>
                                          </p:val>
                                        </p:tav>
                                      </p:tavLst>
                                    </p:anim>
                                    <p:anim calcmode="lin" valueType="num">
                                      <p:cBhvr additive="base">
                                        <p:cTn id="40" dur="500" fill="hold"/>
                                        <p:tgtEl>
                                          <p:spTgt spid="21"/>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stCondLst>
                                    <p:cond delay="20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0-#ppt_w/2"/>
                                          </p:val>
                                        </p:tav>
                                        <p:tav tm="100000">
                                          <p:val>
                                            <p:strVal val="#ppt_x"/>
                                          </p:val>
                                        </p:tav>
                                      </p:tavLst>
                                    </p:anim>
                                    <p:anim calcmode="lin" valueType="num">
                                      <p:cBhvr additive="base">
                                        <p:cTn id="44" dur="500" fill="hold"/>
                                        <p:tgtEl>
                                          <p:spTgt spid="22"/>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stCondLst>
                                    <p:cond delay="30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0-#ppt_w/2"/>
                                          </p:val>
                                        </p:tav>
                                        <p:tav tm="100000">
                                          <p:val>
                                            <p:strVal val="#ppt_x"/>
                                          </p:val>
                                        </p:tav>
                                      </p:tavLst>
                                    </p:anim>
                                    <p:anim calcmode="lin" valueType="num">
                                      <p:cBhvr additive="base">
                                        <p:cTn id="48"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true"/>
      <p:bldP spid="13" grpId="0" bldLvl="0" animBg="true"/>
      <p:bldP spid="15" grpId="0"/>
      <p:bldP spid="20" grpId="0" bldLvl="0" animBg="true"/>
      <p:bldP spid="21" grpId="0" bldLvl="0" animBg="true"/>
      <p:bldP spid="22" grpId="0" bldLvl="0" animBg="true"/>
      <p:bldP spid="23" grpId="0" bldLvl="0" animBg="true"/>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0" y="223838"/>
            <a:ext cx="357188" cy="647700"/>
          </a:xfrm>
          <a:custGeom>
            <a:avLst/>
            <a:gdLst>
              <a:gd name="T0" fmla="*/ 0 w 519"/>
              <a:gd name="T1" fmla="*/ 2147483647 h 1050"/>
              <a:gd name="T2" fmla="*/ 2147483647 w 519"/>
              <a:gd name="T3" fmla="*/ 2147483647 h 1050"/>
              <a:gd name="T4" fmla="*/ 2147483647 w 519"/>
              <a:gd name="T5" fmla="*/ 2147483647 h 1050"/>
              <a:gd name="T6" fmla="*/ 0 w 519"/>
              <a:gd name="T7" fmla="*/ 0 h 1050"/>
              <a:gd name="T8" fmla="*/ 0 w 519"/>
              <a:gd name="T9" fmla="*/ 2147483647 h 10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1050">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0" y="63500"/>
            <a:ext cx="355600" cy="647700"/>
          </a:xfrm>
          <a:custGeom>
            <a:avLst/>
            <a:gdLst>
              <a:gd name="T0" fmla="*/ 0 w 518"/>
              <a:gd name="T1" fmla="*/ 2147483647 h 1051"/>
              <a:gd name="T2" fmla="*/ 2147483647 w 518"/>
              <a:gd name="T3" fmla="*/ 2147483647 h 1051"/>
              <a:gd name="T4" fmla="*/ 2147483647 w 518"/>
              <a:gd name="T5" fmla="*/ 2147483647 h 1051"/>
              <a:gd name="T6" fmla="*/ 0 w 518"/>
              <a:gd name="T7" fmla="*/ 0 h 1051"/>
              <a:gd name="T8" fmla="*/ 0 w 518"/>
              <a:gd name="T9" fmla="*/ 2147483647 h 10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 h="1051">
                <a:moveTo>
                  <a:pt x="0" y="1051"/>
                </a:moveTo>
                <a:lnTo>
                  <a:pt x="508" y="543"/>
                </a:lnTo>
                <a:cubicBezTo>
                  <a:pt x="518" y="533"/>
                  <a:pt x="518" y="518"/>
                  <a:pt x="508" y="508"/>
                </a:cubicBezTo>
                <a:lnTo>
                  <a:pt x="0" y="0"/>
                </a:lnTo>
                <a:lnTo>
                  <a:pt x="0" y="1051"/>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73" name="Freeform 5"/>
          <p:cNvSpPr/>
          <p:nvPr/>
        </p:nvSpPr>
        <p:spPr bwMode="auto">
          <a:xfrm>
            <a:off x="814388" y="1657350"/>
            <a:ext cx="2014537" cy="2036763"/>
          </a:xfrm>
          <a:custGeom>
            <a:avLst/>
            <a:gdLst>
              <a:gd name="T0" fmla="*/ 2147483647 w 2436"/>
              <a:gd name="T1" fmla="*/ 0 h 2436"/>
              <a:gd name="T2" fmla="*/ 2147483647 w 2436"/>
              <a:gd name="T3" fmla="*/ 0 h 2436"/>
              <a:gd name="T4" fmla="*/ 2147483647 w 2436"/>
              <a:gd name="T5" fmla="*/ 2147483647 h 2436"/>
              <a:gd name="T6" fmla="*/ 2147483647 w 2436"/>
              <a:gd name="T7" fmla="*/ 2147483647 h 2436"/>
              <a:gd name="T8" fmla="*/ 2147483647 w 2436"/>
              <a:gd name="T9" fmla="*/ 2147483647 h 2436"/>
              <a:gd name="T10" fmla="*/ 2147483647 w 2436"/>
              <a:gd name="T11" fmla="*/ 2147483647 h 2436"/>
              <a:gd name="T12" fmla="*/ 0 w 2436"/>
              <a:gd name="T13" fmla="*/ 2147483647 h 2436"/>
              <a:gd name="T14" fmla="*/ 0 w 2436"/>
              <a:gd name="T15" fmla="*/ 2147483647 h 2436"/>
              <a:gd name="T16" fmla="*/ 2147483647 w 2436"/>
              <a:gd name="T17" fmla="*/ 0 h 24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36" h="2436">
                <a:moveTo>
                  <a:pt x="174" y="0"/>
                </a:moveTo>
                <a:lnTo>
                  <a:pt x="2262" y="0"/>
                </a:lnTo>
                <a:cubicBezTo>
                  <a:pt x="2358" y="0"/>
                  <a:pt x="2436" y="78"/>
                  <a:pt x="2436" y="174"/>
                </a:cubicBezTo>
                <a:lnTo>
                  <a:pt x="2436" y="2262"/>
                </a:lnTo>
                <a:cubicBezTo>
                  <a:pt x="2436" y="2358"/>
                  <a:pt x="2358" y="2436"/>
                  <a:pt x="2262" y="2436"/>
                </a:cubicBezTo>
                <a:lnTo>
                  <a:pt x="174" y="2436"/>
                </a:lnTo>
                <a:cubicBezTo>
                  <a:pt x="78" y="2436"/>
                  <a:pt x="0" y="2358"/>
                  <a:pt x="0" y="2262"/>
                </a:cubicBezTo>
                <a:lnTo>
                  <a:pt x="0" y="174"/>
                </a:lnTo>
                <a:cubicBezTo>
                  <a:pt x="0" y="78"/>
                  <a:pt x="78" y="0"/>
                  <a:pt x="174" y="0"/>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74" name="Freeform 6"/>
          <p:cNvSpPr/>
          <p:nvPr/>
        </p:nvSpPr>
        <p:spPr bwMode="auto">
          <a:xfrm>
            <a:off x="3525838" y="1657350"/>
            <a:ext cx="2012950" cy="2036763"/>
          </a:xfrm>
          <a:custGeom>
            <a:avLst/>
            <a:gdLst>
              <a:gd name="T0" fmla="*/ 2147483647 w 2436"/>
              <a:gd name="T1" fmla="*/ 0 h 2436"/>
              <a:gd name="T2" fmla="*/ 2147483647 w 2436"/>
              <a:gd name="T3" fmla="*/ 0 h 2436"/>
              <a:gd name="T4" fmla="*/ 2147483647 w 2436"/>
              <a:gd name="T5" fmla="*/ 2147483647 h 2436"/>
              <a:gd name="T6" fmla="*/ 2147483647 w 2436"/>
              <a:gd name="T7" fmla="*/ 2147483647 h 2436"/>
              <a:gd name="T8" fmla="*/ 2147483647 w 2436"/>
              <a:gd name="T9" fmla="*/ 2147483647 h 2436"/>
              <a:gd name="T10" fmla="*/ 2147483647 w 2436"/>
              <a:gd name="T11" fmla="*/ 2147483647 h 2436"/>
              <a:gd name="T12" fmla="*/ 0 w 2436"/>
              <a:gd name="T13" fmla="*/ 2147483647 h 2436"/>
              <a:gd name="T14" fmla="*/ 0 w 2436"/>
              <a:gd name="T15" fmla="*/ 2147483647 h 2436"/>
              <a:gd name="T16" fmla="*/ 2147483647 w 2436"/>
              <a:gd name="T17" fmla="*/ 0 h 24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36" h="2436">
                <a:moveTo>
                  <a:pt x="174" y="0"/>
                </a:moveTo>
                <a:lnTo>
                  <a:pt x="2262" y="0"/>
                </a:lnTo>
                <a:cubicBezTo>
                  <a:pt x="2358" y="0"/>
                  <a:pt x="2436" y="78"/>
                  <a:pt x="2436" y="174"/>
                </a:cubicBezTo>
                <a:lnTo>
                  <a:pt x="2436" y="2262"/>
                </a:lnTo>
                <a:cubicBezTo>
                  <a:pt x="2436" y="2358"/>
                  <a:pt x="2358" y="2436"/>
                  <a:pt x="2262" y="2436"/>
                </a:cubicBezTo>
                <a:lnTo>
                  <a:pt x="174" y="2436"/>
                </a:lnTo>
                <a:cubicBezTo>
                  <a:pt x="78" y="2436"/>
                  <a:pt x="0" y="2358"/>
                  <a:pt x="0" y="2262"/>
                </a:cubicBezTo>
                <a:lnTo>
                  <a:pt x="0" y="174"/>
                </a:lnTo>
                <a:cubicBezTo>
                  <a:pt x="0" y="78"/>
                  <a:pt x="78" y="0"/>
                  <a:pt x="174" y="0"/>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75" name="Freeform 7"/>
          <p:cNvSpPr/>
          <p:nvPr/>
        </p:nvSpPr>
        <p:spPr bwMode="auto">
          <a:xfrm>
            <a:off x="6237288" y="1657350"/>
            <a:ext cx="2016125" cy="2036763"/>
          </a:xfrm>
          <a:custGeom>
            <a:avLst/>
            <a:gdLst>
              <a:gd name="T0" fmla="*/ 2147483647 w 2437"/>
              <a:gd name="T1" fmla="*/ 0 h 2436"/>
              <a:gd name="T2" fmla="*/ 2147483647 w 2437"/>
              <a:gd name="T3" fmla="*/ 0 h 2436"/>
              <a:gd name="T4" fmla="*/ 2147483647 w 2437"/>
              <a:gd name="T5" fmla="*/ 2147483647 h 2436"/>
              <a:gd name="T6" fmla="*/ 2147483647 w 2437"/>
              <a:gd name="T7" fmla="*/ 2147483647 h 2436"/>
              <a:gd name="T8" fmla="*/ 2147483647 w 2437"/>
              <a:gd name="T9" fmla="*/ 2147483647 h 2436"/>
              <a:gd name="T10" fmla="*/ 2147483647 w 2437"/>
              <a:gd name="T11" fmla="*/ 2147483647 h 2436"/>
              <a:gd name="T12" fmla="*/ 0 w 2437"/>
              <a:gd name="T13" fmla="*/ 2147483647 h 2436"/>
              <a:gd name="T14" fmla="*/ 0 w 2437"/>
              <a:gd name="T15" fmla="*/ 2147483647 h 2436"/>
              <a:gd name="T16" fmla="*/ 2147483647 w 2437"/>
              <a:gd name="T17" fmla="*/ 0 h 24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37" h="2436">
                <a:moveTo>
                  <a:pt x="174" y="0"/>
                </a:moveTo>
                <a:lnTo>
                  <a:pt x="2263" y="0"/>
                </a:lnTo>
                <a:cubicBezTo>
                  <a:pt x="2358" y="0"/>
                  <a:pt x="2437" y="78"/>
                  <a:pt x="2437" y="174"/>
                </a:cubicBezTo>
                <a:lnTo>
                  <a:pt x="2437" y="2262"/>
                </a:lnTo>
                <a:cubicBezTo>
                  <a:pt x="2437" y="2358"/>
                  <a:pt x="2358" y="2436"/>
                  <a:pt x="2263" y="2436"/>
                </a:cubicBezTo>
                <a:lnTo>
                  <a:pt x="174" y="2436"/>
                </a:lnTo>
                <a:cubicBezTo>
                  <a:pt x="79" y="2436"/>
                  <a:pt x="0" y="2358"/>
                  <a:pt x="0" y="2262"/>
                </a:cubicBezTo>
                <a:lnTo>
                  <a:pt x="0" y="174"/>
                </a:lnTo>
                <a:cubicBezTo>
                  <a:pt x="0" y="78"/>
                  <a:pt x="79" y="0"/>
                  <a:pt x="174" y="0"/>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76" name="Freeform 8"/>
          <p:cNvSpPr>
            <a:spLocks noEditPoints="true"/>
          </p:cNvSpPr>
          <p:nvPr/>
        </p:nvSpPr>
        <p:spPr bwMode="auto">
          <a:xfrm>
            <a:off x="1255713" y="1828800"/>
            <a:ext cx="333375" cy="447675"/>
          </a:xfrm>
          <a:custGeom>
            <a:avLst/>
            <a:gdLst>
              <a:gd name="T0" fmla="*/ 2147483647 w 546"/>
              <a:gd name="T1" fmla="*/ 2147483647 h 729"/>
              <a:gd name="T2" fmla="*/ 2147483647 w 546"/>
              <a:gd name="T3" fmla="*/ 2147483647 h 729"/>
              <a:gd name="T4" fmla="*/ 2147483647 w 546"/>
              <a:gd name="T5" fmla="*/ 2147483647 h 729"/>
              <a:gd name="T6" fmla="*/ 2147483647 w 546"/>
              <a:gd name="T7" fmla="*/ 2147483647 h 729"/>
              <a:gd name="T8" fmla="*/ 2147483647 w 546"/>
              <a:gd name="T9" fmla="*/ 2147483647 h 729"/>
              <a:gd name="T10" fmla="*/ 2147483647 w 546"/>
              <a:gd name="T11" fmla="*/ 2147483647 h 729"/>
              <a:gd name="T12" fmla="*/ 2147483647 w 546"/>
              <a:gd name="T13" fmla="*/ 2147483647 h 729"/>
              <a:gd name="T14" fmla="*/ 2147483647 w 546"/>
              <a:gd name="T15" fmla="*/ 2147483647 h 729"/>
              <a:gd name="T16" fmla="*/ 2147483647 w 546"/>
              <a:gd name="T17" fmla="*/ 2147483647 h 729"/>
              <a:gd name="T18" fmla="*/ 2147483647 w 546"/>
              <a:gd name="T19" fmla="*/ 2147483647 h 729"/>
              <a:gd name="T20" fmla="*/ 2147483647 w 546"/>
              <a:gd name="T21" fmla="*/ 2147483647 h 729"/>
              <a:gd name="T22" fmla="*/ 2147483647 w 546"/>
              <a:gd name="T23" fmla="*/ 2147483647 h 729"/>
              <a:gd name="T24" fmla="*/ 2147483647 w 546"/>
              <a:gd name="T25" fmla="*/ 2147483647 h 729"/>
              <a:gd name="T26" fmla="*/ 0 w 546"/>
              <a:gd name="T27" fmla="*/ 2147483647 h 729"/>
              <a:gd name="T28" fmla="*/ 0 w 546"/>
              <a:gd name="T29" fmla="*/ 2147483647 h 729"/>
              <a:gd name="T30" fmla="*/ 2147483647 w 546"/>
              <a:gd name="T31" fmla="*/ 2147483647 h 729"/>
              <a:gd name="T32" fmla="*/ 2147483647 w 546"/>
              <a:gd name="T33" fmla="*/ 2147483647 h 729"/>
              <a:gd name="T34" fmla="*/ 2147483647 w 546"/>
              <a:gd name="T35" fmla="*/ 2147483647 h 729"/>
              <a:gd name="T36" fmla="*/ 2147483647 w 546"/>
              <a:gd name="T37" fmla="*/ 2147483647 h 729"/>
              <a:gd name="T38" fmla="*/ 2147483647 w 546"/>
              <a:gd name="T39" fmla="*/ 2147483647 h 729"/>
              <a:gd name="T40" fmla="*/ 2147483647 w 546"/>
              <a:gd name="T41" fmla="*/ 2147483647 h 729"/>
              <a:gd name="T42" fmla="*/ 2147483647 w 546"/>
              <a:gd name="T43" fmla="*/ 2147483647 h 729"/>
              <a:gd name="T44" fmla="*/ 2147483647 w 546"/>
              <a:gd name="T45" fmla="*/ 2147483647 h 729"/>
              <a:gd name="T46" fmla="*/ 2147483647 w 546"/>
              <a:gd name="T47" fmla="*/ 2147483647 h 729"/>
              <a:gd name="T48" fmla="*/ 2147483647 w 546"/>
              <a:gd name="T49" fmla="*/ 2147483647 h 729"/>
              <a:gd name="T50" fmla="*/ 2147483647 w 546"/>
              <a:gd name="T51" fmla="*/ 2147483647 h 729"/>
              <a:gd name="T52" fmla="*/ 2147483647 w 546"/>
              <a:gd name="T53" fmla="*/ 2147483647 h 729"/>
              <a:gd name="T54" fmla="*/ 2147483647 w 546"/>
              <a:gd name="T55" fmla="*/ 2147483647 h 729"/>
              <a:gd name="T56" fmla="*/ 2147483647 w 546"/>
              <a:gd name="T57" fmla="*/ 2147483647 h 729"/>
              <a:gd name="T58" fmla="*/ 2147483647 w 546"/>
              <a:gd name="T59" fmla="*/ 2147483647 h 729"/>
              <a:gd name="T60" fmla="*/ 2147483647 w 546"/>
              <a:gd name="T61" fmla="*/ 2147483647 h 729"/>
              <a:gd name="T62" fmla="*/ 2147483647 w 546"/>
              <a:gd name="T63" fmla="*/ 2147483647 h 729"/>
              <a:gd name="T64" fmla="*/ 2147483647 w 546"/>
              <a:gd name="T65" fmla="*/ 2147483647 h 729"/>
              <a:gd name="T66" fmla="*/ 2147483647 w 546"/>
              <a:gd name="T67" fmla="*/ 2147483647 h 729"/>
              <a:gd name="T68" fmla="*/ 2147483647 w 546"/>
              <a:gd name="T69" fmla="*/ 2147483647 h 729"/>
              <a:gd name="T70" fmla="*/ 2147483647 w 546"/>
              <a:gd name="T71" fmla="*/ 2147483647 h 729"/>
              <a:gd name="T72" fmla="*/ 2147483647 w 546"/>
              <a:gd name="T73" fmla="*/ 2147483647 h 729"/>
              <a:gd name="T74" fmla="*/ 2147483647 w 546"/>
              <a:gd name="T75" fmla="*/ 2147483647 h 729"/>
              <a:gd name="T76" fmla="*/ 2147483647 w 546"/>
              <a:gd name="T77" fmla="*/ 2147483647 h 729"/>
              <a:gd name="T78" fmla="*/ 2147483647 w 546"/>
              <a:gd name="T79" fmla="*/ 2147483647 h 729"/>
              <a:gd name="T80" fmla="*/ 2147483647 w 546"/>
              <a:gd name="T81" fmla="*/ 2147483647 h 729"/>
              <a:gd name="T82" fmla="*/ 2147483647 w 546"/>
              <a:gd name="T83" fmla="*/ 2147483647 h 729"/>
              <a:gd name="T84" fmla="*/ 2147483647 w 546"/>
              <a:gd name="T85" fmla="*/ 2147483647 h 729"/>
              <a:gd name="T86" fmla="*/ 2147483647 w 546"/>
              <a:gd name="T87" fmla="*/ 2147483647 h 729"/>
              <a:gd name="T88" fmla="*/ 2147483647 w 546"/>
              <a:gd name="T89" fmla="*/ 2147483647 h 729"/>
              <a:gd name="T90" fmla="*/ 2147483647 w 546"/>
              <a:gd name="T91" fmla="*/ 2147483647 h 729"/>
              <a:gd name="T92" fmla="*/ 2147483647 w 546"/>
              <a:gd name="T93" fmla="*/ 2147483647 h 729"/>
              <a:gd name="T94" fmla="*/ 2147483647 w 546"/>
              <a:gd name="T95" fmla="*/ 2147483647 h 729"/>
              <a:gd name="T96" fmla="*/ 2147483647 w 546"/>
              <a:gd name="T97" fmla="*/ 2147483647 h 729"/>
              <a:gd name="T98" fmla="*/ 2147483647 w 546"/>
              <a:gd name="T99" fmla="*/ 2147483647 h 7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46" h="729">
                <a:moveTo>
                  <a:pt x="96" y="471"/>
                </a:moveTo>
                <a:lnTo>
                  <a:pt x="167" y="471"/>
                </a:lnTo>
                <a:lnTo>
                  <a:pt x="156" y="569"/>
                </a:lnTo>
                <a:lnTo>
                  <a:pt x="221" y="569"/>
                </a:lnTo>
                <a:lnTo>
                  <a:pt x="265" y="651"/>
                </a:lnTo>
                <a:lnTo>
                  <a:pt x="309" y="569"/>
                </a:lnTo>
                <a:lnTo>
                  <a:pt x="374" y="569"/>
                </a:lnTo>
                <a:lnTo>
                  <a:pt x="363" y="471"/>
                </a:lnTo>
                <a:lnTo>
                  <a:pt x="434" y="471"/>
                </a:lnTo>
                <a:cubicBezTo>
                  <a:pt x="487" y="471"/>
                  <a:pt x="530" y="514"/>
                  <a:pt x="530" y="567"/>
                </a:cubicBezTo>
                <a:lnTo>
                  <a:pt x="530" y="668"/>
                </a:lnTo>
                <a:cubicBezTo>
                  <a:pt x="530" y="702"/>
                  <a:pt x="503" y="729"/>
                  <a:pt x="469" y="729"/>
                </a:cubicBezTo>
                <a:lnTo>
                  <a:pt x="61" y="729"/>
                </a:lnTo>
                <a:cubicBezTo>
                  <a:pt x="28" y="729"/>
                  <a:pt x="0" y="702"/>
                  <a:pt x="0" y="668"/>
                </a:cubicBezTo>
                <a:lnTo>
                  <a:pt x="0" y="567"/>
                </a:lnTo>
                <a:cubicBezTo>
                  <a:pt x="0" y="514"/>
                  <a:pt x="43" y="471"/>
                  <a:pt x="96" y="471"/>
                </a:cubicBezTo>
                <a:close/>
                <a:moveTo>
                  <a:pt x="284" y="39"/>
                </a:moveTo>
                <a:cubicBezTo>
                  <a:pt x="284" y="39"/>
                  <a:pt x="197" y="8"/>
                  <a:pt x="127" y="85"/>
                </a:cubicBezTo>
                <a:cubicBezTo>
                  <a:pt x="58" y="163"/>
                  <a:pt x="46" y="329"/>
                  <a:pt x="46" y="329"/>
                </a:cubicBezTo>
                <a:cubicBezTo>
                  <a:pt x="46" y="329"/>
                  <a:pt x="86" y="403"/>
                  <a:pt x="192" y="443"/>
                </a:cubicBezTo>
                <a:lnTo>
                  <a:pt x="192" y="418"/>
                </a:lnTo>
                <a:cubicBezTo>
                  <a:pt x="211" y="436"/>
                  <a:pt x="235" y="448"/>
                  <a:pt x="263" y="449"/>
                </a:cubicBezTo>
                <a:cubicBezTo>
                  <a:pt x="290" y="450"/>
                  <a:pt x="316" y="435"/>
                  <a:pt x="338" y="413"/>
                </a:cubicBezTo>
                <a:lnTo>
                  <a:pt x="338" y="447"/>
                </a:lnTo>
                <a:cubicBezTo>
                  <a:pt x="404" y="427"/>
                  <a:pt x="430" y="392"/>
                  <a:pt x="457" y="358"/>
                </a:cubicBezTo>
                <a:cubicBezTo>
                  <a:pt x="546" y="245"/>
                  <a:pt x="396" y="0"/>
                  <a:pt x="284" y="39"/>
                </a:cubicBezTo>
                <a:close/>
                <a:moveTo>
                  <a:pt x="394" y="296"/>
                </a:moveTo>
                <a:cubicBezTo>
                  <a:pt x="360" y="283"/>
                  <a:pt x="254" y="232"/>
                  <a:pt x="254" y="116"/>
                </a:cubicBezTo>
                <a:cubicBezTo>
                  <a:pt x="254" y="116"/>
                  <a:pt x="151" y="97"/>
                  <a:pt x="149" y="242"/>
                </a:cubicBezTo>
                <a:cubicBezTo>
                  <a:pt x="149" y="243"/>
                  <a:pt x="149" y="245"/>
                  <a:pt x="149" y="246"/>
                </a:cubicBezTo>
                <a:cubicBezTo>
                  <a:pt x="145" y="244"/>
                  <a:pt x="140" y="244"/>
                  <a:pt x="137" y="248"/>
                </a:cubicBezTo>
                <a:cubicBezTo>
                  <a:pt x="131" y="258"/>
                  <a:pt x="138" y="307"/>
                  <a:pt x="147" y="315"/>
                </a:cubicBezTo>
                <a:cubicBezTo>
                  <a:pt x="150" y="318"/>
                  <a:pt x="153" y="318"/>
                  <a:pt x="156" y="318"/>
                </a:cubicBezTo>
                <a:cubicBezTo>
                  <a:pt x="162" y="344"/>
                  <a:pt x="175" y="391"/>
                  <a:pt x="197" y="410"/>
                </a:cubicBezTo>
                <a:cubicBezTo>
                  <a:pt x="214" y="425"/>
                  <a:pt x="240" y="438"/>
                  <a:pt x="264" y="438"/>
                </a:cubicBezTo>
                <a:lnTo>
                  <a:pt x="265" y="438"/>
                </a:lnTo>
                <a:cubicBezTo>
                  <a:pt x="294" y="438"/>
                  <a:pt x="323" y="420"/>
                  <a:pt x="342" y="399"/>
                </a:cubicBezTo>
                <a:cubicBezTo>
                  <a:pt x="359" y="380"/>
                  <a:pt x="371" y="354"/>
                  <a:pt x="371" y="324"/>
                </a:cubicBezTo>
                <a:cubicBezTo>
                  <a:pt x="371" y="324"/>
                  <a:pt x="400" y="320"/>
                  <a:pt x="394" y="296"/>
                </a:cubicBezTo>
                <a:close/>
                <a:moveTo>
                  <a:pt x="193" y="489"/>
                </a:moveTo>
                <a:lnTo>
                  <a:pt x="240" y="489"/>
                </a:lnTo>
                <a:cubicBezTo>
                  <a:pt x="248" y="492"/>
                  <a:pt x="257" y="495"/>
                  <a:pt x="267" y="495"/>
                </a:cubicBezTo>
                <a:cubicBezTo>
                  <a:pt x="277" y="495"/>
                  <a:pt x="286" y="492"/>
                  <a:pt x="293" y="489"/>
                </a:cubicBezTo>
                <a:lnTo>
                  <a:pt x="338" y="489"/>
                </a:lnTo>
                <a:cubicBezTo>
                  <a:pt x="339" y="487"/>
                  <a:pt x="339" y="485"/>
                  <a:pt x="339" y="482"/>
                </a:cubicBezTo>
                <a:cubicBezTo>
                  <a:pt x="341" y="490"/>
                  <a:pt x="330" y="504"/>
                  <a:pt x="331" y="512"/>
                </a:cubicBezTo>
                <a:cubicBezTo>
                  <a:pt x="333" y="523"/>
                  <a:pt x="339" y="555"/>
                  <a:pt x="317" y="545"/>
                </a:cubicBezTo>
                <a:cubicBezTo>
                  <a:pt x="257" y="518"/>
                  <a:pt x="272" y="517"/>
                  <a:pt x="214" y="545"/>
                </a:cubicBezTo>
                <a:cubicBezTo>
                  <a:pt x="192" y="555"/>
                  <a:pt x="195" y="538"/>
                  <a:pt x="198" y="519"/>
                </a:cubicBezTo>
                <a:cubicBezTo>
                  <a:pt x="200" y="502"/>
                  <a:pt x="187" y="498"/>
                  <a:pt x="193" y="48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77" name="Freeform 9"/>
          <p:cNvSpPr>
            <a:spLocks noEditPoints="true"/>
          </p:cNvSpPr>
          <p:nvPr/>
        </p:nvSpPr>
        <p:spPr bwMode="auto">
          <a:xfrm>
            <a:off x="2003425" y="1843088"/>
            <a:ext cx="358775" cy="423862"/>
          </a:xfrm>
          <a:custGeom>
            <a:avLst/>
            <a:gdLst>
              <a:gd name="T0" fmla="*/ 2147483647 w 591"/>
              <a:gd name="T1" fmla="*/ 2147483647 h 689"/>
              <a:gd name="T2" fmla="*/ 2147483647 w 591"/>
              <a:gd name="T3" fmla="*/ 2147483647 h 689"/>
              <a:gd name="T4" fmla="*/ 2147483647 w 591"/>
              <a:gd name="T5" fmla="*/ 2147483647 h 689"/>
              <a:gd name="T6" fmla="*/ 2147483647 w 591"/>
              <a:gd name="T7" fmla="*/ 2147483647 h 689"/>
              <a:gd name="T8" fmla="*/ 2147483647 w 591"/>
              <a:gd name="T9" fmla="*/ 2147483647 h 689"/>
              <a:gd name="T10" fmla="*/ 2147483647 w 591"/>
              <a:gd name="T11" fmla="*/ 2147483647 h 689"/>
              <a:gd name="T12" fmla="*/ 2147483647 w 591"/>
              <a:gd name="T13" fmla="*/ 2147483647 h 689"/>
              <a:gd name="T14" fmla="*/ 2147483647 w 591"/>
              <a:gd name="T15" fmla="*/ 2147483647 h 689"/>
              <a:gd name="T16" fmla="*/ 2147483647 w 591"/>
              <a:gd name="T17" fmla="*/ 2147483647 h 689"/>
              <a:gd name="T18" fmla="*/ 2147483647 w 591"/>
              <a:gd name="T19" fmla="*/ 2147483647 h 689"/>
              <a:gd name="T20" fmla="*/ 2147483647 w 591"/>
              <a:gd name="T21" fmla="*/ 2147483647 h 689"/>
              <a:gd name="T22" fmla="*/ 2147483647 w 591"/>
              <a:gd name="T23" fmla="*/ 2147483647 h 689"/>
              <a:gd name="T24" fmla="*/ 2147483647 w 591"/>
              <a:gd name="T25" fmla="*/ 2147483647 h 689"/>
              <a:gd name="T26" fmla="*/ 2147483647 w 591"/>
              <a:gd name="T27" fmla="*/ 2147483647 h 689"/>
              <a:gd name="T28" fmla="*/ 2147483647 w 591"/>
              <a:gd name="T29" fmla="*/ 2147483647 h 689"/>
              <a:gd name="T30" fmla="*/ 2147483647 w 591"/>
              <a:gd name="T31" fmla="*/ 2147483647 h 689"/>
              <a:gd name="T32" fmla="*/ 2147483647 w 591"/>
              <a:gd name="T33" fmla="*/ 2147483647 h 689"/>
              <a:gd name="T34" fmla="*/ 2147483647 w 591"/>
              <a:gd name="T35" fmla="*/ 2147483647 h 689"/>
              <a:gd name="T36" fmla="*/ 2147483647 w 591"/>
              <a:gd name="T37" fmla="*/ 2147483647 h 689"/>
              <a:gd name="T38" fmla="*/ 2147483647 w 591"/>
              <a:gd name="T39" fmla="*/ 2147483647 h 689"/>
              <a:gd name="T40" fmla="*/ 2147483647 w 591"/>
              <a:gd name="T41" fmla="*/ 2147483647 h 689"/>
              <a:gd name="T42" fmla="*/ 0 w 591"/>
              <a:gd name="T43" fmla="*/ 2147483647 h 689"/>
              <a:gd name="T44" fmla="*/ 2147483647 w 591"/>
              <a:gd name="T45" fmla="*/ 2147483647 h 689"/>
              <a:gd name="T46" fmla="*/ 2147483647 w 591"/>
              <a:gd name="T47" fmla="*/ 2147483647 h 689"/>
              <a:gd name="T48" fmla="*/ 2147483647 w 591"/>
              <a:gd name="T49" fmla="*/ 2147483647 h 689"/>
              <a:gd name="T50" fmla="*/ 2147483647 w 591"/>
              <a:gd name="T51" fmla="*/ 2147483647 h 689"/>
              <a:gd name="T52" fmla="*/ 2147483647 w 591"/>
              <a:gd name="T53" fmla="*/ 2147483647 h 689"/>
              <a:gd name="T54" fmla="*/ 2147483647 w 591"/>
              <a:gd name="T55" fmla="*/ 2147483647 h 689"/>
              <a:gd name="T56" fmla="*/ 2147483647 w 591"/>
              <a:gd name="T57" fmla="*/ 2147483647 h 689"/>
              <a:gd name="T58" fmla="*/ 2147483647 w 591"/>
              <a:gd name="T59" fmla="*/ 2147483647 h 689"/>
              <a:gd name="T60" fmla="*/ 2147483647 w 591"/>
              <a:gd name="T61" fmla="*/ 2147483647 h 689"/>
              <a:gd name="T62" fmla="*/ 2147483647 w 591"/>
              <a:gd name="T63" fmla="*/ 2147483647 h 689"/>
              <a:gd name="T64" fmla="*/ 2147483647 w 591"/>
              <a:gd name="T65" fmla="*/ 2147483647 h 689"/>
              <a:gd name="T66" fmla="*/ 2147483647 w 591"/>
              <a:gd name="T67" fmla="*/ 2147483647 h 689"/>
              <a:gd name="T68" fmla="*/ 2147483647 w 591"/>
              <a:gd name="T69" fmla="*/ 2147483647 h 689"/>
              <a:gd name="T70" fmla="*/ 2147483647 w 591"/>
              <a:gd name="T71" fmla="*/ 2147483647 h 689"/>
              <a:gd name="T72" fmla="*/ 2147483647 w 591"/>
              <a:gd name="T73" fmla="*/ 2147483647 h 689"/>
              <a:gd name="T74" fmla="*/ 2147483647 w 591"/>
              <a:gd name="T75" fmla="*/ 2147483647 h 689"/>
              <a:gd name="T76" fmla="*/ 2147483647 w 591"/>
              <a:gd name="T77" fmla="*/ 2147483647 h 689"/>
              <a:gd name="T78" fmla="*/ 2147483647 w 591"/>
              <a:gd name="T79" fmla="*/ 2147483647 h 689"/>
              <a:gd name="T80" fmla="*/ 2147483647 w 591"/>
              <a:gd name="T81" fmla="*/ 2147483647 h 6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91" h="689">
                <a:moveTo>
                  <a:pt x="82" y="391"/>
                </a:moveTo>
                <a:cubicBezTo>
                  <a:pt x="105" y="391"/>
                  <a:pt x="126" y="391"/>
                  <a:pt x="146" y="391"/>
                </a:cubicBezTo>
                <a:cubicBezTo>
                  <a:pt x="164" y="392"/>
                  <a:pt x="179" y="388"/>
                  <a:pt x="189" y="376"/>
                </a:cubicBezTo>
                <a:lnTo>
                  <a:pt x="268" y="542"/>
                </a:lnTo>
                <a:lnTo>
                  <a:pt x="287" y="438"/>
                </a:lnTo>
                <a:lnTo>
                  <a:pt x="274" y="432"/>
                </a:lnTo>
                <a:lnTo>
                  <a:pt x="274" y="417"/>
                </a:lnTo>
                <a:lnTo>
                  <a:pt x="331" y="417"/>
                </a:lnTo>
                <a:lnTo>
                  <a:pt x="332" y="432"/>
                </a:lnTo>
                <a:lnTo>
                  <a:pt x="318" y="438"/>
                </a:lnTo>
                <a:lnTo>
                  <a:pt x="336" y="538"/>
                </a:lnTo>
                <a:lnTo>
                  <a:pt x="404" y="382"/>
                </a:lnTo>
                <a:cubicBezTo>
                  <a:pt x="414" y="387"/>
                  <a:pt x="428" y="389"/>
                  <a:pt x="444" y="388"/>
                </a:cubicBezTo>
                <a:cubicBezTo>
                  <a:pt x="462" y="388"/>
                  <a:pt x="481" y="387"/>
                  <a:pt x="502" y="387"/>
                </a:cubicBezTo>
                <a:cubicBezTo>
                  <a:pt x="556" y="439"/>
                  <a:pt x="591" y="559"/>
                  <a:pt x="582" y="637"/>
                </a:cubicBezTo>
                <a:cubicBezTo>
                  <a:pt x="566" y="649"/>
                  <a:pt x="537" y="659"/>
                  <a:pt x="501" y="666"/>
                </a:cubicBezTo>
                <a:lnTo>
                  <a:pt x="490" y="628"/>
                </a:lnTo>
                <a:lnTo>
                  <a:pt x="465" y="673"/>
                </a:lnTo>
                <a:cubicBezTo>
                  <a:pt x="360" y="688"/>
                  <a:pt x="214" y="689"/>
                  <a:pt x="113" y="675"/>
                </a:cubicBezTo>
                <a:lnTo>
                  <a:pt x="86" y="628"/>
                </a:lnTo>
                <a:lnTo>
                  <a:pt x="74" y="668"/>
                </a:lnTo>
                <a:cubicBezTo>
                  <a:pt x="39" y="660"/>
                  <a:pt x="13" y="650"/>
                  <a:pt x="0" y="637"/>
                </a:cubicBezTo>
                <a:cubicBezTo>
                  <a:pt x="1" y="569"/>
                  <a:pt x="14" y="451"/>
                  <a:pt x="82" y="391"/>
                </a:cubicBezTo>
                <a:close/>
                <a:moveTo>
                  <a:pt x="170" y="267"/>
                </a:moveTo>
                <a:lnTo>
                  <a:pt x="170" y="267"/>
                </a:lnTo>
                <a:cubicBezTo>
                  <a:pt x="161" y="262"/>
                  <a:pt x="154" y="254"/>
                  <a:pt x="149" y="243"/>
                </a:cubicBezTo>
                <a:cubicBezTo>
                  <a:pt x="145" y="231"/>
                  <a:pt x="142" y="216"/>
                  <a:pt x="143" y="197"/>
                </a:cubicBezTo>
                <a:lnTo>
                  <a:pt x="143" y="191"/>
                </a:lnTo>
                <a:lnTo>
                  <a:pt x="148" y="188"/>
                </a:lnTo>
                <a:cubicBezTo>
                  <a:pt x="148" y="187"/>
                  <a:pt x="149" y="187"/>
                  <a:pt x="150" y="186"/>
                </a:cubicBezTo>
                <a:cubicBezTo>
                  <a:pt x="140" y="108"/>
                  <a:pt x="149" y="72"/>
                  <a:pt x="183" y="44"/>
                </a:cubicBezTo>
                <a:cubicBezTo>
                  <a:pt x="236" y="1"/>
                  <a:pt x="336" y="0"/>
                  <a:pt x="390" y="40"/>
                </a:cubicBezTo>
                <a:cubicBezTo>
                  <a:pt x="426" y="66"/>
                  <a:pt x="439" y="114"/>
                  <a:pt x="430" y="185"/>
                </a:cubicBezTo>
                <a:cubicBezTo>
                  <a:pt x="431" y="186"/>
                  <a:pt x="433" y="187"/>
                  <a:pt x="435" y="188"/>
                </a:cubicBezTo>
                <a:lnTo>
                  <a:pt x="440" y="191"/>
                </a:lnTo>
                <a:lnTo>
                  <a:pt x="440" y="197"/>
                </a:lnTo>
                <a:cubicBezTo>
                  <a:pt x="440" y="215"/>
                  <a:pt x="438" y="231"/>
                  <a:pt x="433" y="242"/>
                </a:cubicBezTo>
                <a:cubicBezTo>
                  <a:pt x="429" y="253"/>
                  <a:pt x="423" y="261"/>
                  <a:pt x="414" y="266"/>
                </a:cubicBezTo>
                <a:cubicBezTo>
                  <a:pt x="400" y="312"/>
                  <a:pt x="351" y="361"/>
                  <a:pt x="302" y="366"/>
                </a:cubicBezTo>
                <a:cubicBezTo>
                  <a:pt x="293" y="367"/>
                  <a:pt x="284" y="367"/>
                  <a:pt x="275" y="364"/>
                </a:cubicBezTo>
                <a:cubicBezTo>
                  <a:pt x="221" y="345"/>
                  <a:pt x="187" y="323"/>
                  <a:pt x="170" y="26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78" name="Freeform 10"/>
          <p:cNvSpPr>
            <a:spLocks noEditPoints="true"/>
          </p:cNvSpPr>
          <p:nvPr/>
        </p:nvSpPr>
        <p:spPr bwMode="auto">
          <a:xfrm>
            <a:off x="3860800" y="1887538"/>
            <a:ext cx="269875" cy="419100"/>
          </a:xfrm>
          <a:custGeom>
            <a:avLst/>
            <a:gdLst>
              <a:gd name="T0" fmla="*/ 2147483647 w 361"/>
              <a:gd name="T1" fmla="*/ 2147483647 h 555"/>
              <a:gd name="T2" fmla="*/ 2147483647 w 361"/>
              <a:gd name="T3" fmla="*/ 2147483647 h 555"/>
              <a:gd name="T4" fmla="*/ 2147483647 w 361"/>
              <a:gd name="T5" fmla="*/ 2147483647 h 555"/>
              <a:gd name="T6" fmla="*/ 2147483647 w 361"/>
              <a:gd name="T7" fmla="*/ 2147483647 h 555"/>
              <a:gd name="T8" fmla="*/ 2147483647 w 361"/>
              <a:gd name="T9" fmla="*/ 2147483647 h 555"/>
              <a:gd name="T10" fmla="*/ 2147483647 w 361"/>
              <a:gd name="T11" fmla="*/ 2147483647 h 555"/>
              <a:gd name="T12" fmla="*/ 2147483647 w 361"/>
              <a:gd name="T13" fmla="*/ 2147483647 h 555"/>
              <a:gd name="T14" fmla="*/ 2147483647 w 361"/>
              <a:gd name="T15" fmla="*/ 2147483647 h 555"/>
              <a:gd name="T16" fmla="*/ 2147483647 w 361"/>
              <a:gd name="T17" fmla="*/ 2147483647 h 555"/>
              <a:gd name="T18" fmla="*/ 2147483647 w 361"/>
              <a:gd name="T19" fmla="*/ 2147483647 h 555"/>
              <a:gd name="T20" fmla="*/ 2147483647 w 361"/>
              <a:gd name="T21" fmla="*/ 2147483647 h 555"/>
              <a:gd name="T22" fmla="*/ 2147483647 w 361"/>
              <a:gd name="T23" fmla="*/ 2147483647 h 555"/>
              <a:gd name="T24" fmla="*/ 2147483647 w 361"/>
              <a:gd name="T25" fmla="*/ 2147483647 h 555"/>
              <a:gd name="T26" fmla="*/ 2147483647 w 361"/>
              <a:gd name="T27" fmla="*/ 2147483647 h 555"/>
              <a:gd name="T28" fmla="*/ 2147483647 w 361"/>
              <a:gd name="T29" fmla="*/ 2147483647 h 555"/>
              <a:gd name="T30" fmla="*/ 2147483647 w 361"/>
              <a:gd name="T31" fmla="*/ 2147483647 h 555"/>
              <a:gd name="T32" fmla="*/ 2147483647 w 361"/>
              <a:gd name="T33" fmla="*/ 2147483647 h 555"/>
              <a:gd name="T34" fmla="*/ 2147483647 w 361"/>
              <a:gd name="T35" fmla="*/ 2147483647 h 555"/>
              <a:gd name="T36" fmla="*/ 2147483647 w 361"/>
              <a:gd name="T37" fmla="*/ 2147483647 h 555"/>
              <a:gd name="T38" fmla="*/ 2147483647 w 361"/>
              <a:gd name="T39" fmla="*/ 2147483647 h 555"/>
              <a:gd name="T40" fmla="*/ 2147483647 w 361"/>
              <a:gd name="T41" fmla="*/ 2147483647 h 555"/>
              <a:gd name="T42" fmla="*/ 2147483647 w 361"/>
              <a:gd name="T43" fmla="*/ 2147483647 h 555"/>
              <a:gd name="T44" fmla="*/ 2147483647 w 361"/>
              <a:gd name="T45" fmla="*/ 2147483647 h 555"/>
              <a:gd name="T46" fmla="*/ 2147483647 w 361"/>
              <a:gd name="T47" fmla="*/ 2147483647 h 555"/>
              <a:gd name="T48" fmla="*/ 2147483647 w 361"/>
              <a:gd name="T49" fmla="*/ 2147483647 h 555"/>
              <a:gd name="T50" fmla="*/ 2147483647 w 361"/>
              <a:gd name="T51" fmla="*/ 2147483647 h 555"/>
              <a:gd name="T52" fmla="*/ 2147483647 w 361"/>
              <a:gd name="T53" fmla="*/ 2147483647 h 555"/>
              <a:gd name="T54" fmla="*/ 2147483647 w 361"/>
              <a:gd name="T55" fmla="*/ 2147483647 h 555"/>
              <a:gd name="T56" fmla="*/ 2147483647 w 361"/>
              <a:gd name="T57" fmla="*/ 2147483647 h 555"/>
              <a:gd name="T58" fmla="*/ 2147483647 w 361"/>
              <a:gd name="T59" fmla="*/ 2147483647 h 555"/>
              <a:gd name="T60" fmla="*/ 2147483647 w 361"/>
              <a:gd name="T61" fmla="*/ 2147483647 h 555"/>
              <a:gd name="T62" fmla="*/ 2147483647 w 361"/>
              <a:gd name="T63" fmla="*/ 2147483647 h 555"/>
              <a:gd name="T64" fmla="*/ 2147483647 w 361"/>
              <a:gd name="T65" fmla="*/ 2147483647 h 555"/>
              <a:gd name="T66" fmla="*/ 2147483647 w 361"/>
              <a:gd name="T67" fmla="*/ 2147483647 h 555"/>
              <a:gd name="T68" fmla="*/ 2147483647 w 361"/>
              <a:gd name="T69" fmla="*/ 2147483647 h 5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1" h="555">
                <a:moveTo>
                  <a:pt x="202" y="20"/>
                </a:moveTo>
                <a:lnTo>
                  <a:pt x="202" y="121"/>
                </a:lnTo>
                <a:cubicBezTo>
                  <a:pt x="202" y="129"/>
                  <a:pt x="199" y="134"/>
                  <a:pt x="192" y="135"/>
                </a:cubicBezTo>
                <a:cubicBezTo>
                  <a:pt x="185" y="136"/>
                  <a:pt x="172" y="139"/>
                  <a:pt x="170" y="139"/>
                </a:cubicBezTo>
                <a:lnTo>
                  <a:pt x="166" y="139"/>
                </a:lnTo>
                <a:cubicBezTo>
                  <a:pt x="164" y="115"/>
                  <a:pt x="153" y="13"/>
                  <a:pt x="161" y="1"/>
                </a:cubicBezTo>
                <a:cubicBezTo>
                  <a:pt x="176" y="8"/>
                  <a:pt x="202" y="0"/>
                  <a:pt x="202" y="20"/>
                </a:cubicBezTo>
                <a:close/>
                <a:moveTo>
                  <a:pt x="136" y="4"/>
                </a:moveTo>
                <a:lnTo>
                  <a:pt x="143" y="144"/>
                </a:lnTo>
                <a:cubicBezTo>
                  <a:pt x="136" y="148"/>
                  <a:pt x="101" y="164"/>
                  <a:pt x="101" y="169"/>
                </a:cubicBezTo>
                <a:cubicBezTo>
                  <a:pt x="101" y="170"/>
                  <a:pt x="111" y="198"/>
                  <a:pt x="112" y="201"/>
                </a:cubicBezTo>
                <a:cubicBezTo>
                  <a:pt x="115" y="211"/>
                  <a:pt x="122" y="224"/>
                  <a:pt x="124" y="234"/>
                </a:cubicBezTo>
                <a:cubicBezTo>
                  <a:pt x="127" y="252"/>
                  <a:pt x="141" y="281"/>
                  <a:pt x="147" y="299"/>
                </a:cubicBezTo>
                <a:cubicBezTo>
                  <a:pt x="150" y="310"/>
                  <a:pt x="153" y="322"/>
                  <a:pt x="158" y="331"/>
                </a:cubicBezTo>
                <a:cubicBezTo>
                  <a:pt x="162" y="339"/>
                  <a:pt x="165" y="356"/>
                  <a:pt x="169" y="365"/>
                </a:cubicBezTo>
                <a:cubicBezTo>
                  <a:pt x="173" y="372"/>
                  <a:pt x="190" y="428"/>
                  <a:pt x="193" y="428"/>
                </a:cubicBezTo>
                <a:cubicBezTo>
                  <a:pt x="210" y="428"/>
                  <a:pt x="216" y="421"/>
                  <a:pt x="229" y="421"/>
                </a:cubicBezTo>
                <a:cubicBezTo>
                  <a:pt x="237" y="421"/>
                  <a:pt x="267" y="470"/>
                  <a:pt x="272" y="479"/>
                </a:cubicBezTo>
                <a:cubicBezTo>
                  <a:pt x="285" y="500"/>
                  <a:pt x="300" y="519"/>
                  <a:pt x="311" y="541"/>
                </a:cubicBezTo>
                <a:cubicBezTo>
                  <a:pt x="299" y="555"/>
                  <a:pt x="229" y="553"/>
                  <a:pt x="203" y="554"/>
                </a:cubicBezTo>
                <a:cubicBezTo>
                  <a:pt x="152" y="554"/>
                  <a:pt x="152" y="533"/>
                  <a:pt x="127" y="506"/>
                </a:cubicBezTo>
                <a:cubicBezTo>
                  <a:pt x="95" y="469"/>
                  <a:pt x="58" y="397"/>
                  <a:pt x="39" y="346"/>
                </a:cubicBezTo>
                <a:cubicBezTo>
                  <a:pt x="29" y="317"/>
                  <a:pt x="20" y="282"/>
                  <a:pt x="14" y="248"/>
                </a:cubicBezTo>
                <a:cubicBezTo>
                  <a:pt x="9" y="222"/>
                  <a:pt x="0" y="163"/>
                  <a:pt x="3" y="138"/>
                </a:cubicBezTo>
                <a:cubicBezTo>
                  <a:pt x="5" y="119"/>
                  <a:pt x="5" y="98"/>
                  <a:pt x="8" y="80"/>
                </a:cubicBezTo>
                <a:cubicBezTo>
                  <a:pt x="9" y="71"/>
                  <a:pt x="32" y="57"/>
                  <a:pt x="40" y="51"/>
                </a:cubicBezTo>
                <a:cubicBezTo>
                  <a:pt x="48" y="45"/>
                  <a:pt x="109" y="1"/>
                  <a:pt x="114" y="1"/>
                </a:cubicBezTo>
                <a:lnTo>
                  <a:pt x="124" y="1"/>
                </a:lnTo>
                <a:cubicBezTo>
                  <a:pt x="129" y="1"/>
                  <a:pt x="132" y="2"/>
                  <a:pt x="136" y="4"/>
                </a:cubicBezTo>
                <a:close/>
                <a:moveTo>
                  <a:pt x="361" y="510"/>
                </a:moveTo>
                <a:lnTo>
                  <a:pt x="337" y="532"/>
                </a:lnTo>
                <a:cubicBezTo>
                  <a:pt x="326" y="526"/>
                  <a:pt x="261" y="430"/>
                  <a:pt x="252" y="414"/>
                </a:cubicBezTo>
                <a:cubicBezTo>
                  <a:pt x="255" y="410"/>
                  <a:pt x="279" y="400"/>
                  <a:pt x="284" y="400"/>
                </a:cubicBezTo>
                <a:lnTo>
                  <a:pt x="289" y="400"/>
                </a:lnTo>
                <a:lnTo>
                  <a:pt x="361" y="51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79" name="Freeform 11"/>
          <p:cNvSpPr>
            <a:spLocks noEditPoints="true"/>
          </p:cNvSpPr>
          <p:nvPr/>
        </p:nvSpPr>
        <p:spPr bwMode="auto">
          <a:xfrm>
            <a:off x="4932363" y="1873250"/>
            <a:ext cx="436562" cy="415925"/>
          </a:xfrm>
          <a:custGeom>
            <a:avLst/>
            <a:gdLst>
              <a:gd name="T0" fmla="*/ 2147483647 w 586"/>
              <a:gd name="T1" fmla="*/ 2147483647 h 550"/>
              <a:gd name="T2" fmla="*/ 2147483647 w 586"/>
              <a:gd name="T3" fmla="*/ 2147483647 h 550"/>
              <a:gd name="T4" fmla="*/ 2147483647 w 586"/>
              <a:gd name="T5" fmla="*/ 2147483647 h 550"/>
              <a:gd name="T6" fmla="*/ 2147483647 w 586"/>
              <a:gd name="T7" fmla="*/ 2147483647 h 550"/>
              <a:gd name="T8" fmla="*/ 2147483647 w 586"/>
              <a:gd name="T9" fmla="*/ 2147483647 h 550"/>
              <a:gd name="T10" fmla="*/ 2147483647 w 586"/>
              <a:gd name="T11" fmla="*/ 2147483647 h 550"/>
              <a:gd name="T12" fmla="*/ 2147483647 w 586"/>
              <a:gd name="T13" fmla="*/ 2147483647 h 550"/>
              <a:gd name="T14" fmla="*/ 2147483647 w 586"/>
              <a:gd name="T15" fmla="*/ 2147483647 h 550"/>
              <a:gd name="T16" fmla="*/ 2147483647 w 586"/>
              <a:gd name="T17" fmla="*/ 2147483647 h 550"/>
              <a:gd name="T18" fmla="*/ 2147483647 w 586"/>
              <a:gd name="T19" fmla="*/ 2147483647 h 550"/>
              <a:gd name="T20" fmla="*/ 2147483647 w 586"/>
              <a:gd name="T21" fmla="*/ 2147483647 h 550"/>
              <a:gd name="T22" fmla="*/ 2147483647 w 586"/>
              <a:gd name="T23" fmla="*/ 2147483647 h 550"/>
              <a:gd name="T24" fmla="*/ 2147483647 w 586"/>
              <a:gd name="T25" fmla="*/ 2147483647 h 550"/>
              <a:gd name="T26" fmla="*/ 2147483647 w 586"/>
              <a:gd name="T27" fmla="*/ 2147483647 h 550"/>
              <a:gd name="T28" fmla="*/ 2147483647 w 586"/>
              <a:gd name="T29" fmla="*/ 2147483647 h 550"/>
              <a:gd name="T30" fmla="*/ 2147483647 w 586"/>
              <a:gd name="T31" fmla="*/ 2147483647 h 550"/>
              <a:gd name="T32" fmla="*/ 2147483647 w 586"/>
              <a:gd name="T33" fmla="*/ 2147483647 h 550"/>
              <a:gd name="T34" fmla="*/ 2147483647 w 586"/>
              <a:gd name="T35" fmla="*/ 2147483647 h 550"/>
              <a:gd name="T36" fmla="*/ 2147483647 w 586"/>
              <a:gd name="T37" fmla="*/ 2147483647 h 550"/>
              <a:gd name="T38" fmla="*/ 2147483647 w 586"/>
              <a:gd name="T39" fmla="*/ 2147483647 h 550"/>
              <a:gd name="T40" fmla="*/ 2147483647 w 586"/>
              <a:gd name="T41" fmla="*/ 2147483647 h 550"/>
              <a:gd name="T42" fmla="*/ 2147483647 w 586"/>
              <a:gd name="T43" fmla="*/ 2147483647 h 550"/>
              <a:gd name="T44" fmla="*/ 2147483647 w 586"/>
              <a:gd name="T45" fmla="*/ 2147483647 h 550"/>
              <a:gd name="T46" fmla="*/ 2147483647 w 586"/>
              <a:gd name="T47" fmla="*/ 2147483647 h 5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86" h="550">
                <a:moveTo>
                  <a:pt x="383" y="225"/>
                </a:moveTo>
                <a:cubicBezTo>
                  <a:pt x="383" y="225"/>
                  <a:pt x="376" y="146"/>
                  <a:pt x="305" y="149"/>
                </a:cubicBezTo>
                <a:cubicBezTo>
                  <a:pt x="234" y="152"/>
                  <a:pt x="234" y="225"/>
                  <a:pt x="234" y="225"/>
                </a:cubicBezTo>
                <a:lnTo>
                  <a:pt x="383" y="225"/>
                </a:lnTo>
                <a:close/>
                <a:moveTo>
                  <a:pt x="537" y="124"/>
                </a:moveTo>
                <a:cubicBezTo>
                  <a:pt x="537" y="124"/>
                  <a:pt x="560" y="34"/>
                  <a:pt x="478" y="26"/>
                </a:cubicBezTo>
                <a:cubicBezTo>
                  <a:pt x="447" y="24"/>
                  <a:pt x="410" y="38"/>
                  <a:pt x="372" y="62"/>
                </a:cubicBezTo>
                <a:cubicBezTo>
                  <a:pt x="517" y="109"/>
                  <a:pt x="522" y="287"/>
                  <a:pt x="522" y="287"/>
                </a:cubicBezTo>
                <a:lnTo>
                  <a:pt x="231" y="287"/>
                </a:lnTo>
                <a:cubicBezTo>
                  <a:pt x="230" y="402"/>
                  <a:pt x="350" y="399"/>
                  <a:pt x="380" y="323"/>
                </a:cubicBezTo>
                <a:cubicBezTo>
                  <a:pt x="380" y="323"/>
                  <a:pt x="380" y="325"/>
                  <a:pt x="514" y="323"/>
                </a:cubicBezTo>
                <a:cubicBezTo>
                  <a:pt x="486" y="415"/>
                  <a:pt x="374" y="478"/>
                  <a:pt x="291" y="472"/>
                </a:cubicBezTo>
                <a:cubicBezTo>
                  <a:pt x="202" y="466"/>
                  <a:pt x="142" y="414"/>
                  <a:pt x="113" y="349"/>
                </a:cubicBezTo>
                <a:cubicBezTo>
                  <a:pt x="94" y="386"/>
                  <a:pt x="89" y="414"/>
                  <a:pt x="86" y="439"/>
                </a:cubicBezTo>
                <a:cubicBezTo>
                  <a:pt x="82" y="485"/>
                  <a:pt x="105" y="524"/>
                  <a:pt x="242" y="468"/>
                </a:cubicBezTo>
                <a:cubicBezTo>
                  <a:pt x="214" y="505"/>
                  <a:pt x="104" y="550"/>
                  <a:pt x="52" y="493"/>
                </a:cubicBezTo>
                <a:cubicBezTo>
                  <a:pt x="0" y="437"/>
                  <a:pt x="79" y="282"/>
                  <a:pt x="170" y="180"/>
                </a:cubicBezTo>
                <a:cubicBezTo>
                  <a:pt x="213" y="131"/>
                  <a:pt x="265" y="86"/>
                  <a:pt x="318" y="54"/>
                </a:cubicBezTo>
                <a:cubicBezTo>
                  <a:pt x="262" y="85"/>
                  <a:pt x="206" y="129"/>
                  <a:pt x="160" y="178"/>
                </a:cubicBezTo>
                <a:cubicBezTo>
                  <a:pt x="136" y="203"/>
                  <a:pt x="113" y="232"/>
                  <a:pt x="92" y="263"/>
                </a:cubicBezTo>
                <a:cubicBezTo>
                  <a:pt x="88" y="163"/>
                  <a:pt x="145" y="64"/>
                  <a:pt x="269" y="53"/>
                </a:cubicBezTo>
                <a:cubicBezTo>
                  <a:pt x="288" y="51"/>
                  <a:pt x="305" y="51"/>
                  <a:pt x="321" y="52"/>
                </a:cubicBezTo>
                <a:cubicBezTo>
                  <a:pt x="377" y="19"/>
                  <a:pt x="435" y="0"/>
                  <a:pt x="486" y="6"/>
                </a:cubicBezTo>
                <a:cubicBezTo>
                  <a:pt x="586" y="18"/>
                  <a:pt x="545" y="119"/>
                  <a:pt x="537" y="12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80" name="Freeform 12"/>
          <p:cNvSpPr>
            <a:spLocks noEditPoints="true"/>
          </p:cNvSpPr>
          <p:nvPr/>
        </p:nvSpPr>
        <p:spPr bwMode="auto">
          <a:xfrm>
            <a:off x="4425950" y="1849438"/>
            <a:ext cx="273050" cy="442912"/>
          </a:xfrm>
          <a:custGeom>
            <a:avLst/>
            <a:gdLst>
              <a:gd name="T0" fmla="*/ 2147483647 w 366"/>
              <a:gd name="T1" fmla="*/ 2147483647 h 587"/>
              <a:gd name="T2" fmla="*/ 2147483647 w 366"/>
              <a:gd name="T3" fmla="*/ 2147483647 h 587"/>
              <a:gd name="T4" fmla="*/ 2147483647 w 366"/>
              <a:gd name="T5" fmla="*/ 2147483647 h 587"/>
              <a:gd name="T6" fmla="*/ 2147483647 w 366"/>
              <a:gd name="T7" fmla="*/ 2147483647 h 587"/>
              <a:gd name="T8" fmla="*/ 2147483647 w 366"/>
              <a:gd name="T9" fmla="*/ 2147483647 h 587"/>
              <a:gd name="T10" fmla="*/ 2147483647 w 366"/>
              <a:gd name="T11" fmla="*/ 2147483647 h 587"/>
              <a:gd name="T12" fmla="*/ 2147483647 w 366"/>
              <a:gd name="T13" fmla="*/ 2147483647 h 587"/>
              <a:gd name="T14" fmla="*/ 2147483647 w 366"/>
              <a:gd name="T15" fmla="*/ 2147483647 h 587"/>
              <a:gd name="T16" fmla="*/ 2147483647 w 366"/>
              <a:gd name="T17" fmla="*/ 2147483647 h 587"/>
              <a:gd name="T18" fmla="*/ 2147483647 w 366"/>
              <a:gd name="T19" fmla="*/ 2147483647 h 587"/>
              <a:gd name="T20" fmla="*/ 2147483647 w 366"/>
              <a:gd name="T21" fmla="*/ 0 h 587"/>
              <a:gd name="T22" fmla="*/ 0 w 366"/>
              <a:gd name="T23" fmla="*/ 2147483647 h 587"/>
              <a:gd name="T24" fmla="*/ 2147483647 w 366"/>
              <a:gd name="T25" fmla="*/ 2147483647 h 587"/>
              <a:gd name="T26" fmla="*/ 2147483647 w 366"/>
              <a:gd name="T27" fmla="*/ 2147483647 h 587"/>
              <a:gd name="T28" fmla="*/ 2147483647 w 366"/>
              <a:gd name="T29" fmla="*/ 2147483647 h 587"/>
              <a:gd name="T30" fmla="*/ 2147483647 w 366"/>
              <a:gd name="T31" fmla="*/ 2147483647 h 587"/>
              <a:gd name="T32" fmla="*/ 2147483647 w 366"/>
              <a:gd name="T33" fmla="*/ 2147483647 h 587"/>
              <a:gd name="T34" fmla="*/ 2147483647 w 366"/>
              <a:gd name="T35" fmla="*/ 2147483647 h 587"/>
              <a:gd name="T36" fmla="*/ 2147483647 w 366"/>
              <a:gd name="T37" fmla="*/ 2147483647 h 587"/>
              <a:gd name="T38" fmla="*/ 2147483647 w 366"/>
              <a:gd name="T39" fmla="*/ 2147483647 h 587"/>
              <a:gd name="T40" fmla="*/ 2147483647 w 366"/>
              <a:gd name="T41" fmla="*/ 2147483647 h 587"/>
              <a:gd name="T42" fmla="*/ 2147483647 w 366"/>
              <a:gd name="T43" fmla="*/ 2147483647 h 587"/>
              <a:gd name="T44" fmla="*/ 2147483647 w 366"/>
              <a:gd name="T45" fmla="*/ 2147483647 h 587"/>
              <a:gd name="T46" fmla="*/ 2147483647 w 366"/>
              <a:gd name="T47" fmla="*/ 2147483647 h 587"/>
              <a:gd name="T48" fmla="*/ 2147483647 w 366"/>
              <a:gd name="T49" fmla="*/ 2147483647 h 587"/>
              <a:gd name="T50" fmla="*/ 2147483647 w 366"/>
              <a:gd name="T51" fmla="*/ 2147483647 h 587"/>
              <a:gd name="T52" fmla="*/ 2147483647 w 366"/>
              <a:gd name="T53" fmla="*/ 2147483647 h 587"/>
              <a:gd name="T54" fmla="*/ 2147483647 w 366"/>
              <a:gd name="T55" fmla="*/ 2147483647 h 587"/>
              <a:gd name="T56" fmla="*/ 2147483647 w 366"/>
              <a:gd name="T57" fmla="*/ 2147483647 h 587"/>
              <a:gd name="T58" fmla="*/ 2147483647 w 366"/>
              <a:gd name="T59" fmla="*/ 2147483647 h 587"/>
              <a:gd name="T60" fmla="*/ 2147483647 w 366"/>
              <a:gd name="T61" fmla="*/ 2147483647 h 587"/>
              <a:gd name="T62" fmla="*/ 2147483647 w 366"/>
              <a:gd name="T63" fmla="*/ 2147483647 h 587"/>
              <a:gd name="T64" fmla="*/ 2147483647 w 366"/>
              <a:gd name="T65" fmla="*/ 2147483647 h 587"/>
              <a:gd name="T66" fmla="*/ 2147483647 w 366"/>
              <a:gd name="T67" fmla="*/ 2147483647 h 587"/>
              <a:gd name="T68" fmla="*/ 2147483647 w 366"/>
              <a:gd name="T69" fmla="*/ 2147483647 h 587"/>
              <a:gd name="T70" fmla="*/ 2147483647 w 366"/>
              <a:gd name="T71" fmla="*/ 2147483647 h 587"/>
              <a:gd name="T72" fmla="*/ 2147483647 w 366"/>
              <a:gd name="T73" fmla="*/ 2147483647 h 587"/>
              <a:gd name="T74" fmla="*/ 2147483647 w 366"/>
              <a:gd name="T75" fmla="*/ 2147483647 h 587"/>
              <a:gd name="T76" fmla="*/ 2147483647 w 366"/>
              <a:gd name="T77" fmla="*/ 2147483647 h 587"/>
              <a:gd name="T78" fmla="*/ 2147483647 w 366"/>
              <a:gd name="T79" fmla="*/ 2147483647 h 587"/>
              <a:gd name="T80" fmla="*/ 2147483647 w 366"/>
              <a:gd name="T81" fmla="*/ 2147483647 h 587"/>
              <a:gd name="T82" fmla="*/ 2147483647 w 366"/>
              <a:gd name="T83" fmla="*/ 2147483647 h 587"/>
              <a:gd name="T84" fmla="*/ 2147483647 w 366"/>
              <a:gd name="T85" fmla="*/ 2147483647 h 587"/>
              <a:gd name="T86" fmla="*/ 2147483647 w 366"/>
              <a:gd name="T87" fmla="*/ 2147483647 h 587"/>
              <a:gd name="T88" fmla="*/ 2147483647 w 366"/>
              <a:gd name="T89" fmla="*/ 2147483647 h 587"/>
              <a:gd name="T90" fmla="*/ 2147483647 w 366"/>
              <a:gd name="T91" fmla="*/ 2147483647 h 58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66" h="587">
                <a:moveTo>
                  <a:pt x="266" y="192"/>
                </a:moveTo>
                <a:lnTo>
                  <a:pt x="266" y="192"/>
                </a:lnTo>
                <a:cubicBezTo>
                  <a:pt x="270" y="192"/>
                  <a:pt x="275" y="194"/>
                  <a:pt x="278" y="197"/>
                </a:cubicBezTo>
                <a:cubicBezTo>
                  <a:pt x="281" y="200"/>
                  <a:pt x="283" y="204"/>
                  <a:pt x="283" y="209"/>
                </a:cubicBezTo>
                <a:lnTo>
                  <a:pt x="283" y="284"/>
                </a:lnTo>
                <a:cubicBezTo>
                  <a:pt x="283" y="289"/>
                  <a:pt x="281" y="293"/>
                  <a:pt x="278" y="296"/>
                </a:cubicBezTo>
                <a:cubicBezTo>
                  <a:pt x="275" y="300"/>
                  <a:pt x="270" y="302"/>
                  <a:pt x="266" y="302"/>
                </a:cubicBezTo>
                <a:lnTo>
                  <a:pt x="258" y="302"/>
                </a:lnTo>
                <a:cubicBezTo>
                  <a:pt x="254" y="302"/>
                  <a:pt x="252" y="304"/>
                  <a:pt x="252" y="308"/>
                </a:cubicBezTo>
                <a:lnTo>
                  <a:pt x="252" y="324"/>
                </a:lnTo>
                <a:lnTo>
                  <a:pt x="237" y="304"/>
                </a:lnTo>
                <a:cubicBezTo>
                  <a:pt x="236" y="302"/>
                  <a:pt x="234" y="302"/>
                  <a:pt x="232" y="302"/>
                </a:cubicBezTo>
                <a:lnTo>
                  <a:pt x="140" y="302"/>
                </a:lnTo>
                <a:cubicBezTo>
                  <a:pt x="135" y="302"/>
                  <a:pt x="131" y="300"/>
                  <a:pt x="127" y="296"/>
                </a:cubicBezTo>
                <a:cubicBezTo>
                  <a:pt x="124" y="293"/>
                  <a:pt x="122" y="289"/>
                  <a:pt x="122" y="284"/>
                </a:cubicBezTo>
                <a:lnTo>
                  <a:pt x="122" y="209"/>
                </a:lnTo>
                <a:cubicBezTo>
                  <a:pt x="122" y="204"/>
                  <a:pt x="124" y="200"/>
                  <a:pt x="127" y="197"/>
                </a:cubicBezTo>
                <a:cubicBezTo>
                  <a:pt x="131" y="194"/>
                  <a:pt x="135" y="192"/>
                  <a:pt x="140" y="192"/>
                </a:cubicBezTo>
                <a:lnTo>
                  <a:pt x="266" y="192"/>
                </a:lnTo>
                <a:close/>
                <a:moveTo>
                  <a:pt x="339" y="0"/>
                </a:moveTo>
                <a:lnTo>
                  <a:pt x="28" y="0"/>
                </a:lnTo>
                <a:cubicBezTo>
                  <a:pt x="13" y="0"/>
                  <a:pt x="0" y="12"/>
                  <a:pt x="0" y="27"/>
                </a:cubicBezTo>
                <a:lnTo>
                  <a:pt x="0" y="560"/>
                </a:lnTo>
                <a:cubicBezTo>
                  <a:pt x="0" y="575"/>
                  <a:pt x="13" y="587"/>
                  <a:pt x="28" y="587"/>
                </a:cubicBezTo>
                <a:lnTo>
                  <a:pt x="339" y="587"/>
                </a:lnTo>
                <a:cubicBezTo>
                  <a:pt x="354" y="587"/>
                  <a:pt x="366" y="575"/>
                  <a:pt x="366" y="560"/>
                </a:cubicBezTo>
                <a:lnTo>
                  <a:pt x="366" y="27"/>
                </a:lnTo>
                <a:cubicBezTo>
                  <a:pt x="366" y="12"/>
                  <a:pt x="354" y="0"/>
                  <a:pt x="339" y="0"/>
                </a:cubicBezTo>
                <a:close/>
                <a:moveTo>
                  <a:pt x="148" y="14"/>
                </a:moveTo>
                <a:lnTo>
                  <a:pt x="148" y="14"/>
                </a:lnTo>
                <a:lnTo>
                  <a:pt x="213" y="14"/>
                </a:lnTo>
                <a:cubicBezTo>
                  <a:pt x="218" y="14"/>
                  <a:pt x="222" y="18"/>
                  <a:pt x="222" y="24"/>
                </a:cubicBezTo>
                <a:cubicBezTo>
                  <a:pt x="222" y="29"/>
                  <a:pt x="218" y="33"/>
                  <a:pt x="213" y="33"/>
                </a:cubicBezTo>
                <a:lnTo>
                  <a:pt x="148" y="33"/>
                </a:lnTo>
                <a:cubicBezTo>
                  <a:pt x="143" y="33"/>
                  <a:pt x="139" y="29"/>
                  <a:pt x="139" y="24"/>
                </a:cubicBezTo>
                <a:cubicBezTo>
                  <a:pt x="139" y="18"/>
                  <a:pt x="143" y="14"/>
                  <a:pt x="148" y="14"/>
                </a:cubicBezTo>
                <a:close/>
                <a:moveTo>
                  <a:pt x="278" y="544"/>
                </a:moveTo>
                <a:lnTo>
                  <a:pt x="278" y="544"/>
                </a:lnTo>
                <a:cubicBezTo>
                  <a:pt x="278" y="550"/>
                  <a:pt x="273" y="555"/>
                  <a:pt x="267" y="555"/>
                </a:cubicBezTo>
                <a:lnTo>
                  <a:pt x="78" y="555"/>
                </a:lnTo>
                <a:cubicBezTo>
                  <a:pt x="72" y="555"/>
                  <a:pt x="67" y="550"/>
                  <a:pt x="67" y="544"/>
                </a:cubicBezTo>
                <a:lnTo>
                  <a:pt x="67" y="543"/>
                </a:lnTo>
                <a:cubicBezTo>
                  <a:pt x="67" y="537"/>
                  <a:pt x="72" y="532"/>
                  <a:pt x="78" y="532"/>
                </a:cubicBezTo>
                <a:lnTo>
                  <a:pt x="267" y="532"/>
                </a:lnTo>
                <a:cubicBezTo>
                  <a:pt x="273" y="532"/>
                  <a:pt x="278" y="537"/>
                  <a:pt x="278" y="543"/>
                </a:cubicBezTo>
                <a:lnTo>
                  <a:pt x="278" y="544"/>
                </a:lnTo>
                <a:close/>
                <a:moveTo>
                  <a:pt x="320" y="555"/>
                </a:moveTo>
                <a:lnTo>
                  <a:pt x="320" y="555"/>
                </a:lnTo>
                <a:cubicBezTo>
                  <a:pt x="314" y="555"/>
                  <a:pt x="308" y="550"/>
                  <a:pt x="308" y="543"/>
                </a:cubicBezTo>
                <a:cubicBezTo>
                  <a:pt x="308" y="537"/>
                  <a:pt x="314" y="532"/>
                  <a:pt x="320" y="532"/>
                </a:cubicBezTo>
                <a:cubicBezTo>
                  <a:pt x="327" y="532"/>
                  <a:pt x="332" y="537"/>
                  <a:pt x="332" y="543"/>
                </a:cubicBezTo>
                <a:cubicBezTo>
                  <a:pt x="332" y="550"/>
                  <a:pt x="327" y="555"/>
                  <a:pt x="320" y="555"/>
                </a:cubicBezTo>
                <a:close/>
                <a:moveTo>
                  <a:pt x="334" y="498"/>
                </a:moveTo>
                <a:lnTo>
                  <a:pt x="334" y="498"/>
                </a:lnTo>
                <a:lnTo>
                  <a:pt x="33" y="498"/>
                </a:lnTo>
                <a:lnTo>
                  <a:pt x="33" y="53"/>
                </a:lnTo>
                <a:lnTo>
                  <a:pt x="334" y="53"/>
                </a:lnTo>
                <a:lnTo>
                  <a:pt x="334" y="498"/>
                </a:lnTo>
                <a:close/>
                <a:moveTo>
                  <a:pt x="140" y="180"/>
                </a:moveTo>
                <a:lnTo>
                  <a:pt x="140" y="180"/>
                </a:lnTo>
                <a:lnTo>
                  <a:pt x="266" y="180"/>
                </a:lnTo>
                <a:cubicBezTo>
                  <a:pt x="274" y="180"/>
                  <a:pt x="281" y="183"/>
                  <a:pt x="286" y="188"/>
                </a:cubicBezTo>
                <a:cubicBezTo>
                  <a:pt x="292" y="194"/>
                  <a:pt x="295" y="201"/>
                  <a:pt x="295" y="209"/>
                </a:cubicBezTo>
                <a:lnTo>
                  <a:pt x="295" y="284"/>
                </a:lnTo>
                <a:cubicBezTo>
                  <a:pt x="295" y="292"/>
                  <a:pt x="292" y="299"/>
                  <a:pt x="286" y="305"/>
                </a:cubicBezTo>
                <a:cubicBezTo>
                  <a:pt x="281" y="310"/>
                  <a:pt x="274" y="314"/>
                  <a:pt x="266" y="314"/>
                </a:cubicBezTo>
                <a:lnTo>
                  <a:pt x="264" y="314"/>
                </a:lnTo>
                <a:lnTo>
                  <a:pt x="264" y="342"/>
                </a:lnTo>
                <a:cubicBezTo>
                  <a:pt x="264" y="345"/>
                  <a:pt x="261" y="348"/>
                  <a:pt x="258" y="348"/>
                </a:cubicBezTo>
                <a:cubicBezTo>
                  <a:pt x="256" y="348"/>
                  <a:pt x="254" y="346"/>
                  <a:pt x="253" y="345"/>
                </a:cubicBezTo>
                <a:lnTo>
                  <a:pt x="229" y="314"/>
                </a:lnTo>
                <a:lnTo>
                  <a:pt x="140" y="314"/>
                </a:lnTo>
                <a:cubicBezTo>
                  <a:pt x="132" y="314"/>
                  <a:pt x="124" y="310"/>
                  <a:pt x="119" y="305"/>
                </a:cubicBezTo>
                <a:cubicBezTo>
                  <a:pt x="114" y="299"/>
                  <a:pt x="110" y="292"/>
                  <a:pt x="110" y="284"/>
                </a:cubicBezTo>
                <a:lnTo>
                  <a:pt x="110" y="209"/>
                </a:lnTo>
                <a:cubicBezTo>
                  <a:pt x="110" y="201"/>
                  <a:pt x="114" y="194"/>
                  <a:pt x="119" y="188"/>
                </a:cubicBezTo>
                <a:cubicBezTo>
                  <a:pt x="124" y="183"/>
                  <a:pt x="132" y="180"/>
                  <a:pt x="140" y="180"/>
                </a:cubicBezTo>
                <a:close/>
                <a:moveTo>
                  <a:pt x="100" y="218"/>
                </a:moveTo>
                <a:cubicBezTo>
                  <a:pt x="87" y="219"/>
                  <a:pt x="77" y="229"/>
                  <a:pt x="77" y="242"/>
                </a:cubicBezTo>
                <a:lnTo>
                  <a:pt x="77" y="317"/>
                </a:lnTo>
                <a:cubicBezTo>
                  <a:pt x="77" y="330"/>
                  <a:pt x="88" y="340"/>
                  <a:pt x="101" y="340"/>
                </a:cubicBezTo>
                <a:lnTo>
                  <a:pt x="109" y="340"/>
                </a:lnTo>
                <a:lnTo>
                  <a:pt x="109" y="374"/>
                </a:lnTo>
                <a:lnTo>
                  <a:pt x="134" y="340"/>
                </a:lnTo>
                <a:lnTo>
                  <a:pt x="227" y="340"/>
                </a:lnTo>
                <a:cubicBezTo>
                  <a:pt x="230" y="340"/>
                  <a:pt x="233" y="340"/>
                  <a:pt x="235" y="339"/>
                </a:cubicBezTo>
                <a:lnTo>
                  <a:pt x="224" y="324"/>
                </a:lnTo>
                <a:lnTo>
                  <a:pt x="140" y="324"/>
                </a:lnTo>
                <a:cubicBezTo>
                  <a:pt x="129" y="324"/>
                  <a:pt x="119" y="320"/>
                  <a:pt x="112" y="312"/>
                </a:cubicBezTo>
                <a:cubicBezTo>
                  <a:pt x="104" y="305"/>
                  <a:pt x="100" y="295"/>
                  <a:pt x="100" y="284"/>
                </a:cubicBezTo>
                <a:lnTo>
                  <a:pt x="100" y="21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81" name="Freeform 13"/>
          <p:cNvSpPr>
            <a:spLocks noEditPoints="true"/>
          </p:cNvSpPr>
          <p:nvPr/>
        </p:nvSpPr>
        <p:spPr bwMode="auto">
          <a:xfrm>
            <a:off x="6667500" y="1865313"/>
            <a:ext cx="449263" cy="482600"/>
          </a:xfrm>
          <a:custGeom>
            <a:avLst/>
            <a:gdLst>
              <a:gd name="T0" fmla="*/ 2147483647 w 625"/>
              <a:gd name="T1" fmla="*/ 2147483647 h 665"/>
              <a:gd name="T2" fmla="*/ 2147483647 w 625"/>
              <a:gd name="T3" fmla="*/ 2147483647 h 665"/>
              <a:gd name="T4" fmla="*/ 2147483647 w 625"/>
              <a:gd name="T5" fmla="*/ 2147483647 h 665"/>
              <a:gd name="T6" fmla="*/ 2147483647 w 625"/>
              <a:gd name="T7" fmla="*/ 2147483647 h 665"/>
              <a:gd name="T8" fmla="*/ 2147483647 w 625"/>
              <a:gd name="T9" fmla="*/ 2147483647 h 665"/>
              <a:gd name="T10" fmla="*/ 2147483647 w 625"/>
              <a:gd name="T11" fmla="*/ 2147483647 h 665"/>
              <a:gd name="T12" fmla="*/ 2147483647 w 625"/>
              <a:gd name="T13" fmla="*/ 2147483647 h 665"/>
              <a:gd name="T14" fmla="*/ 2147483647 w 625"/>
              <a:gd name="T15" fmla="*/ 2147483647 h 665"/>
              <a:gd name="T16" fmla="*/ 2147483647 w 625"/>
              <a:gd name="T17" fmla="*/ 2147483647 h 665"/>
              <a:gd name="T18" fmla="*/ 2147483647 w 625"/>
              <a:gd name="T19" fmla="*/ 2147483647 h 665"/>
              <a:gd name="T20" fmla="*/ 2147483647 w 625"/>
              <a:gd name="T21" fmla="*/ 2147483647 h 665"/>
              <a:gd name="T22" fmla="*/ 2147483647 w 625"/>
              <a:gd name="T23" fmla="*/ 2147483647 h 665"/>
              <a:gd name="T24" fmla="*/ 2147483647 w 625"/>
              <a:gd name="T25" fmla="*/ 2147483647 h 665"/>
              <a:gd name="T26" fmla="*/ 2147483647 w 625"/>
              <a:gd name="T27" fmla="*/ 2147483647 h 665"/>
              <a:gd name="T28" fmla="*/ 2147483647 w 625"/>
              <a:gd name="T29" fmla="*/ 2147483647 h 665"/>
              <a:gd name="T30" fmla="*/ 0 w 625"/>
              <a:gd name="T31" fmla="*/ 2147483647 h 665"/>
              <a:gd name="T32" fmla="*/ 2147483647 w 625"/>
              <a:gd name="T33" fmla="*/ 2147483647 h 665"/>
              <a:gd name="T34" fmla="*/ 2147483647 w 625"/>
              <a:gd name="T35" fmla="*/ 2147483647 h 665"/>
              <a:gd name="T36" fmla="*/ 2147483647 w 625"/>
              <a:gd name="T37" fmla="*/ 2147483647 h 665"/>
              <a:gd name="T38" fmla="*/ 2147483647 w 625"/>
              <a:gd name="T39" fmla="*/ 2147483647 h 665"/>
              <a:gd name="T40" fmla="*/ 2147483647 w 625"/>
              <a:gd name="T41" fmla="*/ 2147483647 h 665"/>
              <a:gd name="T42" fmla="*/ 2147483647 w 625"/>
              <a:gd name="T43" fmla="*/ 2147483647 h 665"/>
              <a:gd name="T44" fmla="*/ 2147483647 w 625"/>
              <a:gd name="T45" fmla="*/ 2147483647 h 665"/>
              <a:gd name="T46" fmla="*/ 2147483647 w 625"/>
              <a:gd name="T47" fmla="*/ 2147483647 h 665"/>
              <a:gd name="T48" fmla="*/ 0 w 625"/>
              <a:gd name="T49" fmla="*/ 2147483647 h 665"/>
              <a:gd name="T50" fmla="*/ 2147483647 w 625"/>
              <a:gd name="T51" fmla="*/ 2147483647 h 665"/>
              <a:gd name="T52" fmla="*/ 2147483647 w 625"/>
              <a:gd name="T53" fmla="*/ 0 h 665"/>
              <a:gd name="T54" fmla="*/ 2147483647 w 625"/>
              <a:gd name="T55" fmla="*/ 2147483647 h 665"/>
              <a:gd name="T56" fmla="*/ 2147483647 w 625"/>
              <a:gd name="T57" fmla="*/ 2147483647 h 665"/>
              <a:gd name="T58" fmla="*/ 2147483647 w 625"/>
              <a:gd name="T59" fmla="*/ 0 h 665"/>
              <a:gd name="T60" fmla="*/ 2147483647 w 625"/>
              <a:gd name="T61" fmla="*/ 2147483647 h 665"/>
              <a:gd name="T62" fmla="*/ 2147483647 w 625"/>
              <a:gd name="T63" fmla="*/ 2147483647 h 665"/>
              <a:gd name="T64" fmla="*/ 2147483647 w 625"/>
              <a:gd name="T65" fmla="*/ 0 h 665"/>
              <a:gd name="T66" fmla="*/ 0 w 625"/>
              <a:gd name="T67" fmla="*/ 2147483647 h 665"/>
              <a:gd name="T68" fmla="*/ 2147483647 w 625"/>
              <a:gd name="T69" fmla="*/ 2147483647 h 665"/>
              <a:gd name="T70" fmla="*/ 2147483647 w 625"/>
              <a:gd name="T71" fmla="*/ 2147483647 h 665"/>
              <a:gd name="T72" fmla="*/ 2147483647 w 625"/>
              <a:gd name="T73" fmla="*/ 2147483647 h 665"/>
              <a:gd name="T74" fmla="*/ 2147483647 w 625"/>
              <a:gd name="T75" fmla="*/ 2147483647 h 665"/>
              <a:gd name="T76" fmla="*/ 2147483647 w 625"/>
              <a:gd name="T77" fmla="*/ 2147483647 h 665"/>
              <a:gd name="T78" fmla="*/ 2147483647 w 625"/>
              <a:gd name="T79" fmla="*/ 2147483647 h 665"/>
              <a:gd name="T80" fmla="*/ 2147483647 w 625"/>
              <a:gd name="T81" fmla="*/ 2147483647 h 665"/>
              <a:gd name="T82" fmla="*/ 2147483647 w 625"/>
              <a:gd name="T83" fmla="*/ 2147483647 h 665"/>
              <a:gd name="T84" fmla="*/ 2147483647 w 625"/>
              <a:gd name="T85" fmla="*/ 2147483647 h 665"/>
              <a:gd name="T86" fmla="*/ 2147483647 w 625"/>
              <a:gd name="T87" fmla="*/ 2147483647 h 665"/>
              <a:gd name="T88" fmla="*/ 2147483647 w 625"/>
              <a:gd name="T89" fmla="*/ 2147483647 h 665"/>
              <a:gd name="T90" fmla="*/ 2147483647 w 625"/>
              <a:gd name="T91" fmla="*/ 2147483647 h 665"/>
              <a:gd name="T92" fmla="*/ 2147483647 w 625"/>
              <a:gd name="T93" fmla="*/ 2147483647 h 665"/>
              <a:gd name="T94" fmla="*/ 2147483647 w 625"/>
              <a:gd name="T95" fmla="*/ 2147483647 h 665"/>
              <a:gd name="T96" fmla="*/ 2147483647 w 625"/>
              <a:gd name="T97" fmla="*/ 2147483647 h 665"/>
              <a:gd name="T98" fmla="*/ 2147483647 w 625"/>
              <a:gd name="T99" fmla="*/ 2147483647 h 665"/>
              <a:gd name="T100" fmla="*/ 2147483647 w 625"/>
              <a:gd name="T101" fmla="*/ 2147483647 h 6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5" h="665">
                <a:moveTo>
                  <a:pt x="624" y="590"/>
                </a:moveTo>
                <a:lnTo>
                  <a:pt x="601" y="533"/>
                </a:lnTo>
                <a:cubicBezTo>
                  <a:pt x="607" y="523"/>
                  <a:pt x="610" y="512"/>
                  <a:pt x="611" y="499"/>
                </a:cubicBezTo>
                <a:cubicBezTo>
                  <a:pt x="613" y="485"/>
                  <a:pt x="613" y="469"/>
                  <a:pt x="610" y="453"/>
                </a:cubicBezTo>
                <a:cubicBezTo>
                  <a:pt x="608" y="441"/>
                  <a:pt x="603" y="421"/>
                  <a:pt x="593" y="397"/>
                </a:cubicBezTo>
                <a:cubicBezTo>
                  <a:pt x="593" y="396"/>
                  <a:pt x="593" y="396"/>
                  <a:pt x="593" y="396"/>
                </a:cubicBezTo>
                <a:lnTo>
                  <a:pt x="577" y="357"/>
                </a:lnTo>
                <a:cubicBezTo>
                  <a:pt x="567" y="332"/>
                  <a:pt x="537" y="320"/>
                  <a:pt x="509" y="329"/>
                </a:cubicBezTo>
                <a:cubicBezTo>
                  <a:pt x="505" y="326"/>
                  <a:pt x="500" y="323"/>
                  <a:pt x="495" y="322"/>
                </a:cubicBezTo>
                <a:cubicBezTo>
                  <a:pt x="482" y="317"/>
                  <a:pt x="466" y="318"/>
                  <a:pt x="452" y="323"/>
                </a:cubicBezTo>
                <a:cubicBezTo>
                  <a:pt x="447" y="326"/>
                  <a:pt x="442" y="329"/>
                  <a:pt x="437" y="333"/>
                </a:cubicBezTo>
                <a:cubicBezTo>
                  <a:pt x="436" y="332"/>
                  <a:pt x="436" y="332"/>
                  <a:pt x="435" y="332"/>
                </a:cubicBezTo>
                <a:cubicBezTo>
                  <a:pt x="431" y="332"/>
                  <a:pt x="427" y="332"/>
                  <a:pt x="423" y="333"/>
                </a:cubicBezTo>
                <a:lnTo>
                  <a:pt x="394" y="264"/>
                </a:lnTo>
                <a:cubicBezTo>
                  <a:pt x="389" y="252"/>
                  <a:pt x="378" y="243"/>
                  <a:pt x="363" y="240"/>
                </a:cubicBezTo>
                <a:cubicBezTo>
                  <a:pt x="352" y="238"/>
                  <a:pt x="339" y="239"/>
                  <a:pt x="327" y="244"/>
                </a:cubicBezTo>
                <a:cubicBezTo>
                  <a:pt x="315" y="249"/>
                  <a:pt x="305" y="257"/>
                  <a:pt x="298" y="267"/>
                </a:cubicBezTo>
                <a:cubicBezTo>
                  <a:pt x="289" y="279"/>
                  <a:pt x="287" y="294"/>
                  <a:pt x="292" y="306"/>
                </a:cubicBezTo>
                <a:lnTo>
                  <a:pt x="334" y="407"/>
                </a:lnTo>
                <a:cubicBezTo>
                  <a:pt x="319" y="404"/>
                  <a:pt x="304" y="405"/>
                  <a:pt x="291" y="411"/>
                </a:cubicBezTo>
                <a:cubicBezTo>
                  <a:pt x="275" y="417"/>
                  <a:pt x="263" y="430"/>
                  <a:pt x="258" y="444"/>
                </a:cubicBezTo>
                <a:cubicBezTo>
                  <a:pt x="253" y="459"/>
                  <a:pt x="254" y="474"/>
                  <a:pt x="262" y="487"/>
                </a:cubicBezTo>
                <a:cubicBezTo>
                  <a:pt x="269" y="498"/>
                  <a:pt x="280" y="507"/>
                  <a:pt x="294" y="512"/>
                </a:cubicBezTo>
                <a:cubicBezTo>
                  <a:pt x="294" y="512"/>
                  <a:pt x="294" y="512"/>
                  <a:pt x="295" y="512"/>
                </a:cubicBezTo>
                <a:cubicBezTo>
                  <a:pt x="320" y="520"/>
                  <a:pt x="344" y="531"/>
                  <a:pt x="366" y="544"/>
                </a:cubicBezTo>
                <a:cubicBezTo>
                  <a:pt x="367" y="545"/>
                  <a:pt x="368" y="547"/>
                  <a:pt x="369" y="548"/>
                </a:cubicBezTo>
                <a:cubicBezTo>
                  <a:pt x="380" y="564"/>
                  <a:pt x="389" y="576"/>
                  <a:pt x="397" y="583"/>
                </a:cubicBezTo>
                <a:cubicBezTo>
                  <a:pt x="406" y="590"/>
                  <a:pt x="415" y="596"/>
                  <a:pt x="425" y="600"/>
                </a:cubicBezTo>
                <a:lnTo>
                  <a:pt x="450" y="661"/>
                </a:lnTo>
                <a:cubicBezTo>
                  <a:pt x="451" y="664"/>
                  <a:pt x="454" y="665"/>
                  <a:pt x="456" y="664"/>
                </a:cubicBezTo>
                <a:lnTo>
                  <a:pt x="620" y="597"/>
                </a:lnTo>
                <a:cubicBezTo>
                  <a:pt x="623" y="596"/>
                  <a:pt x="625" y="593"/>
                  <a:pt x="624" y="590"/>
                </a:cubicBezTo>
                <a:close/>
                <a:moveTo>
                  <a:pt x="255" y="278"/>
                </a:moveTo>
                <a:cubicBezTo>
                  <a:pt x="255" y="265"/>
                  <a:pt x="245" y="255"/>
                  <a:pt x="232" y="255"/>
                </a:cubicBezTo>
                <a:lnTo>
                  <a:pt x="168" y="255"/>
                </a:lnTo>
                <a:cubicBezTo>
                  <a:pt x="155" y="255"/>
                  <a:pt x="144" y="265"/>
                  <a:pt x="144" y="278"/>
                </a:cubicBezTo>
                <a:lnTo>
                  <a:pt x="144" y="322"/>
                </a:lnTo>
                <a:cubicBezTo>
                  <a:pt x="144" y="335"/>
                  <a:pt x="155" y="346"/>
                  <a:pt x="168" y="346"/>
                </a:cubicBezTo>
                <a:lnTo>
                  <a:pt x="232" y="346"/>
                </a:lnTo>
                <a:cubicBezTo>
                  <a:pt x="245" y="346"/>
                  <a:pt x="255" y="335"/>
                  <a:pt x="255" y="322"/>
                </a:cubicBezTo>
                <a:lnTo>
                  <a:pt x="255" y="278"/>
                </a:lnTo>
                <a:close/>
                <a:moveTo>
                  <a:pt x="112" y="278"/>
                </a:moveTo>
                <a:cubicBezTo>
                  <a:pt x="112" y="265"/>
                  <a:pt x="101" y="255"/>
                  <a:pt x="88" y="255"/>
                </a:cubicBezTo>
                <a:lnTo>
                  <a:pt x="23" y="255"/>
                </a:lnTo>
                <a:cubicBezTo>
                  <a:pt x="10" y="255"/>
                  <a:pt x="0" y="265"/>
                  <a:pt x="0" y="278"/>
                </a:cubicBezTo>
                <a:lnTo>
                  <a:pt x="0" y="322"/>
                </a:lnTo>
                <a:cubicBezTo>
                  <a:pt x="0" y="336"/>
                  <a:pt x="10" y="346"/>
                  <a:pt x="23" y="346"/>
                </a:cubicBezTo>
                <a:lnTo>
                  <a:pt x="88" y="346"/>
                </a:lnTo>
                <a:cubicBezTo>
                  <a:pt x="101" y="346"/>
                  <a:pt x="112" y="336"/>
                  <a:pt x="112" y="322"/>
                </a:cubicBezTo>
                <a:lnTo>
                  <a:pt x="112" y="278"/>
                </a:lnTo>
                <a:close/>
                <a:moveTo>
                  <a:pt x="400" y="151"/>
                </a:moveTo>
                <a:cubicBezTo>
                  <a:pt x="400" y="138"/>
                  <a:pt x="389" y="128"/>
                  <a:pt x="376" y="128"/>
                </a:cubicBezTo>
                <a:lnTo>
                  <a:pt x="312" y="128"/>
                </a:lnTo>
                <a:cubicBezTo>
                  <a:pt x="299" y="128"/>
                  <a:pt x="288" y="138"/>
                  <a:pt x="288" y="151"/>
                </a:cubicBezTo>
                <a:lnTo>
                  <a:pt x="288" y="196"/>
                </a:lnTo>
                <a:cubicBezTo>
                  <a:pt x="288" y="209"/>
                  <a:pt x="299" y="219"/>
                  <a:pt x="312" y="219"/>
                </a:cubicBezTo>
                <a:lnTo>
                  <a:pt x="376" y="219"/>
                </a:lnTo>
                <a:cubicBezTo>
                  <a:pt x="389" y="219"/>
                  <a:pt x="400" y="209"/>
                  <a:pt x="400" y="196"/>
                </a:cubicBezTo>
                <a:lnTo>
                  <a:pt x="400" y="151"/>
                </a:lnTo>
                <a:close/>
                <a:moveTo>
                  <a:pt x="255" y="151"/>
                </a:moveTo>
                <a:cubicBezTo>
                  <a:pt x="255" y="138"/>
                  <a:pt x="245" y="128"/>
                  <a:pt x="232" y="128"/>
                </a:cubicBezTo>
                <a:lnTo>
                  <a:pt x="168" y="128"/>
                </a:lnTo>
                <a:cubicBezTo>
                  <a:pt x="155" y="128"/>
                  <a:pt x="144" y="138"/>
                  <a:pt x="144" y="151"/>
                </a:cubicBezTo>
                <a:lnTo>
                  <a:pt x="144" y="195"/>
                </a:lnTo>
                <a:cubicBezTo>
                  <a:pt x="144" y="209"/>
                  <a:pt x="155" y="218"/>
                  <a:pt x="168" y="218"/>
                </a:cubicBezTo>
                <a:lnTo>
                  <a:pt x="232" y="218"/>
                </a:lnTo>
                <a:cubicBezTo>
                  <a:pt x="245" y="218"/>
                  <a:pt x="255" y="209"/>
                  <a:pt x="255" y="195"/>
                </a:cubicBezTo>
                <a:lnTo>
                  <a:pt x="255" y="151"/>
                </a:lnTo>
                <a:close/>
                <a:moveTo>
                  <a:pt x="112" y="151"/>
                </a:moveTo>
                <a:cubicBezTo>
                  <a:pt x="112" y="138"/>
                  <a:pt x="101" y="128"/>
                  <a:pt x="88" y="128"/>
                </a:cubicBezTo>
                <a:lnTo>
                  <a:pt x="23" y="128"/>
                </a:lnTo>
                <a:cubicBezTo>
                  <a:pt x="10" y="128"/>
                  <a:pt x="0" y="138"/>
                  <a:pt x="0" y="151"/>
                </a:cubicBezTo>
                <a:lnTo>
                  <a:pt x="0" y="196"/>
                </a:lnTo>
                <a:cubicBezTo>
                  <a:pt x="0" y="209"/>
                  <a:pt x="10" y="219"/>
                  <a:pt x="23" y="219"/>
                </a:cubicBezTo>
                <a:lnTo>
                  <a:pt x="88" y="219"/>
                </a:lnTo>
                <a:cubicBezTo>
                  <a:pt x="101" y="219"/>
                  <a:pt x="112" y="209"/>
                  <a:pt x="112" y="196"/>
                </a:cubicBezTo>
                <a:lnTo>
                  <a:pt x="112" y="151"/>
                </a:lnTo>
                <a:close/>
                <a:moveTo>
                  <a:pt x="400" y="24"/>
                </a:moveTo>
                <a:cubicBezTo>
                  <a:pt x="400" y="11"/>
                  <a:pt x="389" y="0"/>
                  <a:pt x="376" y="0"/>
                </a:cubicBezTo>
                <a:lnTo>
                  <a:pt x="312" y="0"/>
                </a:lnTo>
                <a:cubicBezTo>
                  <a:pt x="299" y="0"/>
                  <a:pt x="288" y="11"/>
                  <a:pt x="288" y="24"/>
                </a:cubicBezTo>
                <a:lnTo>
                  <a:pt x="288" y="68"/>
                </a:lnTo>
                <a:cubicBezTo>
                  <a:pt x="288" y="81"/>
                  <a:pt x="299" y="91"/>
                  <a:pt x="312" y="91"/>
                </a:cubicBezTo>
                <a:lnTo>
                  <a:pt x="376" y="91"/>
                </a:lnTo>
                <a:cubicBezTo>
                  <a:pt x="389" y="91"/>
                  <a:pt x="400" y="81"/>
                  <a:pt x="400" y="68"/>
                </a:cubicBezTo>
                <a:lnTo>
                  <a:pt x="400" y="24"/>
                </a:lnTo>
                <a:close/>
                <a:moveTo>
                  <a:pt x="255" y="24"/>
                </a:moveTo>
                <a:cubicBezTo>
                  <a:pt x="255" y="11"/>
                  <a:pt x="245" y="0"/>
                  <a:pt x="232" y="0"/>
                </a:cubicBezTo>
                <a:lnTo>
                  <a:pt x="168" y="0"/>
                </a:lnTo>
                <a:cubicBezTo>
                  <a:pt x="155" y="0"/>
                  <a:pt x="144" y="11"/>
                  <a:pt x="144" y="24"/>
                </a:cubicBezTo>
                <a:lnTo>
                  <a:pt x="144" y="69"/>
                </a:lnTo>
                <a:cubicBezTo>
                  <a:pt x="144" y="82"/>
                  <a:pt x="155" y="92"/>
                  <a:pt x="168" y="92"/>
                </a:cubicBezTo>
                <a:lnTo>
                  <a:pt x="232" y="92"/>
                </a:lnTo>
                <a:cubicBezTo>
                  <a:pt x="245" y="92"/>
                  <a:pt x="255" y="82"/>
                  <a:pt x="255" y="69"/>
                </a:cubicBezTo>
                <a:lnTo>
                  <a:pt x="255" y="24"/>
                </a:lnTo>
                <a:close/>
                <a:moveTo>
                  <a:pt x="112" y="24"/>
                </a:moveTo>
                <a:cubicBezTo>
                  <a:pt x="112" y="11"/>
                  <a:pt x="101" y="0"/>
                  <a:pt x="88" y="0"/>
                </a:cubicBezTo>
                <a:lnTo>
                  <a:pt x="23" y="0"/>
                </a:lnTo>
                <a:cubicBezTo>
                  <a:pt x="10" y="0"/>
                  <a:pt x="0" y="11"/>
                  <a:pt x="0" y="24"/>
                </a:cubicBezTo>
                <a:lnTo>
                  <a:pt x="0" y="68"/>
                </a:lnTo>
                <a:cubicBezTo>
                  <a:pt x="0" y="81"/>
                  <a:pt x="10" y="91"/>
                  <a:pt x="23" y="91"/>
                </a:cubicBezTo>
                <a:lnTo>
                  <a:pt x="88" y="91"/>
                </a:lnTo>
                <a:cubicBezTo>
                  <a:pt x="101" y="91"/>
                  <a:pt x="112" y="81"/>
                  <a:pt x="112" y="68"/>
                </a:cubicBezTo>
                <a:lnTo>
                  <a:pt x="112" y="24"/>
                </a:lnTo>
                <a:close/>
                <a:moveTo>
                  <a:pt x="470" y="625"/>
                </a:moveTo>
                <a:lnTo>
                  <a:pt x="470" y="625"/>
                </a:lnTo>
                <a:lnTo>
                  <a:pt x="451" y="577"/>
                </a:lnTo>
                <a:cubicBezTo>
                  <a:pt x="450" y="575"/>
                  <a:pt x="449" y="574"/>
                  <a:pt x="447" y="574"/>
                </a:cubicBezTo>
                <a:cubicBezTo>
                  <a:pt x="447" y="574"/>
                  <a:pt x="446" y="574"/>
                  <a:pt x="446" y="574"/>
                </a:cubicBezTo>
                <a:cubicBezTo>
                  <a:pt x="446" y="574"/>
                  <a:pt x="445" y="574"/>
                  <a:pt x="444" y="573"/>
                </a:cubicBezTo>
                <a:cubicBezTo>
                  <a:pt x="436" y="571"/>
                  <a:pt x="428" y="566"/>
                  <a:pt x="419" y="559"/>
                </a:cubicBezTo>
                <a:cubicBezTo>
                  <a:pt x="413" y="554"/>
                  <a:pt x="402" y="539"/>
                  <a:pt x="396" y="530"/>
                </a:cubicBezTo>
                <a:cubicBezTo>
                  <a:pt x="392" y="525"/>
                  <a:pt x="390" y="522"/>
                  <a:pt x="389" y="521"/>
                </a:cubicBezTo>
                <a:cubicBezTo>
                  <a:pt x="389" y="521"/>
                  <a:pt x="388" y="520"/>
                  <a:pt x="388" y="520"/>
                </a:cubicBezTo>
                <a:cubicBezTo>
                  <a:pt x="363" y="504"/>
                  <a:pt x="335" y="491"/>
                  <a:pt x="306" y="482"/>
                </a:cubicBezTo>
                <a:cubicBezTo>
                  <a:pt x="292" y="478"/>
                  <a:pt x="284" y="465"/>
                  <a:pt x="289" y="453"/>
                </a:cubicBezTo>
                <a:cubicBezTo>
                  <a:pt x="291" y="447"/>
                  <a:pt x="296" y="442"/>
                  <a:pt x="303" y="439"/>
                </a:cubicBezTo>
                <a:lnTo>
                  <a:pt x="301" y="434"/>
                </a:lnTo>
                <a:lnTo>
                  <a:pt x="303" y="439"/>
                </a:lnTo>
                <a:cubicBezTo>
                  <a:pt x="311" y="436"/>
                  <a:pt x="319" y="436"/>
                  <a:pt x="327" y="439"/>
                </a:cubicBezTo>
                <a:cubicBezTo>
                  <a:pt x="346" y="444"/>
                  <a:pt x="363" y="451"/>
                  <a:pt x="380" y="459"/>
                </a:cubicBezTo>
                <a:cubicBezTo>
                  <a:pt x="381" y="460"/>
                  <a:pt x="383" y="460"/>
                  <a:pt x="384" y="459"/>
                </a:cubicBezTo>
                <a:cubicBezTo>
                  <a:pt x="385" y="459"/>
                  <a:pt x="385" y="459"/>
                  <a:pt x="386" y="458"/>
                </a:cubicBezTo>
                <a:cubicBezTo>
                  <a:pt x="387" y="457"/>
                  <a:pt x="388" y="455"/>
                  <a:pt x="387" y="453"/>
                </a:cubicBezTo>
                <a:lnTo>
                  <a:pt x="322" y="294"/>
                </a:lnTo>
                <a:cubicBezTo>
                  <a:pt x="319" y="287"/>
                  <a:pt x="327" y="277"/>
                  <a:pt x="338" y="272"/>
                </a:cubicBezTo>
                <a:cubicBezTo>
                  <a:pt x="349" y="267"/>
                  <a:pt x="361" y="270"/>
                  <a:pt x="364" y="277"/>
                </a:cubicBezTo>
                <a:lnTo>
                  <a:pt x="402" y="371"/>
                </a:lnTo>
                <a:cubicBezTo>
                  <a:pt x="403" y="373"/>
                  <a:pt x="405" y="374"/>
                  <a:pt x="406" y="374"/>
                </a:cubicBezTo>
                <a:cubicBezTo>
                  <a:pt x="407" y="374"/>
                  <a:pt x="408" y="374"/>
                  <a:pt x="409" y="374"/>
                </a:cubicBezTo>
                <a:cubicBezTo>
                  <a:pt x="410" y="373"/>
                  <a:pt x="411" y="373"/>
                  <a:pt x="411" y="372"/>
                </a:cubicBezTo>
                <a:cubicBezTo>
                  <a:pt x="414" y="370"/>
                  <a:pt x="417" y="367"/>
                  <a:pt x="421" y="366"/>
                </a:cubicBezTo>
                <a:cubicBezTo>
                  <a:pt x="428" y="363"/>
                  <a:pt x="437" y="363"/>
                  <a:pt x="443" y="366"/>
                </a:cubicBezTo>
                <a:cubicBezTo>
                  <a:pt x="444" y="367"/>
                  <a:pt x="446" y="367"/>
                  <a:pt x="447" y="366"/>
                </a:cubicBezTo>
                <a:cubicBezTo>
                  <a:pt x="447" y="366"/>
                  <a:pt x="447" y="366"/>
                  <a:pt x="448" y="366"/>
                </a:cubicBezTo>
                <a:cubicBezTo>
                  <a:pt x="449" y="366"/>
                  <a:pt x="450" y="365"/>
                  <a:pt x="450" y="364"/>
                </a:cubicBezTo>
                <a:cubicBezTo>
                  <a:pt x="454" y="358"/>
                  <a:pt x="458" y="354"/>
                  <a:pt x="464" y="352"/>
                </a:cubicBezTo>
                <a:cubicBezTo>
                  <a:pt x="477" y="347"/>
                  <a:pt x="491" y="351"/>
                  <a:pt x="495" y="362"/>
                </a:cubicBezTo>
                <a:lnTo>
                  <a:pt x="496" y="365"/>
                </a:lnTo>
                <a:cubicBezTo>
                  <a:pt x="497" y="366"/>
                  <a:pt x="498" y="367"/>
                  <a:pt x="500" y="368"/>
                </a:cubicBezTo>
                <a:cubicBezTo>
                  <a:pt x="501" y="368"/>
                  <a:pt x="502" y="368"/>
                  <a:pt x="503" y="367"/>
                </a:cubicBezTo>
                <a:cubicBezTo>
                  <a:pt x="504" y="367"/>
                  <a:pt x="504" y="367"/>
                  <a:pt x="505" y="366"/>
                </a:cubicBezTo>
                <a:cubicBezTo>
                  <a:pt x="508" y="363"/>
                  <a:pt x="511" y="361"/>
                  <a:pt x="515" y="359"/>
                </a:cubicBezTo>
                <a:cubicBezTo>
                  <a:pt x="528" y="354"/>
                  <a:pt x="542" y="359"/>
                  <a:pt x="546" y="369"/>
                </a:cubicBezTo>
                <a:lnTo>
                  <a:pt x="562" y="408"/>
                </a:lnTo>
                <a:cubicBezTo>
                  <a:pt x="562" y="409"/>
                  <a:pt x="562" y="409"/>
                  <a:pt x="562" y="409"/>
                </a:cubicBezTo>
                <a:cubicBezTo>
                  <a:pt x="571" y="431"/>
                  <a:pt x="575" y="448"/>
                  <a:pt x="577" y="459"/>
                </a:cubicBezTo>
                <a:cubicBezTo>
                  <a:pt x="583" y="490"/>
                  <a:pt x="579" y="513"/>
                  <a:pt x="566" y="529"/>
                </a:cubicBezTo>
                <a:cubicBezTo>
                  <a:pt x="565" y="530"/>
                  <a:pt x="565" y="532"/>
                  <a:pt x="565" y="534"/>
                </a:cubicBezTo>
                <a:lnTo>
                  <a:pt x="584" y="578"/>
                </a:lnTo>
                <a:lnTo>
                  <a:pt x="470" y="625"/>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82" name="Freeform 14"/>
          <p:cNvSpPr>
            <a:spLocks noEditPoints="true"/>
          </p:cNvSpPr>
          <p:nvPr/>
        </p:nvSpPr>
        <p:spPr bwMode="auto">
          <a:xfrm>
            <a:off x="7469188" y="1838325"/>
            <a:ext cx="427037" cy="404813"/>
          </a:xfrm>
          <a:custGeom>
            <a:avLst/>
            <a:gdLst>
              <a:gd name="T0" fmla="*/ 2147483647 w 594"/>
              <a:gd name="T1" fmla="*/ 2147483647 h 557"/>
              <a:gd name="T2" fmla="*/ 2147483647 w 594"/>
              <a:gd name="T3" fmla="*/ 2147483647 h 557"/>
              <a:gd name="T4" fmla="*/ 2147483647 w 594"/>
              <a:gd name="T5" fmla="*/ 2147483647 h 557"/>
              <a:gd name="T6" fmla="*/ 2147483647 w 594"/>
              <a:gd name="T7" fmla="*/ 2147483647 h 557"/>
              <a:gd name="T8" fmla="*/ 2147483647 w 594"/>
              <a:gd name="T9" fmla="*/ 2147483647 h 557"/>
              <a:gd name="T10" fmla="*/ 2147483647 w 594"/>
              <a:gd name="T11" fmla="*/ 2147483647 h 557"/>
              <a:gd name="T12" fmla="*/ 2147483647 w 594"/>
              <a:gd name="T13" fmla="*/ 2147483647 h 557"/>
              <a:gd name="T14" fmla="*/ 2147483647 w 594"/>
              <a:gd name="T15" fmla="*/ 2147483647 h 557"/>
              <a:gd name="T16" fmla="*/ 2147483647 w 594"/>
              <a:gd name="T17" fmla="*/ 2147483647 h 557"/>
              <a:gd name="T18" fmla="*/ 2147483647 w 594"/>
              <a:gd name="T19" fmla="*/ 2147483647 h 557"/>
              <a:gd name="T20" fmla="*/ 2147483647 w 594"/>
              <a:gd name="T21" fmla="*/ 2147483647 h 557"/>
              <a:gd name="T22" fmla="*/ 2147483647 w 594"/>
              <a:gd name="T23" fmla="*/ 2147483647 h 557"/>
              <a:gd name="T24" fmla="*/ 2147483647 w 594"/>
              <a:gd name="T25" fmla="*/ 2147483647 h 557"/>
              <a:gd name="T26" fmla="*/ 2147483647 w 594"/>
              <a:gd name="T27" fmla="*/ 2147483647 h 557"/>
              <a:gd name="T28" fmla="*/ 2147483647 w 594"/>
              <a:gd name="T29" fmla="*/ 2147483647 h 557"/>
              <a:gd name="T30" fmla="*/ 2147483647 w 594"/>
              <a:gd name="T31" fmla="*/ 2147483647 h 557"/>
              <a:gd name="T32" fmla="*/ 2147483647 w 594"/>
              <a:gd name="T33" fmla="*/ 2147483647 h 557"/>
              <a:gd name="T34" fmla="*/ 2147483647 w 594"/>
              <a:gd name="T35" fmla="*/ 2147483647 h 557"/>
              <a:gd name="T36" fmla="*/ 2147483647 w 594"/>
              <a:gd name="T37" fmla="*/ 2147483647 h 557"/>
              <a:gd name="T38" fmla="*/ 2147483647 w 594"/>
              <a:gd name="T39" fmla="*/ 2147483647 h 557"/>
              <a:gd name="T40" fmla="*/ 2147483647 w 594"/>
              <a:gd name="T41" fmla="*/ 2147483647 h 557"/>
              <a:gd name="T42" fmla="*/ 2147483647 w 594"/>
              <a:gd name="T43" fmla="*/ 2147483647 h 557"/>
              <a:gd name="T44" fmla="*/ 2147483647 w 594"/>
              <a:gd name="T45" fmla="*/ 2147483647 h 557"/>
              <a:gd name="T46" fmla="*/ 2147483647 w 594"/>
              <a:gd name="T47" fmla="*/ 2147483647 h 557"/>
              <a:gd name="T48" fmla="*/ 2147483647 w 594"/>
              <a:gd name="T49" fmla="*/ 2147483647 h 557"/>
              <a:gd name="T50" fmla="*/ 2147483647 w 594"/>
              <a:gd name="T51" fmla="*/ 2147483647 h 557"/>
              <a:gd name="T52" fmla="*/ 2147483647 w 594"/>
              <a:gd name="T53" fmla="*/ 2147483647 h 557"/>
              <a:gd name="T54" fmla="*/ 2147483647 w 594"/>
              <a:gd name="T55" fmla="*/ 2147483647 h 557"/>
              <a:gd name="T56" fmla="*/ 2147483647 w 594"/>
              <a:gd name="T57" fmla="*/ 2147483647 h 557"/>
              <a:gd name="T58" fmla="*/ 2147483647 w 594"/>
              <a:gd name="T59" fmla="*/ 2147483647 h 557"/>
              <a:gd name="T60" fmla="*/ 2147483647 w 594"/>
              <a:gd name="T61" fmla="*/ 2147483647 h 557"/>
              <a:gd name="T62" fmla="*/ 2147483647 w 594"/>
              <a:gd name="T63" fmla="*/ 2147483647 h 557"/>
              <a:gd name="T64" fmla="*/ 2147483647 w 594"/>
              <a:gd name="T65" fmla="*/ 2147483647 h 557"/>
              <a:gd name="T66" fmla="*/ 2147483647 w 594"/>
              <a:gd name="T67" fmla="*/ 2147483647 h 557"/>
              <a:gd name="T68" fmla="*/ 2147483647 w 594"/>
              <a:gd name="T69" fmla="*/ 2147483647 h 557"/>
              <a:gd name="T70" fmla="*/ 2147483647 w 594"/>
              <a:gd name="T71" fmla="*/ 2147483647 h 557"/>
              <a:gd name="T72" fmla="*/ 2147483647 w 594"/>
              <a:gd name="T73" fmla="*/ 2147483647 h 557"/>
              <a:gd name="T74" fmla="*/ 2147483647 w 594"/>
              <a:gd name="T75" fmla="*/ 2147483647 h 557"/>
              <a:gd name="T76" fmla="*/ 2147483647 w 594"/>
              <a:gd name="T77" fmla="*/ 2147483647 h 557"/>
              <a:gd name="T78" fmla="*/ 2147483647 w 594"/>
              <a:gd name="T79" fmla="*/ 2147483647 h 557"/>
              <a:gd name="T80" fmla="*/ 2147483647 w 594"/>
              <a:gd name="T81" fmla="*/ 2147483647 h 557"/>
              <a:gd name="T82" fmla="*/ 2147483647 w 594"/>
              <a:gd name="T83" fmla="*/ 2147483647 h 557"/>
              <a:gd name="T84" fmla="*/ 2147483647 w 594"/>
              <a:gd name="T85" fmla="*/ 2147483647 h 557"/>
              <a:gd name="T86" fmla="*/ 2147483647 w 594"/>
              <a:gd name="T87" fmla="*/ 2147483647 h 557"/>
              <a:gd name="T88" fmla="*/ 2147483647 w 594"/>
              <a:gd name="T89" fmla="*/ 2147483647 h 557"/>
              <a:gd name="T90" fmla="*/ 2147483647 w 594"/>
              <a:gd name="T91" fmla="*/ 2147483647 h 557"/>
              <a:gd name="T92" fmla="*/ 2147483647 w 594"/>
              <a:gd name="T93" fmla="*/ 2147483647 h 557"/>
              <a:gd name="T94" fmla="*/ 2147483647 w 594"/>
              <a:gd name="T95" fmla="*/ 2147483647 h 557"/>
              <a:gd name="T96" fmla="*/ 2147483647 w 594"/>
              <a:gd name="T97" fmla="*/ 2147483647 h 557"/>
              <a:gd name="T98" fmla="*/ 2147483647 w 594"/>
              <a:gd name="T99" fmla="*/ 2147483647 h 557"/>
              <a:gd name="T100" fmla="*/ 2147483647 w 594"/>
              <a:gd name="T101" fmla="*/ 2147483647 h 557"/>
              <a:gd name="T102" fmla="*/ 2147483647 w 594"/>
              <a:gd name="T103" fmla="*/ 2147483647 h 557"/>
              <a:gd name="T104" fmla="*/ 2147483647 w 594"/>
              <a:gd name="T105" fmla="*/ 2147483647 h 557"/>
              <a:gd name="T106" fmla="*/ 2147483647 w 594"/>
              <a:gd name="T107" fmla="*/ 2147483647 h 557"/>
              <a:gd name="T108" fmla="*/ 2147483647 w 594"/>
              <a:gd name="T109" fmla="*/ 2147483647 h 557"/>
              <a:gd name="T110" fmla="*/ 2147483647 w 594"/>
              <a:gd name="T111" fmla="*/ 2147483647 h 557"/>
              <a:gd name="T112" fmla="*/ 2147483647 w 594"/>
              <a:gd name="T113" fmla="*/ 2147483647 h 557"/>
              <a:gd name="T114" fmla="*/ 2147483647 w 594"/>
              <a:gd name="T115" fmla="*/ 2147483647 h 557"/>
              <a:gd name="T116" fmla="*/ 2147483647 w 594"/>
              <a:gd name="T117" fmla="*/ 2147483647 h 557"/>
              <a:gd name="T118" fmla="*/ 2147483647 w 594"/>
              <a:gd name="T119" fmla="*/ 2147483647 h 557"/>
              <a:gd name="T120" fmla="*/ 2147483647 w 594"/>
              <a:gd name="T121" fmla="*/ 2147483647 h 557"/>
              <a:gd name="T122" fmla="*/ 2147483647 w 594"/>
              <a:gd name="T123" fmla="*/ 2147483647 h 557"/>
              <a:gd name="T124" fmla="*/ 2147483647 w 594"/>
              <a:gd name="T125" fmla="*/ 2147483647 h 5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94" h="557">
                <a:moveTo>
                  <a:pt x="47" y="413"/>
                </a:moveTo>
                <a:cubicBezTo>
                  <a:pt x="77" y="411"/>
                  <a:pt x="106" y="409"/>
                  <a:pt x="136" y="408"/>
                </a:cubicBezTo>
                <a:cubicBezTo>
                  <a:pt x="118" y="407"/>
                  <a:pt x="100" y="405"/>
                  <a:pt x="82" y="403"/>
                </a:cubicBezTo>
                <a:cubicBezTo>
                  <a:pt x="67" y="401"/>
                  <a:pt x="54" y="391"/>
                  <a:pt x="54" y="376"/>
                </a:cubicBezTo>
                <a:cubicBezTo>
                  <a:pt x="54" y="353"/>
                  <a:pt x="54" y="331"/>
                  <a:pt x="54" y="309"/>
                </a:cubicBezTo>
                <a:cubicBezTo>
                  <a:pt x="54" y="294"/>
                  <a:pt x="67" y="283"/>
                  <a:pt x="82" y="282"/>
                </a:cubicBezTo>
                <a:cubicBezTo>
                  <a:pt x="137" y="276"/>
                  <a:pt x="192" y="274"/>
                  <a:pt x="246" y="276"/>
                </a:cubicBezTo>
                <a:cubicBezTo>
                  <a:pt x="227" y="307"/>
                  <a:pt x="215" y="345"/>
                  <a:pt x="215" y="385"/>
                </a:cubicBezTo>
                <a:cubicBezTo>
                  <a:pt x="215" y="442"/>
                  <a:pt x="238" y="494"/>
                  <a:pt x="276" y="531"/>
                </a:cubicBezTo>
                <a:cubicBezTo>
                  <a:pt x="278" y="534"/>
                  <a:pt x="281" y="536"/>
                  <a:pt x="283" y="538"/>
                </a:cubicBezTo>
                <a:cubicBezTo>
                  <a:pt x="205" y="545"/>
                  <a:pt x="126" y="543"/>
                  <a:pt x="47" y="535"/>
                </a:cubicBezTo>
                <a:cubicBezTo>
                  <a:pt x="32" y="533"/>
                  <a:pt x="20" y="523"/>
                  <a:pt x="20" y="507"/>
                </a:cubicBezTo>
                <a:cubicBezTo>
                  <a:pt x="20" y="485"/>
                  <a:pt x="20" y="463"/>
                  <a:pt x="20" y="441"/>
                </a:cubicBezTo>
                <a:cubicBezTo>
                  <a:pt x="20" y="426"/>
                  <a:pt x="32" y="415"/>
                  <a:pt x="47" y="413"/>
                </a:cubicBezTo>
                <a:close/>
                <a:moveTo>
                  <a:pt x="408" y="244"/>
                </a:moveTo>
                <a:lnTo>
                  <a:pt x="408" y="244"/>
                </a:lnTo>
                <a:cubicBezTo>
                  <a:pt x="420" y="243"/>
                  <a:pt x="431" y="242"/>
                  <a:pt x="442" y="245"/>
                </a:cubicBezTo>
                <a:cubicBezTo>
                  <a:pt x="442" y="251"/>
                  <a:pt x="441" y="257"/>
                  <a:pt x="441" y="263"/>
                </a:cubicBezTo>
                <a:cubicBezTo>
                  <a:pt x="430" y="261"/>
                  <a:pt x="420" y="261"/>
                  <a:pt x="410" y="263"/>
                </a:cubicBezTo>
                <a:cubicBezTo>
                  <a:pt x="410" y="256"/>
                  <a:pt x="409" y="250"/>
                  <a:pt x="408" y="244"/>
                </a:cubicBezTo>
                <a:close/>
                <a:moveTo>
                  <a:pt x="471" y="355"/>
                </a:moveTo>
                <a:lnTo>
                  <a:pt x="471" y="355"/>
                </a:lnTo>
                <a:lnTo>
                  <a:pt x="431" y="355"/>
                </a:lnTo>
                <a:lnTo>
                  <a:pt x="431" y="348"/>
                </a:lnTo>
                <a:cubicBezTo>
                  <a:pt x="431" y="341"/>
                  <a:pt x="431" y="337"/>
                  <a:pt x="430" y="334"/>
                </a:cubicBezTo>
                <a:cubicBezTo>
                  <a:pt x="429" y="332"/>
                  <a:pt x="427" y="331"/>
                  <a:pt x="424" y="331"/>
                </a:cubicBezTo>
                <a:cubicBezTo>
                  <a:pt x="422" y="331"/>
                  <a:pt x="420" y="332"/>
                  <a:pt x="419" y="334"/>
                </a:cubicBezTo>
                <a:cubicBezTo>
                  <a:pt x="417" y="336"/>
                  <a:pt x="417" y="339"/>
                  <a:pt x="417" y="342"/>
                </a:cubicBezTo>
                <a:cubicBezTo>
                  <a:pt x="417" y="349"/>
                  <a:pt x="418" y="353"/>
                  <a:pt x="420" y="355"/>
                </a:cubicBezTo>
                <a:cubicBezTo>
                  <a:pt x="423" y="358"/>
                  <a:pt x="430" y="363"/>
                  <a:pt x="442" y="370"/>
                </a:cubicBezTo>
                <a:cubicBezTo>
                  <a:pt x="452" y="376"/>
                  <a:pt x="459" y="381"/>
                  <a:pt x="463" y="384"/>
                </a:cubicBezTo>
                <a:cubicBezTo>
                  <a:pt x="466" y="387"/>
                  <a:pt x="470" y="392"/>
                  <a:pt x="472" y="398"/>
                </a:cubicBezTo>
                <a:cubicBezTo>
                  <a:pt x="475" y="404"/>
                  <a:pt x="476" y="411"/>
                  <a:pt x="476" y="420"/>
                </a:cubicBezTo>
                <a:cubicBezTo>
                  <a:pt x="476" y="435"/>
                  <a:pt x="473" y="446"/>
                  <a:pt x="466" y="454"/>
                </a:cubicBezTo>
                <a:cubicBezTo>
                  <a:pt x="459" y="462"/>
                  <a:pt x="448" y="467"/>
                  <a:pt x="435" y="469"/>
                </a:cubicBezTo>
                <a:lnTo>
                  <a:pt x="435" y="484"/>
                </a:lnTo>
                <a:lnTo>
                  <a:pt x="416" y="484"/>
                </a:lnTo>
                <a:lnTo>
                  <a:pt x="416" y="469"/>
                </a:lnTo>
                <a:cubicBezTo>
                  <a:pt x="406" y="467"/>
                  <a:pt x="396" y="463"/>
                  <a:pt x="388" y="456"/>
                </a:cubicBezTo>
                <a:cubicBezTo>
                  <a:pt x="380" y="449"/>
                  <a:pt x="376" y="437"/>
                  <a:pt x="376" y="419"/>
                </a:cubicBezTo>
                <a:lnTo>
                  <a:pt x="376" y="411"/>
                </a:lnTo>
                <a:lnTo>
                  <a:pt x="416" y="411"/>
                </a:lnTo>
                <a:lnTo>
                  <a:pt x="416" y="421"/>
                </a:lnTo>
                <a:cubicBezTo>
                  <a:pt x="416" y="431"/>
                  <a:pt x="417" y="438"/>
                  <a:pt x="418" y="441"/>
                </a:cubicBezTo>
                <a:cubicBezTo>
                  <a:pt x="418" y="443"/>
                  <a:pt x="420" y="445"/>
                  <a:pt x="424" y="445"/>
                </a:cubicBezTo>
                <a:cubicBezTo>
                  <a:pt x="426" y="445"/>
                  <a:pt x="428" y="444"/>
                  <a:pt x="430" y="442"/>
                </a:cubicBezTo>
                <a:cubicBezTo>
                  <a:pt x="431" y="440"/>
                  <a:pt x="432" y="437"/>
                  <a:pt x="432" y="434"/>
                </a:cubicBezTo>
                <a:cubicBezTo>
                  <a:pt x="432" y="425"/>
                  <a:pt x="431" y="418"/>
                  <a:pt x="430" y="415"/>
                </a:cubicBezTo>
                <a:cubicBezTo>
                  <a:pt x="428" y="411"/>
                  <a:pt x="424" y="407"/>
                  <a:pt x="417" y="402"/>
                </a:cubicBezTo>
                <a:cubicBezTo>
                  <a:pt x="405" y="394"/>
                  <a:pt x="396" y="389"/>
                  <a:pt x="392" y="385"/>
                </a:cubicBezTo>
                <a:cubicBezTo>
                  <a:pt x="388" y="382"/>
                  <a:pt x="384" y="376"/>
                  <a:pt x="381" y="370"/>
                </a:cubicBezTo>
                <a:cubicBezTo>
                  <a:pt x="377" y="363"/>
                  <a:pt x="376" y="356"/>
                  <a:pt x="376" y="348"/>
                </a:cubicBezTo>
                <a:cubicBezTo>
                  <a:pt x="376" y="336"/>
                  <a:pt x="379" y="327"/>
                  <a:pt x="386" y="320"/>
                </a:cubicBezTo>
                <a:cubicBezTo>
                  <a:pt x="393" y="313"/>
                  <a:pt x="403" y="309"/>
                  <a:pt x="416" y="307"/>
                </a:cubicBezTo>
                <a:lnTo>
                  <a:pt x="416" y="294"/>
                </a:lnTo>
                <a:lnTo>
                  <a:pt x="435" y="294"/>
                </a:lnTo>
                <a:lnTo>
                  <a:pt x="435" y="307"/>
                </a:lnTo>
                <a:cubicBezTo>
                  <a:pt x="447" y="309"/>
                  <a:pt x="456" y="313"/>
                  <a:pt x="462" y="320"/>
                </a:cubicBezTo>
                <a:cubicBezTo>
                  <a:pt x="469" y="326"/>
                  <a:pt x="472" y="335"/>
                  <a:pt x="472" y="347"/>
                </a:cubicBezTo>
                <a:cubicBezTo>
                  <a:pt x="472" y="349"/>
                  <a:pt x="472" y="351"/>
                  <a:pt x="471" y="355"/>
                </a:cubicBezTo>
                <a:close/>
                <a:moveTo>
                  <a:pt x="379" y="250"/>
                </a:moveTo>
                <a:lnTo>
                  <a:pt x="379" y="250"/>
                </a:lnTo>
                <a:lnTo>
                  <a:pt x="378" y="251"/>
                </a:lnTo>
                <a:lnTo>
                  <a:pt x="377" y="251"/>
                </a:lnTo>
                <a:lnTo>
                  <a:pt x="376" y="251"/>
                </a:lnTo>
                <a:lnTo>
                  <a:pt x="375" y="252"/>
                </a:lnTo>
                <a:lnTo>
                  <a:pt x="374" y="252"/>
                </a:lnTo>
                <a:lnTo>
                  <a:pt x="373" y="252"/>
                </a:lnTo>
                <a:lnTo>
                  <a:pt x="372" y="253"/>
                </a:lnTo>
                <a:lnTo>
                  <a:pt x="371" y="253"/>
                </a:lnTo>
                <a:lnTo>
                  <a:pt x="370" y="253"/>
                </a:lnTo>
                <a:lnTo>
                  <a:pt x="370" y="254"/>
                </a:lnTo>
                <a:lnTo>
                  <a:pt x="369" y="254"/>
                </a:lnTo>
                <a:lnTo>
                  <a:pt x="368" y="254"/>
                </a:lnTo>
                <a:lnTo>
                  <a:pt x="367" y="255"/>
                </a:lnTo>
                <a:lnTo>
                  <a:pt x="366" y="255"/>
                </a:lnTo>
                <a:lnTo>
                  <a:pt x="365" y="256"/>
                </a:lnTo>
                <a:lnTo>
                  <a:pt x="364" y="256"/>
                </a:lnTo>
                <a:lnTo>
                  <a:pt x="363" y="256"/>
                </a:lnTo>
                <a:lnTo>
                  <a:pt x="370" y="271"/>
                </a:lnTo>
                <a:lnTo>
                  <a:pt x="371" y="271"/>
                </a:lnTo>
                <a:lnTo>
                  <a:pt x="372" y="271"/>
                </a:lnTo>
                <a:lnTo>
                  <a:pt x="372" y="270"/>
                </a:lnTo>
                <a:lnTo>
                  <a:pt x="373" y="270"/>
                </a:lnTo>
                <a:lnTo>
                  <a:pt x="374" y="270"/>
                </a:lnTo>
                <a:lnTo>
                  <a:pt x="374" y="269"/>
                </a:lnTo>
                <a:lnTo>
                  <a:pt x="375" y="269"/>
                </a:lnTo>
                <a:lnTo>
                  <a:pt x="376" y="269"/>
                </a:lnTo>
                <a:lnTo>
                  <a:pt x="377" y="268"/>
                </a:lnTo>
                <a:lnTo>
                  <a:pt x="378" y="268"/>
                </a:lnTo>
                <a:lnTo>
                  <a:pt x="379" y="268"/>
                </a:lnTo>
                <a:lnTo>
                  <a:pt x="379" y="267"/>
                </a:lnTo>
                <a:lnTo>
                  <a:pt x="380" y="267"/>
                </a:lnTo>
                <a:lnTo>
                  <a:pt x="381" y="267"/>
                </a:lnTo>
                <a:lnTo>
                  <a:pt x="382" y="266"/>
                </a:lnTo>
                <a:lnTo>
                  <a:pt x="383" y="266"/>
                </a:lnTo>
                <a:lnTo>
                  <a:pt x="384" y="266"/>
                </a:lnTo>
                <a:lnTo>
                  <a:pt x="379" y="250"/>
                </a:lnTo>
                <a:close/>
                <a:moveTo>
                  <a:pt x="334" y="275"/>
                </a:moveTo>
                <a:lnTo>
                  <a:pt x="334" y="275"/>
                </a:lnTo>
                <a:lnTo>
                  <a:pt x="333" y="275"/>
                </a:lnTo>
                <a:lnTo>
                  <a:pt x="332" y="276"/>
                </a:lnTo>
                <a:lnTo>
                  <a:pt x="331" y="277"/>
                </a:lnTo>
                <a:lnTo>
                  <a:pt x="330" y="278"/>
                </a:lnTo>
                <a:lnTo>
                  <a:pt x="329" y="279"/>
                </a:lnTo>
                <a:lnTo>
                  <a:pt x="328" y="280"/>
                </a:lnTo>
                <a:lnTo>
                  <a:pt x="327" y="280"/>
                </a:lnTo>
                <a:lnTo>
                  <a:pt x="327" y="281"/>
                </a:lnTo>
                <a:lnTo>
                  <a:pt x="326" y="281"/>
                </a:lnTo>
                <a:lnTo>
                  <a:pt x="325" y="282"/>
                </a:lnTo>
                <a:lnTo>
                  <a:pt x="325" y="283"/>
                </a:lnTo>
                <a:lnTo>
                  <a:pt x="324" y="283"/>
                </a:lnTo>
                <a:lnTo>
                  <a:pt x="324" y="284"/>
                </a:lnTo>
                <a:lnTo>
                  <a:pt x="323" y="284"/>
                </a:lnTo>
                <a:lnTo>
                  <a:pt x="322" y="285"/>
                </a:lnTo>
                <a:lnTo>
                  <a:pt x="322" y="286"/>
                </a:lnTo>
                <a:lnTo>
                  <a:pt x="321" y="286"/>
                </a:lnTo>
                <a:lnTo>
                  <a:pt x="333" y="297"/>
                </a:lnTo>
                <a:lnTo>
                  <a:pt x="334" y="296"/>
                </a:lnTo>
                <a:lnTo>
                  <a:pt x="335" y="295"/>
                </a:lnTo>
                <a:lnTo>
                  <a:pt x="336" y="294"/>
                </a:lnTo>
                <a:lnTo>
                  <a:pt x="337" y="294"/>
                </a:lnTo>
                <a:lnTo>
                  <a:pt x="337" y="293"/>
                </a:lnTo>
                <a:lnTo>
                  <a:pt x="338" y="293"/>
                </a:lnTo>
                <a:lnTo>
                  <a:pt x="338" y="292"/>
                </a:lnTo>
                <a:lnTo>
                  <a:pt x="339" y="292"/>
                </a:lnTo>
                <a:lnTo>
                  <a:pt x="339" y="291"/>
                </a:lnTo>
                <a:lnTo>
                  <a:pt x="340" y="291"/>
                </a:lnTo>
                <a:lnTo>
                  <a:pt x="340" y="290"/>
                </a:lnTo>
                <a:lnTo>
                  <a:pt x="341" y="290"/>
                </a:lnTo>
                <a:lnTo>
                  <a:pt x="342" y="289"/>
                </a:lnTo>
                <a:lnTo>
                  <a:pt x="343" y="288"/>
                </a:lnTo>
                <a:lnTo>
                  <a:pt x="344" y="287"/>
                </a:lnTo>
                <a:lnTo>
                  <a:pt x="334" y="275"/>
                </a:lnTo>
                <a:close/>
                <a:moveTo>
                  <a:pt x="300" y="313"/>
                </a:moveTo>
                <a:lnTo>
                  <a:pt x="300" y="313"/>
                </a:lnTo>
                <a:lnTo>
                  <a:pt x="300" y="314"/>
                </a:lnTo>
                <a:lnTo>
                  <a:pt x="300" y="315"/>
                </a:lnTo>
                <a:lnTo>
                  <a:pt x="299" y="315"/>
                </a:lnTo>
                <a:lnTo>
                  <a:pt x="299" y="316"/>
                </a:lnTo>
                <a:lnTo>
                  <a:pt x="298" y="317"/>
                </a:lnTo>
                <a:lnTo>
                  <a:pt x="298" y="318"/>
                </a:lnTo>
                <a:lnTo>
                  <a:pt x="297" y="319"/>
                </a:lnTo>
                <a:lnTo>
                  <a:pt x="297" y="320"/>
                </a:lnTo>
                <a:lnTo>
                  <a:pt x="296" y="321"/>
                </a:lnTo>
                <a:lnTo>
                  <a:pt x="296" y="322"/>
                </a:lnTo>
                <a:lnTo>
                  <a:pt x="295" y="323"/>
                </a:lnTo>
                <a:lnTo>
                  <a:pt x="295" y="324"/>
                </a:lnTo>
                <a:lnTo>
                  <a:pt x="294" y="325"/>
                </a:lnTo>
                <a:lnTo>
                  <a:pt x="294" y="326"/>
                </a:lnTo>
                <a:lnTo>
                  <a:pt x="293" y="327"/>
                </a:lnTo>
                <a:lnTo>
                  <a:pt x="293" y="328"/>
                </a:lnTo>
                <a:lnTo>
                  <a:pt x="293" y="329"/>
                </a:lnTo>
                <a:lnTo>
                  <a:pt x="307" y="335"/>
                </a:lnTo>
                <a:lnTo>
                  <a:pt x="308" y="335"/>
                </a:lnTo>
                <a:lnTo>
                  <a:pt x="308" y="334"/>
                </a:lnTo>
                <a:lnTo>
                  <a:pt x="308" y="333"/>
                </a:lnTo>
                <a:lnTo>
                  <a:pt x="309" y="333"/>
                </a:lnTo>
                <a:lnTo>
                  <a:pt x="309" y="332"/>
                </a:lnTo>
                <a:lnTo>
                  <a:pt x="309" y="331"/>
                </a:lnTo>
                <a:lnTo>
                  <a:pt x="310" y="331"/>
                </a:lnTo>
                <a:lnTo>
                  <a:pt x="310" y="330"/>
                </a:lnTo>
                <a:lnTo>
                  <a:pt x="310" y="329"/>
                </a:lnTo>
                <a:lnTo>
                  <a:pt x="311" y="329"/>
                </a:lnTo>
                <a:lnTo>
                  <a:pt x="311" y="328"/>
                </a:lnTo>
                <a:lnTo>
                  <a:pt x="311" y="327"/>
                </a:lnTo>
                <a:lnTo>
                  <a:pt x="312" y="327"/>
                </a:lnTo>
                <a:lnTo>
                  <a:pt x="312" y="326"/>
                </a:lnTo>
                <a:lnTo>
                  <a:pt x="312" y="325"/>
                </a:lnTo>
                <a:lnTo>
                  <a:pt x="313" y="325"/>
                </a:lnTo>
                <a:lnTo>
                  <a:pt x="313" y="324"/>
                </a:lnTo>
                <a:lnTo>
                  <a:pt x="313" y="323"/>
                </a:lnTo>
                <a:lnTo>
                  <a:pt x="314" y="323"/>
                </a:lnTo>
                <a:lnTo>
                  <a:pt x="314" y="322"/>
                </a:lnTo>
                <a:lnTo>
                  <a:pt x="300" y="313"/>
                </a:lnTo>
                <a:close/>
                <a:moveTo>
                  <a:pt x="283" y="362"/>
                </a:moveTo>
                <a:lnTo>
                  <a:pt x="283" y="362"/>
                </a:lnTo>
                <a:lnTo>
                  <a:pt x="283" y="363"/>
                </a:lnTo>
                <a:lnTo>
                  <a:pt x="282" y="364"/>
                </a:lnTo>
                <a:lnTo>
                  <a:pt x="282" y="365"/>
                </a:lnTo>
                <a:lnTo>
                  <a:pt x="282" y="366"/>
                </a:lnTo>
                <a:lnTo>
                  <a:pt x="282" y="367"/>
                </a:lnTo>
                <a:lnTo>
                  <a:pt x="282" y="368"/>
                </a:lnTo>
                <a:lnTo>
                  <a:pt x="282" y="369"/>
                </a:lnTo>
                <a:lnTo>
                  <a:pt x="282" y="370"/>
                </a:lnTo>
                <a:lnTo>
                  <a:pt x="282" y="371"/>
                </a:lnTo>
                <a:lnTo>
                  <a:pt x="281" y="372"/>
                </a:lnTo>
                <a:lnTo>
                  <a:pt x="281" y="373"/>
                </a:lnTo>
                <a:lnTo>
                  <a:pt x="281" y="374"/>
                </a:lnTo>
                <a:lnTo>
                  <a:pt x="281" y="375"/>
                </a:lnTo>
                <a:lnTo>
                  <a:pt x="281" y="376"/>
                </a:lnTo>
                <a:lnTo>
                  <a:pt x="281" y="377"/>
                </a:lnTo>
                <a:lnTo>
                  <a:pt x="281" y="378"/>
                </a:lnTo>
                <a:lnTo>
                  <a:pt x="281" y="379"/>
                </a:lnTo>
                <a:lnTo>
                  <a:pt x="297" y="380"/>
                </a:lnTo>
                <a:lnTo>
                  <a:pt x="297" y="379"/>
                </a:lnTo>
                <a:lnTo>
                  <a:pt x="297" y="378"/>
                </a:lnTo>
                <a:lnTo>
                  <a:pt x="297" y="377"/>
                </a:lnTo>
                <a:lnTo>
                  <a:pt x="298" y="376"/>
                </a:lnTo>
                <a:lnTo>
                  <a:pt x="298" y="375"/>
                </a:lnTo>
                <a:lnTo>
                  <a:pt x="298" y="374"/>
                </a:lnTo>
                <a:lnTo>
                  <a:pt x="298" y="373"/>
                </a:lnTo>
                <a:lnTo>
                  <a:pt x="298" y="372"/>
                </a:lnTo>
                <a:lnTo>
                  <a:pt x="298" y="371"/>
                </a:lnTo>
                <a:lnTo>
                  <a:pt x="298" y="370"/>
                </a:lnTo>
                <a:lnTo>
                  <a:pt x="298" y="369"/>
                </a:lnTo>
                <a:lnTo>
                  <a:pt x="298" y="368"/>
                </a:lnTo>
                <a:lnTo>
                  <a:pt x="298" y="367"/>
                </a:lnTo>
                <a:lnTo>
                  <a:pt x="299" y="367"/>
                </a:lnTo>
                <a:lnTo>
                  <a:pt x="299" y="366"/>
                </a:lnTo>
                <a:lnTo>
                  <a:pt x="299" y="365"/>
                </a:lnTo>
                <a:lnTo>
                  <a:pt x="299" y="364"/>
                </a:lnTo>
                <a:lnTo>
                  <a:pt x="283" y="362"/>
                </a:lnTo>
                <a:close/>
                <a:moveTo>
                  <a:pt x="284" y="413"/>
                </a:moveTo>
                <a:lnTo>
                  <a:pt x="284" y="413"/>
                </a:lnTo>
                <a:lnTo>
                  <a:pt x="284" y="414"/>
                </a:lnTo>
                <a:lnTo>
                  <a:pt x="284" y="415"/>
                </a:lnTo>
                <a:lnTo>
                  <a:pt x="284" y="416"/>
                </a:lnTo>
                <a:lnTo>
                  <a:pt x="285" y="417"/>
                </a:lnTo>
                <a:lnTo>
                  <a:pt x="285" y="418"/>
                </a:lnTo>
                <a:lnTo>
                  <a:pt x="285" y="419"/>
                </a:lnTo>
                <a:lnTo>
                  <a:pt x="285" y="420"/>
                </a:lnTo>
                <a:lnTo>
                  <a:pt x="286" y="421"/>
                </a:lnTo>
                <a:lnTo>
                  <a:pt x="286" y="422"/>
                </a:lnTo>
                <a:lnTo>
                  <a:pt x="286" y="423"/>
                </a:lnTo>
                <a:lnTo>
                  <a:pt x="286" y="424"/>
                </a:lnTo>
                <a:lnTo>
                  <a:pt x="287" y="425"/>
                </a:lnTo>
                <a:lnTo>
                  <a:pt x="287" y="426"/>
                </a:lnTo>
                <a:lnTo>
                  <a:pt x="287" y="427"/>
                </a:lnTo>
                <a:lnTo>
                  <a:pt x="288" y="428"/>
                </a:lnTo>
                <a:lnTo>
                  <a:pt x="288" y="429"/>
                </a:lnTo>
                <a:lnTo>
                  <a:pt x="288" y="430"/>
                </a:lnTo>
                <a:lnTo>
                  <a:pt x="304" y="425"/>
                </a:lnTo>
                <a:lnTo>
                  <a:pt x="304" y="424"/>
                </a:lnTo>
                <a:lnTo>
                  <a:pt x="303" y="424"/>
                </a:lnTo>
                <a:lnTo>
                  <a:pt x="303" y="423"/>
                </a:lnTo>
                <a:lnTo>
                  <a:pt x="303" y="422"/>
                </a:lnTo>
                <a:lnTo>
                  <a:pt x="303" y="421"/>
                </a:lnTo>
                <a:lnTo>
                  <a:pt x="302" y="421"/>
                </a:lnTo>
                <a:lnTo>
                  <a:pt x="302" y="420"/>
                </a:lnTo>
                <a:lnTo>
                  <a:pt x="302" y="419"/>
                </a:lnTo>
                <a:lnTo>
                  <a:pt x="302" y="418"/>
                </a:lnTo>
                <a:lnTo>
                  <a:pt x="301" y="417"/>
                </a:lnTo>
                <a:lnTo>
                  <a:pt x="301" y="416"/>
                </a:lnTo>
                <a:lnTo>
                  <a:pt x="301" y="415"/>
                </a:lnTo>
                <a:lnTo>
                  <a:pt x="301" y="414"/>
                </a:lnTo>
                <a:lnTo>
                  <a:pt x="300" y="413"/>
                </a:lnTo>
                <a:lnTo>
                  <a:pt x="300" y="412"/>
                </a:lnTo>
                <a:lnTo>
                  <a:pt x="300" y="411"/>
                </a:lnTo>
                <a:lnTo>
                  <a:pt x="300" y="410"/>
                </a:lnTo>
                <a:lnTo>
                  <a:pt x="284" y="413"/>
                </a:lnTo>
                <a:close/>
                <a:moveTo>
                  <a:pt x="303" y="461"/>
                </a:moveTo>
                <a:lnTo>
                  <a:pt x="303" y="461"/>
                </a:lnTo>
                <a:lnTo>
                  <a:pt x="304" y="462"/>
                </a:lnTo>
                <a:lnTo>
                  <a:pt x="304" y="463"/>
                </a:lnTo>
                <a:lnTo>
                  <a:pt x="305" y="463"/>
                </a:lnTo>
                <a:lnTo>
                  <a:pt x="305" y="464"/>
                </a:lnTo>
                <a:lnTo>
                  <a:pt x="306" y="465"/>
                </a:lnTo>
                <a:lnTo>
                  <a:pt x="307" y="466"/>
                </a:lnTo>
                <a:lnTo>
                  <a:pt x="307" y="467"/>
                </a:lnTo>
                <a:lnTo>
                  <a:pt x="308" y="468"/>
                </a:lnTo>
                <a:lnTo>
                  <a:pt x="309" y="469"/>
                </a:lnTo>
                <a:lnTo>
                  <a:pt x="309" y="470"/>
                </a:lnTo>
                <a:lnTo>
                  <a:pt x="310" y="470"/>
                </a:lnTo>
                <a:lnTo>
                  <a:pt x="310" y="471"/>
                </a:lnTo>
                <a:lnTo>
                  <a:pt x="311" y="472"/>
                </a:lnTo>
                <a:lnTo>
                  <a:pt x="312" y="473"/>
                </a:lnTo>
                <a:lnTo>
                  <a:pt x="312" y="474"/>
                </a:lnTo>
                <a:lnTo>
                  <a:pt x="313" y="474"/>
                </a:lnTo>
                <a:lnTo>
                  <a:pt x="313" y="475"/>
                </a:lnTo>
                <a:lnTo>
                  <a:pt x="326" y="465"/>
                </a:lnTo>
                <a:lnTo>
                  <a:pt x="325" y="464"/>
                </a:lnTo>
                <a:lnTo>
                  <a:pt x="325" y="463"/>
                </a:lnTo>
                <a:lnTo>
                  <a:pt x="324" y="463"/>
                </a:lnTo>
                <a:lnTo>
                  <a:pt x="324" y="462"/>
                </a:lnTo>
                <a:lnTo>
                  <a:pt x="323" y="462"/>
                </a:lnTo>
                <a:lnTo>
                  <a:pt x="323" y="461"/>
                </a:lnTo>
                <a:lnTo>
                  <a:pt x="323" y="460"/>
                </a:lnTo>
                <a:lnTo>
                  <a:pt x="322" y="460"/>
                </a:lnTo>
                <a:lnTo>
                  <a:pt x="322" y="459"/>
                </a:lnTo>
                <a:lnTo>
                  <a:pt x="321" y="459"/>
                </a:lnTo>
                <a:lnTo>
                  <a:pt x="321" y="458"/>
                </a:lnTo>
                <a:lnTo>
                  <a:pt x="320" y="457"/>
                </a:lnTo>
                <a:lnTo>
                  <a:pt x="319" y="456"/>
                </a:lnTo>
                <a:lnTo>
                  <a:pt x="319" y="455"/>
                </a:lnTo>
                <a:lnTo>
                  <a:pt x="318" y="454"/>
                </a:lnTo>
                <a:lnTo>
                  <a:pt x="317" y="453"/>
                </a:lnTo>
                <a:lnTo>
                  <a:pt x="317" y="452"/>
                </a:lnTo>
                <a:lnTo>
                  <a:pt x="303" y="461"/>
                </a:lnTo>
                <a:close/>
                <a:moveTo>
                  <a:pt x="338" y="499"/>
                </a:moveTo>
                <a:lnTo>
                  <a:pt x="338" y="499"/>
                </a:lnTo>
                <a:lnTo>
                  <a:pt x="339" y="499"/>
                </a:lnTo>
                <a:lnTo>
                  <a:pt x="340" y="500"/>
                </a:lnTo>
                <a:lnTo>
                  <a:pt x="341" y="501"/>
                </a:lnTo>
                <a:lnTo>
                  <a:pt x="342" y="501"/>
                </a:lnTo>
                <a:lnTo>
                  <a:pt x="343" y="502"/>
                </a:lnTo>
                <a:lnTo>
                  <a:pt x="344" y="503"/>
                </a:lnTo>
                <a:lnTo>
                  <a:pt x="345" y="503"/>
                </a:lnTo>
                <a:lnTo>
                  <a:pt x="345" y="504"/>
                </a:lnTo>
                <a:lnTo>
                  <a:pt x="346" y="504"/>
                </a:lnTo>
                <a:lnTo>
                  <a:pt x="347" y="505"/>
                </a:lnTo>
                <a:lnTo>
                  <a:pt x="348" y="505"/>
                </a:lnTo>
                <a:lnTo>
                  <a:pt x="349" y="506"/>
                </a:lnTo>
                <a:lnTo>
                  <a:pt x="350" y="506"/>
                </a:lnTo>
                <a:lnTo>
                  <a:pt x="350" y="507"/>
                </a:lnTo>
                <a:lnTo>
                  <a:pt x="351" y="507"/>
                </a:lnTo>
                <a:lnTo>
                  <a:pt x="352" y="508"/>
                </a:lnTo>
                <a:lnTo>
                  <a:pt x="353" y="508"/>
                </a:lnTo>
                <a:lnTo>
                  <a:pt x="361" y="494"/>
                </a:lnTo>
                <a:lnTo>
                  <a:pt x="360" y="494"/>
                </a:lnTo>
                <a:lnTo>
                  <a:pt x="359" y="493"/>
                </a:lnTo>
                <a:lnTo>
                  <a:pt x="358" y="492"/>
                </a:lnTo>
                <a:lnTo>
                  <a:pt x="357" y="492"/>
                </a:lnTo>
                <a:lnTo>
                  <a:pt x="356" y="491"/>
                </a:lnTo>
                <a:lnTo>
                  <a:pt x="355" y="490"/>
                </a:lnTo>
                <a:lnTo>
                  <a:pt x="354" y="490"/>
                </a:lnTo>
                <a:lnTo>
                  <a:pt x="353" y="489"/>
                </a:lnTo>
                <a:lnTo>
                  <a:pt x="352" y="489"/>
                </a:lnTo>
                <a:lnTo>
                  <a:pt x="352" y="488"/>
                </a:lnTo>
                <a:lnTo>
                  <a:pt x="351" y="488"/>
                </a:lnTo>
                <a:lnTo>
                  <a:pt x="351" y="487"/>
                </a:lnTo>
                <a:lnTo>
                  <a:pt x="350" y="487"/>
                </a:lnTo>
                <a:lnTo>
                  <a:pt x="349" y="487"/>
                </a:lnTo>
                <a:lnTo>
                  <a:pt x="349" y="486"/>
                </a:lnTo>
                <a:lnTo>
                  <a:pt x="348" y="486"/>
                </a:lnTo>
                <a:lnTo>
                  <a:pt x="338" y="499"/>
                </a:lnTo>
                <a:close/>
                <a:moveTo>
                  <a:pt x="384" y="521"/>
                </a:moveTo>
                <a:lnTo>
                  <a:pt x="384" y="521"/>
                </a:lnTo>
                <a:lnTo>
                  <a:pt x="385" y="521"/>
                </a:lnTo>
                <a:lnTo>
                  <a:pt x="386" y="522"/>
                </a:lnTo>
                <a:lnTo>
                  <a:pt x="387" y="522"/>
                </a:lnTo>
                <a:lnTo>
                  <a:pt x="388" y="522"/>
                </a:lnTo>
                <a:lnTo>
                  <a:pt x="389" y="522"/>
                </a:lnTo>
                <a:lnTo>
                  <a:pt x="390" y="523"/>
                </a:lnTo>
                <a:lnTo>
                  <a:pt x="391" y="523"/>
                </a:lnTo>
                <a:lnTo>
                  <a:pt x="392" y="523"/>
                </a:lnTo>
                <a:lnTo>
                  <a:pt x="393" y="523"/>
                </a:lnTo>
                <a:lnTo>
                  <a:pt x="394" y="523"/>
                </a:lnTo>
                <a:lnTo>
                  <a:pt x="395" y="524"/>
                </a:lnTo>
                <a:lnTo>
                  <a:pt x="396" y="524"/>
                </a:lnTo>
                <a:lnTo>
                  <a:pt x="397" y="524"/>
                </a:lnTo>
                <a:lnTo>
                  <a:pt x="398" y="524"/>
                </a:lnTo>
                <a:lnTo>
                  <a:pt x="399" y="524"/>
                </a:lnTo>
                <a:lnTo>
                  <a:pt x="400" y="525"/>
                </a:lnTo>
                <a:lnTo>
                  <a:pt x="401" y="525"/>
                </a:lnTo>
                <a:lnTo>
                  <a:pt x="404" y="509"/>
                </a:lnTo>
                <a:lnTo>
                  <a:pt x="403" y="509"/>
                </a:lnTo>
                <a:lnTo>
                  <a:pt x="402" y="509"/>
                </a:lnTo>
                <a:lnTo>
                  <a:pt x="402" y="508"/>
                </a:lnTo>
                <a:lnTo>
                  <a:pt x="401" y="508"/>
                </a:lnTo>
                <a:lnTo>
                  <a:pt x="400" y="508"/>
                </a:lnTo>
                <a:lnTo>
                  <a:pt x="399" y="508"/>
                </a:lnTo>
                <a:lnTo>
                  <a:pt x="398" y="508"/>
                </a:lnTo>
                <a:lnTo>
                  <a:pt x="397" y="508"/>
                </a:lnTo>
                <a:lnTo>
                  <a:pt x="396" y="507"/>
                </a:lnTo>
                <a:lnTo>
                  <a:pt x="395" y="507"/>
                </a:lnTo>
                <a:lnTo>
                  <a:pt x="394" y="507"/>
                </a:lnTo>
                <a:lnTo>
                  <a:pt x="393" y="507"/>
                </a:lnTo>
                <a:lnTo>
                  <a:pt x="392" y="506"/>
                </a:lnTo>
                <a:lnTo>
                  <a:pt x="391" y="506"/>
                </a:lnTo>
                <a:lnTo>
                  <a:pt x="390" y="506"/>
                </a:lnTo>
                <a:lnTo>
                  <a:pt x="389" y="506"/>
                </a:lnTo>
                <a:lnTo>
                  <a:pt x="384" y="521"/>
                </a:lnTo>
                <a:close/>
                <a:moveTo>
                  <a:pt x="436" y="526"/>
                </a:moveTo>
                <a:lnTo>
                  <a:pt x="436" y="526"/>
                </a:lnTo>
                <a:lnTo>
                  <a:pt x="437" y="526"/>
                </a:lnTo>
                <a:lnTo>
                  <a:pt x="438" y="526"/>
                </a:lnTo>
                <a:lnTo>
                  <a:pt x="439" y="525"/>
                </a:lnTo>
                <a:lnTo>
                  <a:pt x="440" y="525"/>
                </a:lnTo>
                <a:lnTo>
                  <a:pt x="441" y="525"/>
                </a:lnTo>
                <a:lnTo>
                  <a:pt x="442" y="525"/>
                </a:lnTo>
                <a:lnTo>
                  <a:pt x="443" y="525"/>
                </a:lnTo>
                <a:lnTo>
                  <a:pt x="444" y="525"/>
                </a:lnTo>
                <a:lnTo>
                  <a:pt x="445" y="525"/>
                </a:lnTo>
                <a:lnTo>
                  <a:pt x="446" y="524"/>
                </a:lnTo>
                <a:lnTo>
                  <a:pt x="447" y="524"/>
                </a:lnTo>
                <a:lnTo>
                  <a:pt x="448" y="524"/>
                </a:lnTo>
                <a:lnTo>
                  <a:pt x="449" y="524"/>
                </a:lnTo>
                <a:lnTo>
                  <a:pt x="450" y="524"/>
                </a:lnTo>
                <a:lnTo>
                  <a:pt x="451" y="523"/>
                </a:lnTo>
                <a:lnTo>
                  <a:pt x="452" y="523"/>
                </a:lnTo>
                <a:lnTo>
                  <a:pt x="453" y="523"/>
                </a:lnTo>
                <a:lnTo>
                  <a:pt x="449" y="507"/>
                </a:lnTo>
                <a:lnTo>
                  <a:pt x="448" y="507"/>
                </a:lnTo>
                <a:lnTo>
                  <a:pt x="448" y="508"/>
                </a:lnTo>
                <a:lnTo>
                  <a:pt x="447" y="508"/>
                </a:lnTo>
                <a:lnTo>
                  <a:pt x="446" y="508"/>
                </a:lnTo>
                <a:lnTo>
                  <a:pt x="445" y="508"/>
                </a:lnTo>
                <a:lnTo>
                  <a:pt x="444" y="508"/>
                </a:lnTo>
                <a:lnTo>
                  <a:pt x="443" y="508"/>
                </a:lnTo>
                <a:lnTo>
                  <a:pt x="442" y="509"/>
                </a:lnTo>
                <a:lnTo>
                  <a:pt x="441" y="509"/>
                </a:lnTo>
                <a:lnTo>
                  <a:pt x="440" y="509"/>
                </a:lnTo>
                <a:lnTo>
                  <a:pt x="439" y="509"/>
                </a:lnTo>
                <a:lnTo>
                  <a:pt x="438" y="509"/>
                </a:lnTo>
                <a:lnTo>
                  <a:pt x="437" y="509"/>
                </a:lnTo>
                <a:lnTo>
                  <a:pt x="436" y="509"/>
                </a:lnTo>
                <a:lnTo>
                  <a:pt x="435" y="509"/>
                </a:lnTo>
                <a:lnTo>
                  <a:pt x="434" y="510"/>
                </a:lnTo>
                <a:lnTo>
                  <a:pt x="436" y="526"/>
                </a:lnTo>
                <a:close/>
                <a:moveTo>
                  <a:pt x="485" y="512"/>
                </a:moveTo>
                <a:lnTo>
                  <a:pt x="485" y="512"/>
                </a:lnTo>
                <a:lnTo>
                  <a:pt x="486" y="511"/>
                </a:lnTo>
                <a:lnTo>
                  <a:pt x="487" y="511"/>
                </a:lnTo>
                <a:lnTo>
                  <a:pt x="487" y="510"/>
                </a:lnTo>
                <a:lnTo>
                  <a:pt x="488" y="510"/>
                </a:lnTo>
                <a:lnTo>
                  <a:pt x="489" y="510"/>
                </a:lnTo>
                <a:lnTo>
                  <a:pt x="490" y="509"/>
                </a:lnTo>
                <a:lnTo>
                  <a:pt x="491" y="509"/>
                </a:lnTo>
                <a:lnTo>
                  <a:pt x="491" y="508"/>
                </a:lnTo>
                <a:lnTo>
                  <a:pt x="492" y="508"/>
                </a:lnTo>
                <a:lnTo>
                  <a:pt x="493" y="508"/>
                </a:lnTo>
                <a:lnTo>
                  <a:pt x="493" y="507"/>
                </a:lnTo>
                <a:lnTo>
                  <a:pt x="494" y="507"/>
                </a:lnTo>
                <a:lnTo>
                  <a:pt x="495" y="506"/>
                </a:lnTo>
                <a:lnTo>
                  <a:pt x="496" y="506"/>
                </a:lnTo>
                <a:lnTo>
                  <a:pt x="496" y="505"/>
                </a:lnTo>
                <a:lnTo>
                  <a:pt x="497" y="505"/>
                </a:lnTo>
                <a:lnTo>
                  <a:pt x="498" y="505"/>
                </a:lnTo>
                <a:lnTo>
                  <a:pt x="499" y="504"/>
                </a:lnTo>
                <a:lnTo>
                  <a:pt x="500" y="503"/>
                </a:lnTo>
                <a:lnTo>
                  <a:pt x="491" y="490"/>
                </a:lnTo>
                <a:lnTo>
                  <a:pt x="490" y="490"/>
                </a:lnTo>
                <a:lnTo>
                  <a:pt x="489" y="491"/>
                </a:lnTo>
                <a:lnTo>
                  <a:pt x="488" y="492"/>
                </a:lnTo>
                <a:lnTo>
                  <a:pt x="487" y="492"/>
                </a:lnTo>
                <a:lnTo>
                  <a:pt x="486" y="493"/>
                </a:lnTo>
                <a:lnTo>
                  <a:pt x="485" y="493"/>
                </a:lnTo>
                <a:lnTo>
                  <a:pt x="485" y="494"/>
                </a:lnTo>
                <a:lnTo>
                  <a:pt x="484" y="494"/>
                </a:lnTo>
                <a:lnTo>
                  <a:pt x="483" y="494"/>
                </a:lnTo>
                <a:lnTo>
                  <a:pt x="483" y="495"/>
                </a:lnTo>
                <a:lnTo>
                  <a:pt x="482" y="495"/>
                </a:lnTo>
                <a:lnTo>
                  <a:pt x="481" y="495"/>
                </a:lnTo>
                <a:lnTo>
                  <a:pt x="481" y="496"/>
                </a:lnTo>
                <a:lnTo>
                  <a:pt x="480" y="496"/>
                </a:lnTo>
                <a:lnTo>
                  <a:pt x="479" y="496"/>
                </a:lnTo>
                <a:lnTo>
                  <a:pt x="479" y="497"/>
                </a:lnTo>
                <a:lnTo>
                  <a:pt x="478" y="497"/>
                </a:lnTo>
                <a:lnTo>
                  <a:pt x="485" y="512"/>
                </a:lnTo>
                <a:close/>
                <a:moveTo>
                  <a:pt x="526" y="481"/>
                </a:moveTo>
                <a:lnTo>
                  <a:pt x="526" y="481"/>
                </a:lnTo>
                <a:lnTo>
                  <a:pt x="527" y="480"/>
                </a:lnTo>
                <a:lnTo>
                  <a:pt x="528" y="479"/>
                </a:lnTo>
                <a:lnTo>
                  <a:pt x="529" y="478"/>
                </a:lnTo>
                <a:lnTo>
                  <a:pt x="530" y="477"/>
                </a:lnTo>
                <a:lnTo>
                  <a:pt x="530" y="476"/>
                </a:lnTo>
                <a:lnTo>
                  <a:pt x="531" y="476"/>
                </a:lnTo>
                <a:lnTo>
                  <a:pt x="531" y="475"/>
                </a:lnTo>
                <a:lnTo>
                  <a:pt x="532" y="474"/>
                </a:lnTo>
                <a:lnTo>
                  <a:pt x="533" y="473"/>
                </a:lnTo>
                <a:lnTo>
                  <a:pt x="534" y="472"/>
                </a:lnTo>
                <a:lnTo>
                  <a:pt x="535" y="471"/>
                </a:lnTo>
                <a:lnTo>
                  <a:pt x="535" y="470"/>
                </a:lnTo>
                <a:lnTo>
                  <a:pt x="536" y="470"/>
                </a:lnTo>
                <a:lnTo>
                  <a:pt x="536" y="469"/>
                </a:lnTo>
                <a:lnTo>
                  <a:pt x="537" y="468"/>
                </a:lnTo>
                <a:lnTo>
                  <a:pt x="524" y="458"/>
                </a:lnTo>
                <a:lnTo>
                  <a:pt x="524" y="459"/>
                </a:lnTo>
                <a:lnTo>
                  <a:pt x="523" y="459"/>
                </a:lnTo>
                <a:lnTo>
                  <a:pt x="523" y="460"/>
                </a:lnTo>
                <a:lnTo>
                  <a:pt x="522" y="460"/>
                </a:lnTo>
                <a:lnTo>
                  <a:pt x="522" y="461"/>
                </a:lnTo>
                <a:lnTo>
                  <a:pt x="521" y="462"/>
                </a:lnTo>
                <a:lnTo>
                  <a:pt x="520" y="463"/>
                </a:lnTo>
                <a:lnTo>
                  <a:pt x="519" y="464"/>
                </a:lnTo>
                <a:lnTo>
                  <a:pt x="519" y="465"/>
                </a:lnTo>
                <a:lnTo>
                  <a:pt x="518" y="465"/>
                </a:lnTo>
                <a:lnTo>
                  <a:pt x="518" y="466"/>
                </a:lnTo>
                <a:lnTo>
                  <a:pt x="517" y="466"/>
                </a:lnTo>
                <a:lnTo>
                  <a:pt x="517" y="467"/>
                </a:lnTo>
                <a:lnTo>
                  <a:pt x="516" y="467"/>
                </a:lnTo>
                <a:lnTo>
                  <a:pt x="516" y="468"/>
                </a:lnTo>
                <a:lnTo>
                  <a:pt x="515" y="469"/>
                </a:lnTo>
                <a:lnTo>
                  <a:pt x="514" y="470"/>
                </a:lnTo>
                <a:lnTo>
                  <a:pt x="526" y="481"/>
                </a:lnTo>
                <a:close/>
                <a:moveTo>
                  <a:pt x="554" y="437"/>
                </a:moveTo>
                <a:lnTo>
                  <a:pt x="554" y="437"/>
                </a:lnTo>
                <a:lnTo>
                  <a:pt x="554" y="436"/>
                </a:lnTo>
                <a:lnTo>
                  <a:pt x="555" y="435"/>
                </a:lnTo>
                <a:lnTo>
                  <a:pt x="555" y="434"/>
                </a:lnTo>
                <a:lnTo>
                  <a:pt x="555" y="433"/>
                </a:lnTo>
                <a:lnTo>
                  <a:pt x="556" y="432"/>
                </a:lnTo>
                <a:lnTo>
                  <a:pt x="556" y="431"/>
                </a:lnTo>
                <a:lnTo>
                  <a:pt x="556" y="430"/>
                </a:lnTo>
                <a:lnTo>
                  <a:pt x="557" y="430"/>
                </a:lnTo>
                <a:lnTo>
                  <a:pt x="557" y="429"/>
                </a:lnTo>
                <a:lnTo>
                  <a:pt x="557" y="428"/>
                </a:lnTo>
                <a:lnTo>
                  <a:pt x="557" y="427"/>
                </a:lnTo>
                <a:lnTo>
                  <a:pt x="558" y="426"/>
                </a:lnTo>
                <a:lnTo>
                  <a:pt x="558" y="425"/>
                </a:lnTo>
                <a:lnTo>
                  <a:pt x="558" y="424"/>
                </a:lnTo>
                <a:lnTo>
                  <a:pt x="559" y="423"/>
                </a:lnTo>
                <a:lnTo>
                  <a:pt x="559" y="422"/>
                </a:lnTo>
                <a:lnTo>
                  <a:pt x="559" y="421"/>
                </a:lnTo>
                <a:lnTo>
                  <a:pt x="543" y="417"/>
                </a:lnTo>
                <a:lnTo>
                  <a:pt x="543" y="418"/>
                </a:lnTo>
                <a:lnTo>
                  <a:pt x="543" y="419"/>
                </a:lnTo>
                <a:lnTo>
                  <a:pt x="543" y="420"/>
                </a:lnTo>
                <a:lnTo>
                  <a:pt x="542" y="421"/>
                </a:lnTo>
                <a:lnTo>
                  <a:pt x="542" y="422"/>
                </a:lnTo>
                <a:lnTo>
                  <a:pt x="542" y="423"/>
                </a:lnTo>
                <a:lnTo>
                  <a:pt x="541" y="424"/>
                </a:lnTo>
                <a:lnTo>
                  <a:pt x="541" y="425"/>
                </a:lnTo>
                <a:lnTo>
                  <a:pt x="541" y="426"/>
                </a:lnTo>
                <a:lnTo>
                  <a:pt x="540" y="427"/>
                </a:lnTo>
                <a:lnTo>
                  <a:pt x="540" y="428"/>
                </a:lnTo>
                <a:lnTo>
                  <a:pt x="540" y="429"/>
                </a:lnTo>
                <a:lnTo>
                  <a:pt x="539" y="429"/>
                </a:lnTo>
                <a:lnTo>
                  <a:pt x="539" y="430"/>
                </a:lnTo>
                <a:lnTo>
                  <a:pt x="539" y="431"/>
                </a:lnTo>
                <a:lnTo>
                  <a:pt x="554" y="437"/>
                </a:lnTo>
                <a:close/>
                <a:moveTo>
                  <a:pt x="564" y="387"/>
                </a:moveTo>
                <a:lnTo>
                  <a:pt x="564" y="387"/>
                </a:lnTo>
                <a:lnTo>
                  <a:pt x="564" y="386"/>
                </a:lnTo>
                <a:lnTo>
                  <a:pt x="564" y="385"/>
                </a:lnTo>
                <a:lnTo>
                  <a:pt x="564" y="384"/>
                </a:lnTo>
                <a:lnTo>
                  <a:pt x="564" y="383"/>
                </a:lnTo>
                <a:lnTo>
                  <a:pt x="564" y="382"/>
                </a:lnTo>
                <a:lnTo>
                  <a:pt x="564" y="381"/>
                </a:lnTo>
                <a:lnTo>
                  <a:pt x="564" y="380"/>
                </a:lnTo>
                <a:lnTo>
                  <a:pt x="564" y="379"/>
                </a:lnTo>
                <a:lnTo>
                  <a:pt x="564" y="378"/>
                </a:lnTo>
                <a:lnTo>
                  <a:pt x="564" y="377"/>
                </a:lnTo>
                <a:lnTo>
                  <a:pt x="563" y="376"/>
                </a:lnTo>
                <a:lnTo>
                  <a:pt x="563" y="375"/>
                </a:lnTo>
                <a:lnTo>
                  <a:pt x="563" y="374"/>
                </a:lnTo>
                <a:lnTo>
                  <a:pt x="563" y="373"/>
                </a:lnTo>
                <a:lnTo>
                  <a:pt x="563" y="372"/>
                </a:lnTo>
                <a:lnTo>
                  <a:pt x="563" y="371"/>
                </a:lnTo>
                <a:lnTo>
                  <a:pt x="563" y="370"/>
                </a:lnTo>
                <a:lnTo>
                  <a:pt x="547" y="371"/>
                </a:lnTo>
                <a:lnTo>
                  <a:pt x="547" y="372"/>
                </a:lnTo>
                <a:lnTo>
                  <a:pt x="547" y="373"/>
                </a:lnTo>
                <a:lnTo>
                  <a:pt x="547" y="374"/>
                </a:lnTo>
                <a:lnTo>
                  <a:pt x="547" y="375"/>
                </a:lnTo>
                <a:lnTo>
                  <a:pt x="547" y="376"/>
                </a:lnTo>
                <a:lnTo>
                  <a:pt x="547" y="377"/>
                </a:lnTo>
                <a:lnTo>
                  <a:pt x="547" y="378"/>
                </a:lnTo>
                <a:lnTo>
                  <a:pt x="547" y="379"/>
                </a:lnTo>
                <a:lnTo>
                  <a:pt x="547" y="380"/>
                </a:lnTo>
                <a:lnTo>
                  <a:pt x="547" y="381"/>
                </a:lnTo>
                <a:lnTo>
                  <a:pt x="547" y="382"/>
                </a:lnTo>
                <a:lnTo>
                  <a:pt x="547" y="383"/>
                </a:lnTo>
                <a:lnTo>
                  <a:pt x="547" y="384"/>
                </a:lnTo>
                <a:lnTo>
                  <a:pt x="547" y="385"/>
                </a:lnTo>
                <a:lnTo>
                  <a:pt x="547" y="386"/>
                </a:lnTo>
                <a:lnTo>
                  <a:pt x="547" y="387"/>
                </a:lnTo>
                <a:lnTo>
                  <a:pt x="564" y="387"/>
                </a:lnTo>
                <a:close/>
                <a:moveTo>
                  <a:pt x="555" y="336"/>
                </a:moveTo>
                <a:lnTo>
                  <a:pt x="555" y="336"/>
                </a:lnTo>
                <a:lnTo>
                  <a:pt x="555" y="335"/>
                </a:lnTo>
                <a:lnTo>
                  <a:pt x="554" y="334"/>
                </a:lnTo>
                <a:lnTo>
                  <a:pt x="554" y="333"/>
                </a:lnTo>
                <a:lnTo>
                  <a:pt x="554" y="332"/>
                </a:lnTo>
                <a:lnTo>
                  <a:pt x="553" y="332"/>
                </a:lnTo>
                <a:lnTo>
                  <a:pt x="553" y="331"/>
                </a:lnTo>
                <a:lnTo>
                  <a:pt x="553" y="330"/>
                </a:lnTo>
                <a:lnTo>
                  <a:pt x="552" y="329"/>
                </a:lnTo>
                <a:lnTo>
                  <a:pt x="552" y="328"/>
                </a:lnTo>
                <a:lnTo>
                  <a:pt x="551" y="327"/>
                </a:lnTo>
                <a:lnTo>
                  <a:pt x="551" y="326"/>
                </a:lnTo>
                <a:lnTo>
                  <a:pt x="551" y="325"/>
                </a:lnTo>
                <a:lnTo>
                  <a:pt x="550" y="324"/>
                </a:lnTo>
                <a:lnTo>
                  <a:pt x="549" y="323"/>
                </a:lnTo>
                <a:lnTo>
                  <a:pt x="549" y="322"/>
                </a:lnTo>
                <a:lnTo>
                  <a:pt x="549" y="321"/>
                </a:lnTo>
                <a:lnTo>
                  <a:pt x="548" y="321"/>
                </a:lnTo>
                <a:lnTo>
                  <a:pt x="548" y="320"/>
                </a:lnTo>
                <a:lnTo>
                  <a:pt x="534" y="328"/>
                </a:lnTo>
                <a:lnTo>
                  <a:pt x="534" y="329"/>
                </a:lnTo>
                <a:lnTo>
                  <a:pt x="535" y="330"/>
                </a:lnTo>
                <a:lnTo>
                  <a:pt x="535" y="331"/>
                </a:lnTo>
                <a:lnTo>
                  <a:pt x="536" y="332"/>
                </a:lnTo>
                <a:lnTo>
                  <a:pt x="536" y="333"/>
                </a:lnTo>
                <a:lnTo>
                  <a:pt x="537" y="334"/>
                </a:lnTo>
                <a:lnTo>
                  <a:pt x="537" y="335"/>
                </a:lnTo>
                <a:lnTo>
                  <a:pt x="537" y="336"/>
                </a:lnTo>
                <a:lnTo>
                  <a:pt x="538" y="336"/>
                </a:lnTo>
                <a:lnTo>
                  <a:pt x="538" y="337"/>
                </a:lnTo>
                <a:lnTo>
                  <a:pt x="538" y="338"/>
                </a:lnTo>
                <a:lnTo>
                  <a:pt x="539" y="338"/>
                </a:lnTo>
                <a:lnTo>
                  <a:pt x="539" y="339"/>
                </a:lnTo>
                <a:lnTo>
                  <a:pt x="539" y="340"/>
                </a:lnTo>
                <a:lnTo>
                  <a:pt x="539" y="341"/>
                </a:lnTo>
                <a:lnTo>
                  <a:pt x="540" y="341"/>
                </a:lnTo>
                <a:lnTo>
                  <a:pt x="540" y="342"/>
                </a:lnTo>
                <a:lnTo>
                  <a:pt x="555" y="336"/>
                </a:lnTo>
                <a:close/>
                <a:moveTo>
                  <a:pt x="529" y="292"/>
                </a:moveTo>
                <a:lnTo>
                  <a:pt x="529" y="292"/>
                </a:lnTo>
                <a:lnTo>
                  <a:pt x="528" y="291"/>
                </a:lnTo>
                <a:lnTo>
                  <a:pt x="527" y="290"/>
                </a:lnTo>
                <a:lnTo>
                  <a:pt x="526" y="289"/>
                </a:lnTo>
                <a:lnTo>
                  <a:pt x="525" y="288"/>
                </a:lnTo>
                <a:lnTo>
                  <a:pt x="525" y="287"/>
                </a:lnTo>
                <a:lnTo>
                  <a:pt x="524" y="287"/>
                </a:lnTo>
                <a:lnTo>
                  <a:pt x="523" y="286"/>
                </a:lnTo>
                <a:lnTo>
                  <a:pt x="522" y="285"/>
                </a:lnTo>
                <a:lnTo>
                  <a:pt x="522" y="284"/>
                </a:lnTo>
                <a:lnTo>
                  <a:pt x="521" y="284"/>
                </a:lnTo>
                <a:lnTo>
                  <a:pt x="521" y="283"/>
                </a:lnTo>
                <a:lnTo>
                  <a:pt x="520" y="283"/>
                </a:lnTo>
                <a:lnTo>
                  <a:pt x="519" y="282"/>
                </a:lnTo>
                <a:lnTo>
                  <a:pt x="519" y="281"/>
                </a:lnTo>
                <a:lnTo>
                  <a:pt x="518" y="281"/>
                </a:lnTo>
                <a:lnTo>
                  <a:pt x="517" y="280"/>
                </a:lnTo>
                <a:lnTo>
                  <a:pt x="506" y="292"/>
                </a:lnTo>
                <a:lnTo>
                  <a:pt x="507" y="292"/>
                </a:lnTo>
                <a:lnTo>
                  <a:pt x="507" y="293"/>
                </a:lnTo>
                <a:lnTo>
                  <a:pt x="508" y="293"/>
                </a:lnTo>
                <a:lnTo>
                  <a:pt x="508" y="294"/>
                </a:lnTo>
                <a:lnTo>
                  <a:pt x="509" y="294"/>
                </a:lnTo>
                <a:lnTo>
                  <a:pt x="509" y="295"/>
                </a:lnTo>
                <a:lnTo>
                  <a:pt x="510" y="295"/>
                </a:lnTo>
                <a:lnTo>
                  <a:pt x="510" y="296"/>
                </a:lnTo>
                <a:lnTo>
                  <a:pt x="511" y="296"/>
                </a:lnTo>
                <a:lnTo>
                  <a:pt x="511" y="297"/>
                </a:lnTo>
                <a:lnTo>
                  <a:pt x="512" y="298"/>
                </a:lnTo>
                <a:lnTo>
                  <a:pt x="513" y="299"/>
                </a:lnTo>
                <a:lnTo>
                  <a:pt x="514" y="300"/>
                </a:lnTo>
                <a:lnTo>
                  <a:pt x="515" y="301"/>
                </a:lnTo>
                <a:lnTo>
                  <a:pt x="516" y="302"/>
                </a:lnTo>
                <a:lnTo>
                  <a:pt x="516" y="303"/>
                </a:lnTo>
                <a:lnTo>
                  <a:pt x="517" y="303"/>
                </a:lnTo>
                <a:lnTo>
                  <a:pt x="529" y="292"/>
                </a:lnTo>
                <a:close/>
                <a:moveTo>
                  <a:pt x="489" y="260"/>
                </a:moveTo>
                <a:lnTo>
                  <a:pt x="489" y="260"/>
                </a:lnTo>
                <a:lnTo>
                  <a:pt x="488" y="260"/>
                </a:lnTo>
                <a:lnTo>
                  <a:pt x="487" y="259"/>
                </a:lnTo>
                <a:lnTo>
                  <a:pt x="486" y="259"/>
                </a:lnTo>
                <a:lnTo>
                  <a:pt x="485" y="258"/>
                </a:lnTo>
                <a:lnTo>
                  <a:pt x="484" y="258"/>
                </a:lnTo>
                <a:lnTo>
                  <a:pt x="483" y="257"/>
                </a:lnTo>
                <a:lnTo>
                  <a:pt x="482" y="257"/>
                </a:lnTo>
                <a:lnTo>
                  <a:pt x="481" y="256"/>
                </a:lnTo>
                <a:lnTo>
                  <a:pt x="480" y="256"/>
                </a:lnTo>
                <a:lnTo>
                  <a:pt x="479" y="255"/>
                </a:lnTo>
                <a:lnTo>
                  <a:pt x="478" y="255"/>
                </a:lnTo>
                <a:lnTo>
                  <a:pt x="477" y="255"/>
                </a:lnTo>
                <a:lnTo>
                  <a:pt x="477" y="254"/>
                </a:lnTo>
                <a:lnTo>
                  <a:pt x="476" y="254"/>
                </a:lnTo>
                <a:lnTo>
                  <a:pt x="475" y="254"/>
                </a:lnTo>
                <a:lnTo>
                  <a:pt x="474" y="253"/>
                </a:lnTo>
                <a:lnTo>
                  <a:pt x="473" y="253"/>
                </a:lnTo>
                <a:lnTo>
                  <a:pt x="467" y="268"/>
                </a:lnTo>
                <a:lnTo>
                  <a:pt x="468" y="268"/>
                </a:lnTo>
                <a:lnTo>
                  <a:pt x="468" y="269"/>
                </a:lnTo>
                <a:lnTo>
                  <a:pt x="469" y="269"/>
                </a:lnTo>
                <a:lnTo>
                  <a:pt x="470" y="269"/>
                </a:lnTo>
                <a:lnTo>
                  <a:pt x="471" y="270"/>
                </a:lnTo>
                <a:lnTo>
                  <a:pt x="472" y="270"/>
                </a:lnTo>
                <a:lnTo>
                  <a:pt x="473" y="271"/>
                </a:lnTo>
                <a:lnTo>
                  <a:pt x="474" y="271"/>
                </a:lnTo>
                <a:lnTo>
                  <a:pt x="475" y="271"/>
                </a:lnTo>
                <a:lnTo>
                  <a:pt x="475" y="272"/>
                </a:lnTo>
                <a:lnTo>
                  <a:pt x="476" y="272"/>
                </a:lnTo>
                <a:lnTo>
                  <a:pt x="477" y="272"/>
                </a:lnTo>
                <a:lnTo>
                  <a:pt x="478" y="273"/>
                </a:lnTo>
                <a:lnTo>
                  <a:pt x="479" y="273"/>
                </a:lnTo>
                <a:lnTo>
                  <a:pt x="480" y="274"/>
                </a:lnTo>
                <a:lnTo>
                  <a:pt x="481" y="274"/>
                </a:lnTo>
                <a:lnTo>
                  <a:pt x="489" y="260"/>
                </a:lnTo>
                <a:close/>
                <a:moveTo>
                  <a:pt x="422" y="213"/>
                </a:moveTo>
                <a:lnTo>
                  <a:pt x="422" y="213"/>
                </a:lnTo>
                <a:cubicBezTo>
                  <a:pt x="327" y="213"/>
                  <a:pt x="251" y="290"/>
                  <a:pt x="251" y="385"/>
                </a:cubicBezTo>
                <a:cubicBezTo>
                  <a:pt x="251" y="480"/>
                  <a:pt x="327" y="557"/>
                  <a:pt x="422" y="557"/>
                </a:cubicBezTo>
                <a:cubicBezTo>
                  <a:pt x="517" y="557"/>
                  <a:pt x="594" y="480"/>
                  <a:pt x="594" y="385"/>
                </a:cubicBezTo>
                <a:cubicBezTo>
                  <a:pt x="594" y="290"/>
                  <a:pt x="517" y="213"/>
                  <a:pt x="422" y="213"/>
                </a:cubicBezTo>
                <a:close/>
                <a:moveTo>
                  <a:pt x="28" y="142"/>
                </a:moveTo>
                <a:lnTo>
                  <a:pt x="28" y="142"/>
                </a:lnTo>
                <a:cubicBezTo>
                  <a:pt x="61" y="139"/>
                  <a:pt x="94" y="137"/>
                  <a:pt x="128" y="136"/>
                </a:cubicBezTo>
                <a:cubicBezTo>
                  <a:pt x="105" y="135"/>
                  <a:pt x="83" y="133"/>
                  <a:pt x="60" y="130"/>
                </a:cubicBezTo>
                <a:cubicBezTo>
                  <a:pt x="45" y="129"/>
                  <a:pt x="33" y="118"/>
                  <a:pt x="33" y="103"/>
                </a:cubicBezTo>
                <a:cubicBezTo>
                  <a:pt x="33" y="81"/>
                  <a:pt x="33" y="58"/>
                  <a:pt x="33" y="36"/>
                </a:cubicBezTo>
                <a:cubicBezTo>
                  <a:pt x="33" y="21"/>
                  <a:pt x="45" y="10"/>
                  <a:pt x="60" y="9"/>
                </a:cubicBezTo>
                <a:cubicBezTo>
                  <a:pt x="150" y="0"/>
                  <a:pt x="241" y="0"/>
                  <a:pt x="331" y="9"/>
                </a:cubicBezTo>
                <a:cubicBezTo>
                  <a:pt x="346" y="10"/>
                  <a:pt x="358" y="21"/>
                  <a:pt x="358" y="36"/>
                </a:cubicBezTo>
                <a:cubicBezTo>
                  <a:pt x="358" y="58"/>
                  <a:pt x="358" y="81"/>
                  <a:pt x="358" y="103"/>
                </a:cubicBezTo>
                <a:cubicBezTo>
                  <a:pt x="358" y="118"/>
                  <a:pt x="346" y="129"/>
                  <a:pt x="331" y="130"/>
                </a:cubicBezTo>
                <a:cubicBezTo>
                  <a:pt x="298" y="134"/>
                  <a:pt x="266" y="136"/>
                  <a:pt x="233" y="137"/>
                </a:cubicBezTo>
                <a:cubicBezTo>
                  <a:pt x="255" y="138"/>
                  <a:pt x="277" y="140"/>
                  <a:pt x="298" y="142"/>
                </a:cubicBezTo>
                <a:cubicBezTo>
                  <a:pt x="313" y="143"/>
                  <a:pt x="326" y="154"/>
                  <a:pt x="326" y="169"/>
                </a:cubicBezTo>
                <a:lnTo>
                  <a:pt x="326" y="202"/>
                </a:lnTo>
                <a:cubicBezTo>
                  <a:pt x="307" y="211"/>
                  <a:pt x="291" y="224"/>
                  <a:pt x="276" y="238"/>
                </a:cubicBezTo>
                <a:cubicBezTo>
                  <a:pt x="267" y="247"/>
                  <a:pt x="259" y="257"/>
                  <a:pt x="252" y="268"/>
                </a:cubicBezTo>
                <a:cubicBezTo>
                  <a:pt x="177" y="273"/>
                  <a:pt x="102" y="271"/>
                  <a:pt x="28" y="263"/>
                </a:cubicBezTo>
                <a:cubicBezTo>
                  <a:pt x="13" y="262"/>
                  <a:pt x="0" y="251"/>
                  <a:pt x="0" y="236"/>
                </a:cubicBezTo>
                <a:cubicBezTo>
                  <a:pt x="0" y="214"/>
                  <a:pt x="0" y="191"/>
                  <a:pt x="0" y="169"/>
                </a:cubicBezTo>
                <a:cubicBezTo>
                  <a:pt x="0" y="154"/>
                  <a:pt x="13" y="143"/>
                  <a:pt x="28" y="14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83" name="Freeform 15"/>
          <p:cNvSpPr/>
          <p:nvPr/>
        </p:nvSpPr>
        <p:spPr bwMode="auto">
          <a:xfrm>
            <a:off x="2927350" y="2373313"/>
            <a:ext cx="471488" cy="476250"/>
          </a:xfrm>
          <a:custGeom>
            <a:avLst/>
            <a:gdLst>
              <a:gd name="T0" fmla="*/ 0 w 570"/>
              <a:gd name="T1" fmla="*/ 2147483647 h 570"/>
              <a:gd name="T2" fmla="*/ 2147483647 w 570"/>
              <a:gd name="T3" fmla="*/ 2147483647 h 570"/>
              <a:gd name="T4" fmla="*/ 2147483647 w 570"/>
              <a:gd name="T5" fmla="*/ 0 h 570"/>
              <a:gd name="T6" fmla="*/ 2147483647 w 570"/>
              <a:gd name="T7" fmla="*/ 0 h 570"/>
              <a:gd name="T8" fmla="*/ 2147483647 w 570"/>
              <a:gd name="T9" fmla="*/ 2147483647 h 570"/>
              <a:gd name="T10" fmla="*/ 2147483647 w 570"/>
              <a:gd name="T11" fmla="*/ 2147483647 h 570"/>
              <a:gd name="T12" fmla="*/ 2147483647 w 570"/>
              <a:gd name="T13" fmla="*/ 2147483647 h 570"/>
              <a:gd name="T14" fmla="*/ 2147483647 w 570"/>
              <a:gd name="T15" fmla="*/ 2147483647 h 570"/>
              <a:gd name="T16" fmla="*/ 2147483647 w 570"/>
              <a:gd name="T17" fmla="*/ 2147483647 h 570"/>
              <a:gd name="T18" fmla="*/ 2147483647 w 570"/>
              <a:gd name="T19" fmla="*/ 2147483647 h 570"/>
              <a:gd name="T20" fmla="*/ 2147483647 w 570"/>
              <a:gd name="T21" fmla="*/ 2147483647 h 570"/>
              <a:gd name="T22" fmla="*/ 0 w 570"/>
              <a:gd name="T23" fmla="*/ 2147483647 h 570"/>
              <a:gd name="T24" fmla="*/ 0 w 570"/>
              <a:gd name="T25" fmla="*/ 2147483647 h 5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0" h="570">
                <a:moveTo>
                  <a:pt x="0" y="233"/>
                </a:moveTo>
                <a:lnTo>
                  <a:pt x="233" y="233"/>
                </a:lnTo>
                <a:lnTo>
                  <a:pt x="233" y="0"/>
                </a:lnTo>
                <a:lnTo>
                  <a:pt x="337" y="0"/>
                </a:lnTo>
                <a:lnTo>
                  <a:pt x="337" y="233"/>
                </a:lnTo>
                <a:lnTo>
                  <a:pt x="570" y="233"/>
                </a:lnTo>
                <a:lnTo>
                  <a:pt x="570" y="338"/>
                </a:lnTo>
                <a:lnTo>
                  <a:pt x="337" y="338"/>
                </a:lnTo>
                <a:lnTo>
                  <a:pt x="337" y="570"/>
                </a:lnTo>
                <a:lnTo>
                  <a:pt x="233" y="570"/>
                </a:lnTo>
                <a:lnTo>
                  <a:pt x="233" y="338"/>
                </a:lnTo>
                <a:lnTo>
                  <a:pt x="0" y="338"/>
                </a:lnTo>
                <a:lnTo>
                  <a:pt x="0" y="23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84" name="Freeform 16"/>
          <p:cNvSpPr/>
          <p:nvPr/>
        </p:nvSpPr>
        <p:spPr bwMode="auto">
          <a:xfrm>
            <a:off x="5657850" y="2373313"/>
            <a:ext cx="473075" cy="476250"/>
          </a:xfrm>
          <a:custGeom>
            <a:avLst/>
            <a:gdLst>
              <a:gd name="T0" fmla="*/ 0 w 570"/>
              <a:gd name="T1" fmla="*/ 2147483647 h 570"/>
              <a:gd name="T2" fmla="*/ 2147483647 w 570"/>
              <a:gd name="T3" fmla="*/ 2147483647 h 570"/>
              <a:gd name="T4" fmla="*/ 2147483647 w 570"/>
              <a:gd name="T5" fmla="*/ 0 h 570"/>
              <a:gd name="T6" fmla="*/ 2147483647 w 570"/>
              <a:gd name="T7" fmla="*/ 0 h 570"/>
              <a:gd name="T8" fmla="*/ 2147483647 w 570"/>
              <a:gd name="T9" fmla="*/ 2147483647 h 570"/>
              <a:gd name="T10" fmla="*/ 2147483647 w 570"/>
              <a:gd name="T11" fmla="*/ 2147483647 h 570"/>
              <a:gd name="T12" fmla="*/ 2147483647 w 570"/>
              <a:gd name="T13" fmla="*/ 2147483647 h 570"/>
              <a:gd name="T14" fmla="*/ 2147483647 w 570"/>
              <a:gd name="T15" fmla="*/ 2147483647 h 570"/>
              <a:gd name="T16" fmla="*/ 2147483647 w 570"/>
              <a:gd name="T17" fmla="*/ 2147483647 h 570"/>
              <a:gd name="T18" fmla="*/ 2147483647 w 570"/>
              <a:gd name="T19" fmla="*/ 2147483647 h 570"/>
              <a:gd name="T20" fmla="*/ 2147483647 w 570"/>
              <a:gd name="T21" fmla="*/ 2147483647 h 570"/>
              <a:gd name="T22" fmla="*/ 0 w 570"/>
              <a:gd name="T23" fmla="*/ 2147483647 h 570"/>
              <a:gd name="T24" fmla="*/ 0 w 570"/>
              <a:gd name="T25" fmla="*/ 2147483647 h 5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0" h="570">
                <a:moveTo>
                  <a:pt x="0" y="233"/>
                </a:moveTo>
                <a:lnTo>
                  <a:pt x="232" y="233"/>
                </a:lnTo>
                <a:lnTo>
                  <a:pt x="232" y="0"/>
                </a:lnTo>
                <a:lnTo>
                  <a:pt x="337" y="0"/>
                </a:lnTo>
                <a:lnTo>
                  <a:pt x="337" y="233"/>
                </a:lnTo>
                <a:lnTo>
                  <a:pt x="570" y="233"/>
                </a:lnTo>
                <a:lnTo>
                  <a:pt x="570" y="338"/>
                </a:lnTo>
                <a:lnTo>
                  <a:pt x="337" y="338"/>
                </a:lnTo>
                <a:lnTo>
                  <a:pt x="337" y="570"/>
                </a:lnTo>
                <a:lnTo>
                  <a:pt x="232" y="570"/>
                </a:lnTo>
                <a:lnTo>
                  <a:pt x="232" y="338"/>
                </a:lnTo>
                <a:lnTo>
                  <a:pt x="0" y="338"/>
                </a:lnTo>
                <a:lnTo>
                  <a:pt x="0" y="23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85" name="Freeform 17"/>
          <p:cNvSpPr>
            <a:spLocks noEditPoints="true"/>
          </p:cNvSpPr>
          <p:nvPr/>
        </p:nvSpPr>
        <p:spPr bwMode="auto">
          <a:xfrm>
            <a:off x="8567738" y="2478088"/>
            <a:ext cx="471487" cy="323850"/>
          </a:xfrm>
          <a:custGeom>
            <a:avLst/>
            <a:gdLst>
              <a:gd name="T0" fmla="*/ 0 w 570"/>
              <a:gd name="T1" fmla="*/ 0 h 388"/>
              <a:gd name="T2" fmla="*/ 2147483647 w 570"/>
              <a:gd name="T3" fmla="*/ 0 h 388"/>
              <a:gd name="T4" fmla="*/ 2147483647 w 570"/>
              <a:gd name="T5" fmla="*/ 2147483647 h 388"/>
              <a:gd name="T6" fmla="*/ 0 w 570"/>
              <a:gd name="T7" fmla="*/ 2147483647 h 388"/>
              <a:gd name="T8" fmla="*/ 0 w 570"/>
              <a:gd name="T9" fmla="*/ 0 h 388"/>
              <a:gd name="T10" fmla="*/ 0 w 570"/>
              <a:gd name="T11" fmla="*/ 2147483647 h 388"/>
              <a:gd name="T12" fmla="*/ 2147483647 w 570"/>
              <a:gd name="T13" fmla="*/ 2147483647 h 388"/>
              <a:gd name="T14" fmla="*/ 2147483647 w 570"/>
              <a:gd name="T15" fmla="*/ 2147483647 h 388"/>
              <a:gd name="T16" fmla="*/ 0 w 570"/>
              <a:gd name="T17" fmla="*/ 2147483647 h 388"/>
              <a:gd name="T18" fmla="*/ 0 w 570"/>
              <a:gd name="T19" fmla="*/ 2147483647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0" h="388">
                <a:moveTo>
                  <a:pt x="0" y="0"/>
                </a:moveTo>
                <a:cubicBezTo>
                  <a:pt x="523" y="0"/>
                  <a:pt x="48" y="0"/>
                  <a:pt x="570" y="0"/>
                </a:cubicBezTo>
                <a:lnTo>
                  <a:pt x="570" y="105"/>
                </a:lnTo>
                <a:cubicBezTo>
                  <a:pt x="48" y="105"/>
                  <a:pt x="523" y="105"/>
                  <a:pt x="0" y="105"/>
                </a:cubicBezTo>
                <a:lnTo>
                  <a:pt x="0" y="0"/>
                </a:lnTo>
                <a:close/>
                <a:moveTo>
                  <a:pt x="0" y="284"/>
                </a:moveTo>
                <a:cubicBezTo>
                  <a:pt x="523" y="284"/>
                  <a:pt x="48" y="284"/>
                  <a:pt x="570" y="284"/>
                </a:cubicBezTo>
                <a:lnTo>
                  <a:pt x="570" y="388"/>
                </a:lnTo>
                <a:cubicBezTo>
                  <a:pt x="48" y="388"/>
                  <a:pt x="523" y="388"/>
                  <a:pt x="0" y="388"/>
                </a:cubicBezTo>
                <a:lnTo>
                  <a:pt x="0" y="28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TextBox 21"/>
          <p:cNvSpPr txBox="true"/>
          <p:nvPr/>
        </p:nvSpPr>
        <p:spPr>
          <a:xfrm>
            <a:off x="1042988" y="2419350"/>
            <a:ext cx="1500187" cy="584200"/>
          </a:xfrm>
          <a:prstGeom prst="rect">
            <a:avLst/>
          </a:prstGeom>
          <a:noFill/>
        </p:spPr>
        <p:txBody>
          <a:bodyPr>
            <a:spAutoFit/>
          </a:bodyPr>
          <a:lstStyle/>
          <a:p>
            <a:pPr algn="ctr" eaLnBrk="1" hangingPunct="1">
              <a:buFont typeface="Arial" panose="02080604020202020204" pitchFamily="34" charset="0"/>
              <a:buNone/>
              <a:defRPr/>
            </a:pPr>
            <a:r>
              <a:rPr lang="zh-CN" altLang="en-US" sz="3200" b="1" dirty="0">
                <a:solidFill>
                  <a:schemeClr val="accent2"/>
                </a:solidFill>
                <a:latin typeface="+mj-ea"/>
                <a:ea typeface="+mj-ea"/>
              </a:rPr>
              <a:t>人   物</a:t>
            </a:r>
            <a:endParaRPr lang="zh-CN" altLang="en-US" sz="3200" b="1" dirty="0">
              <a:solidFill>
                <a:schemeClr val="accent2"/>
              </a:solidFill>
              <a:latin typeface="+mj-ea"/>
              <a:ea typeface="+mj-ea"/>
            </a:endParaRPr>
          </a:p>
        </p:txBody>
      </p:sp>
      <p:sp>
        <p:nvSpPr>
          <p:cNvPr id="23" name="TextBox 22"/>
          <p:cNvSpPr txBox="true"/>
          <p:nvPr/>
        </p:nvSpPr>
        <p:spPr>
          <a:xfrm>
            <a:off x="1116013" y="2965450"/>
            <a:ext cx="1368425" cy="646113"/>
          </a:xfrm>
          <a:prstGeom prst="rect">
            <a:avLst/>
          </a:prstGeom>
          <a:noFill/>
        </p:spPr>
        <p:txBody>
          <a:bodyPr>
            <a:spAutoFit/>
          </a:bodyPr>
          <a:lstStyle/>
          <a:p>
            <a:pPr algn="ctr" eaLnBrk="1" hangingPunct="1">
              <a:buFont typeface="Arial" panose="02080604020202020204" pitchFamily="34" charset="0"/>
              <a:buNone/>
              <a:defRPr/>
            </a:pPr>
            <a:r>
              <a:rPr lang="zh-CN" altLang="en-US" dirty="0">
                <a:solidFill>
                  <a:schemeClr val="accent2"/>
                </a:solidFill>
                <a:latin typeface="+mj-ea"/>
                <a:ea typeface="+mj-ea"/>
              </a:rPr>
              <a:t>无法准确确认其身份</a:t>
            </a:r>
            <a:endParaRPr lang="zh-CN" altLang="en-US" dirty="0">
              <a:solidFill>
                <a:schemeClr val="accent2"/>
              </a:solidFill>
              <a:latin typeface="+mj-ea"/>
              <a:ea typeface="+mj-ea"/>
            </a:endParaRPr>
          </a:p>
        </p:txBody>
      </p:sp>
      <p:sp>
        <p:nvSpPr>
          <p:cNvPr id="24" name="TextBox 23"/>
          <p:cNvSpPr txBox="true"/>
          <p:nvPr/>
        </p:nvSpPr>
        <p:spPr>
          <a:xfrm>
            <a:off x="3584575" y="2419350"/>
            <a:ext cx="1828800" cy="584200"/>
          </a:xfrm>
          <a:prstGeom prst="rect">
            <a:avLst/>
          </a:prstGeom>
          <a:noFill/>
        </p:spPr>
        <p:txBody>
          <a:bodyPr>
            <a:spAutoFit/>
          </a:bodyPr>
          <a:lstStyle/>
          <a:p>
            <a:pPr algn="ctr" eaLnBrk="1" hangingPunct="1">
              <a:buFont typeface="Arial" panose="02080604020202020204" pitchFamily="34" charset="0"/>
              <a:buNone/>
              <a:defRPr/>
            </a:pPr>
            <a:r>
              <a:rPr lang="zh-CN" altLang="en-US" sz="3200" b="1" dirty="0">
                <a:solidFill>
                  <a:schemeClr val="accent2"/>
                </a:solidFill>
                <a:latin typeface="+mj-ea"/>
                <a:ea typeface="+mj-ea"/>
              </a:rPr>
              <a:t>沟通工具</a:t>
            </a:r>
            <a:endParaRPr lang="zh-CN" altLang="en-US" sz="3200" b="1" dirty="0">
              <a:solidFill>
                <a:schemeClr val="accent2"/>
              </a:solidFill>
              <a:latin typeface="+mj-ea"/>
              <a:ea typeface="+mj-ea"/>
            </a:endParaRPr>
          </a:p>
        </p:txBody>
      </p:sp>
      <p:sp>
        <p:nvSpPr>
          <p:cNvPr id="25" name="TextBox 24"/>
          <p:cNvSpPr txBox="true"/>
          <p:nvPr/>
        </p:nvSpPr>
        <p:spPr>
          <a:xfrm>
            <a:off x="3627438" y="2976563"/>
            <a:ext cx="1849437" cy="646112"/>
          </a:xfrm>
          <a:prstGeom prst="rect">
            <a:avLst/>
          </a:prstGeom>
          <a:noFill/>
        </p:spPr>
        <p:txBody>
          <a:bodyPr>
            <a:spAutoFit/>
          </a:bodyPr>
          <a:lstStyle/>
          <a:p>
            <a:pPr algn="ctr" eaLnBrk="1" hangingPunct="1">
              <a:buFont typeface="Arial" panose="02080604020202020204" pitchFamily="34" charset="0"/>
              <a:buNone/>
              <a:defRPr/>
            </a:pPr>
            <a:r>
              <a:rPr lang="zh-CN" altLang="en-US" dirty="0">
                <a:solidFill>
                  <a:schemeClr val="accent2"/>
                </a:solidFill>
                <a:latin typeface="+mj-ea"/>
                <a:ea typeface="+mj-ea"/>
              </a:rPr>
              <a:t>电话短信网络等见不到真人</a:t>
            </a:r>
            <a:endParaRPr lang="zh-CN" altLang="en-US" dirty="0">
              <a:solidFill>
                <a:schemeClr val="accent2"/>
              </a:solidFill>
              <a:latin typeface="+mj-ea"/>
              <a:ea typeface="+mj-ea"/>
            </a:endParaRPr>
          </a:p>
        </p:txBody>
      </p:sp>
      <p:sp>
        <p:nvSpPr>
          <p:cNvPr id="26" name="TextBox 25"/>
          <p:cNvSpPr txBox="true"/>
          <p:nvPr/>
        </p:nvSpPr>
        <p:spPr>
          <a:xfrm>
            <a:off x="6327775" y="2419350"/>
            <a:ext cx="1828800" cy="584200"/>
          </a:xfrm>
          <a:prstGeom prst="rect">
            <a:avLst/>
          </a:prstGeom>
          <a:noFill/>
        </p:spPr>
        <p:txBody>
          <a:bodyPr>
            <a:spAutoFit/>
          </a:bodyPr>
          <a:lstStyle/>
          <a:p>
            <a:pPr algn="ctr" eaLnBrk="1" hangingPunct="1">
              <a:buFont typeface="Arial" panose="02080604020202020204" pitchFamily="34" charset="0"/>
              <a:buNone/>
              <a:defRPr/>
            </a:pPr>
            <a:r>
              <a:rPr lang="zh-CN" altLang="en-US" sz="3200" b="1" dirty="0">
                <a:solidFill>
                  <a:schemeClr val="accent2"/>
                </a:solidFill>
                <a:latin typeface="+mj-ea"/>
                <a:ea typeface="+mj-ea"/>
              </a:rPr>
              <a:t>要    求</a:t>
            </a:r>
            <a:endParaRPr lang="zh-CN" altLang="en-US" sz="3200" b="1" dirty="0">
              <a:solidFill>
                <a:schemeClr val="accent2"/>
              </a:solidFill>
              <a:latin typeface="+mj-ea"/>
              <a:ea typeface="+mj-ea"/>
            </a:endParaRPr>
          </a:p>
        </p:txBody>
      </p:sp>
      <p:sp>
        <p:nvSpPr>
          <p:cNvPr id="27" name="TextBox 26"/>
          <p:cNvSpPr txBox="true"/>
          <p:nvPr/>
        </p:nvSpPr>
        <p:spPr>
          <a:xfrm>
            <a:off x="6370638" y="2976563"/>
            <a:ext cx="1849437" cy="369887"/>
          </a:xfrm>
          <a:prstGeom prst="rect">
            <a:avLst/>
          </a:prstGeom>
          <a:noFill/>
        </p:spPr>
        <p:txBody>
          <a:bodyPr>
            <a:spAutoFit/>
          </a:bodyPr>
          <a:lstStyle/>
          <a:p>
            <a:pPr algn="ctr" eaLnBrk="1" hangingPunct="1">
              <a:buFont typeface="Arial" panose="02080604020202020204" pitchFamily="34" charset="0"/>
              <a:buNone/>
              <a:defRPr/>
            </a:pPr>
            <a:r>
              <a:rPr lang="zh-CN" altLang="en-US" dirty="0">
                <a:solidFill>
                  <a:schemeClr val="accent2"/>
                </a:solidFill>
                <a:latin typeface="+mj-ea"/>
                <a:ea typeface="+mj-ea"/>
              </a:rPr>
              <a:t>汇款、转账</a:t>
            </a:r>
            <a:endParaRPr lang="zh-CN" altLang="en-US" dirty="0">
              <a:solidFill>
                <a:schemeClr val="accent2"/>
              </a:solidFill>
              <a:latin typeface="+mj-ea"/>
              <a:ea typeface="+mj-ea"/>
            </a:endParaRPr>
          </a:p>
        </p:txBody>
      </p:sp>
      <p:sp>
        <p:nvSpPr>
          <p:cNvPr id="28" name="TextBox 27"/>
          <p:cNvSpPr txBox="true"/>
          <p:nvPr/>
        </p:nvSpPr>
        <p:spPr>
          <a:xfrm>
            <a:off x="9031288" y="1868488"/>
            <a:ext cx="2743200" cy="1446212"/>
          </a:xfrm>
          <a:prstGeom prst="rect">
            <a:avLst/>
          </a:prstGeom>
          <a:noFill/>
        </p:spPr>
        <p:txBody>
          <a:bodyPr>
            <a:spAutoFit/>
          </a:bodyPr>
          <a:lstStyle/>
          <a:p>
            <a:pPr algn="ctr" eaLnBrk="1" hangingPunct="1">
              <a:buFont typeface="Arial" panose="02080604020202020204" pitchFamily="34" charset="0"/>
              <a:buNone/>
              <a:defRPr/>
            </a:pPr>
            <a:r>
              <a:rPr lang="zh-CN" altLang="en-US" sz="8800" b="1" dirty="0">
                <a:solidFill>
                  <a:schemeClr val="tx2"/>
                </a:solidFill>
                <a:latin typeface="+mj-ea"/>
                <a:ea typeface="+mj-ea"/>
              </a:rPr>
              <a:t>诈骗</a:t>
            </a:r>
            <a:endParaRPr lang="zh-CN" altLang="en-US" sz="8800" b="1" dirty="0">
              <a:solidFill>
                <a:schemeClr val="tx2"/>
              </a:solidFill>
              <a:latin typeface="+mj-ea"/>
              <a:ea typeface="+mj-ea"/>
            </a:endParaRPr>
          </a:p>
        </p:txBody>
      </p:sp>
      <p:sp>
        <p:nvSpPr>
          <p:cNvPr id="29" name="TextBox 28"/>
          <p:cNvSpPr txBox="true"/>
          <p:nvPr/>
        </p:nvSpPr>
        <p:spPr>
          <a:xfrm>
            <a:off x="769938" y="4321175"/>
            <a:ext cx="11075987" cy="430213"/>
          </a:xfrm>
          <a:prstGeom prst="rect">
            <a:avLst/>
          </a:prstGeom>
          <a:noFill/>
        </p:spPr>
        <p:txBody>
          <a:bodyPr>
            <a:spAutoFit/>
          </a:bodyPr>
          <a:lstStyle/>
          <a:p>
            <a:pPr algn="ctr" eaLnBrk="1" hangingPunct="1">
              <a:buFont typeface="Arial" panose="02080604020202020204" pitchFamily="34" charset="0"/>
              <a:buNone/>
              <a:defRPr/>
            </a:pPr>
            <a:r>
              <a:rPr lang="zh-CN" altLang="en-US" sz="2200" b="1" dirty="0">
                <a:solidFill>
                  <a:schemeClr val="accent1"/>
                </a:solidFill>
                <a:latin typeface="+mj-ea"/>
                <a:ea typeface="+mj-ea"/>
              </a:rPr>
              <a:t>人物</a:t>
            </a:r>
            <a:r>
              <a:rPr lang="zh-CN" altLang="en-US" sz="2200" dirty="0">
                <a:solidFill>
                  <a:schemeClr val="accent1"/>
                </a:solidFill>
                <a:latin typeface="+mj-ea"/>
                <a:ea typeface="+mj-ea"/>
              </a:rPr>
              <a:t>：不能准确确认其身份</a:t>
            </a:r>
            <a:r>
              <a:rPr lang="en-US" altLang="zh-CN" sz="2200" dirty="0">
                <a:solidFill>
                  <a:schemeClr val="accent1"/>
                </a:solidFill>
                <a:latin typeface="+mj-ea"/>
                <a:ea typeface="+mj-ea"/>
              </a:rPr>
              <a:t>+</a:t>
            </a:r>
            <a:r>
              <a:rPr lang="zh-CN" altLang="en-US" sz="2200" b="1" dirty="0">
                <a:solidFill>
                  <a:schemeClr val="accent1"/>
                </a:solidFill>
                <a:latin typeface="+mj-ea"/>
                <a:ea typeface="+mj-ea"/>
              </a:rPr>
              <a:t>沟通工具</a:t>
            </a:r>
            <a:r>
              <a:rPr lang="zh-CN" altLang="en-US" sz="2200" dirty="0">
                <a:solidFill>
                  <a:schemeClr val="accent1"/>
                </a:solidFill>
                <a:latin typeface="+mj-ea"/>
                <a:ea typeface="+mj-ea"/>
              </a:rPr>
              <a:t>：电话、短信、网络等</a:t>
            </a:r>
            <a:r>
              <a:rPr lang="en-US" altLang="zh-CN" sz="2200" dirty="0">
                <a:solidFill>
                  <a:schemeClr val="accent1"/>
                </a:solidFill>
                <a:latin typeface="+mj-ea"/>
                <a:ea typeface="+mj-ea"/>
              </a:rPr>
              <a:t>+</a:t>
            </a:r>
            <a:r>
              <a:rPr lang="zh-CN" altLang="en-US" sz="2200" b="1" dirty="0">
                <a:solidFill>
                  <a:schemeClr val="accent1"/>
                </a:solidFill>
                <a:latin typeface="+mj-ea"/>
                <a:ea typeface="+mj-ea"/>
              </a:rPr>
              <a:t>要求</a:t>
            </a:r>
            <a:r>
              <a:rPr lang="zh-CN" altLang="en-US" sz="2200" dirty="0">
                <a:solidFill>
                  <a:schemeClr val="accent1"/>
                </a:solidFill>
                <a:latin typeface="+mj-ea"/>
                <a:ea typeface="+mj-ea"/>
              </a:rPr>
              <a:t>：汇款、转账</a:t>
            </a:r>
            <a:endParaRPr lang="zh-CN" altLang="en-US" sz="2200" dirty="0">
              <a:solidFill>
                <a:schemeClr val="accent1"/>
              </a:solidFill>
              <a:latin typeface="+mj-ea"/>
              <a:ea typeface="+mj-ea"/>
            </a:endParaRPr>
          </a:p>
        </p:txBody>
      </p:sp>
      <p:cxnSp>
        <p:nvCxnSpPr>
          <p:cNvPr id="7194" name="直接连接符 30"/>
          <p:cNvCxnSpPr>
            <a:cxnSpLocks noChangeShapeType="true"/>
          </p:cNvCxnSpPr>
          <p:nvPr/>
        </p:nvCxnSpPr>
        <p:spPr bwMode="auto">
          <a:xfrm>
            <a:off x="814388" y="4032250"/>
            <a:ext cx="10683875" cy="0"/>
          </a:xfrm>
          <a:prstGeom prst="line">
            <a:avLst/>
          </a:prstGeom>
          <a:noFill/>
          <a:ln w="9525" algn="ctr">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Box 31"/>
          <p:cNvSpPr txBox="true"/>
          <p:nvPr/>
        </p:nvSpPr>
        <p:spPr>
          <a:xfrm>
            <a:off x="769938" y="5092700"/>
            <a:ext cx="11075987" cy="645160"/>
          </a:xfrm>
          <a:prstGeom prst="rect">
            <a:avLst/>
          </a:prstGeom>
          <a:noFill/>
        </p:spPr>
        <p:txBody>
          <a:bodyPr>
            <a:spAutoFit/>
          </a:bodyPr>
          <a:lstStyle/>
          <a:p>
            <a:pPr algn="ctr" eaLnBrk="1" hangingPunct="1">
              <a:buFont typeface="Arial" panose="02080604020202020204" pitchFamily="34" charset="0"/>
              <a:buNone/>
              <a:defRPr/>
            </a:pPr>
            <a:r>
              <a:rPr lang="zh-CN" altLang="en-US" sz="3600" b="1" dirty="0">
                <a:solidFill>
                  <a:schemeClr val="tx2"/>
                </a:solidFill>
                <a:latin typeface="+mj-ea"/>
                <a:ea typeface="+mj-ea"/>
                <a:sym typeface="+mn-ea"/>
              </a:rPr>
              <a:t>又称非接触性诈骗或远程诈骗</a:t>
            </a:r>
            <a:endParaRPr lang="zh-CN" altLang="en-US" sz="3600" b="1" dirty="0">
              <a:solidFill>
                <a:schemeClr val="tx2"/>
              </a:solidFill>
              <a:latin typeface="+mj-ea"/>
              <a:ea typeface="+mj-ea"/>
            </a:endParaRPr>
          </a:p>
        </p:txBody>
      </p:sp>
      <p:sp>
        <p:nvSpPr>
          <p:cNvPr id="13" name="TextBox 12"/>
          <p:cNvSpPr txBox="true">
            <a:spLocks noChangeArrowheads="true"/>
          </p:cNvSpPr>
          <p:nvPr/>
        </p:nvSpPr>
        <p:spPr bwMode="auto">
          <a:xfrm>
            <a:off x="481330" y="155575"/>
            <a:ext cx="459359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3200" b="1">
                <a:solidFill>
                  <a:schemeClr val="tx1"/>
                </a:solidFill>
                <a:latin typeface="微软雅黑" panose="020B0503020204020204" pitchFamily="34" charset="-122"/>
                <a:sym typeface="+mn-ea"/>
              </a:rPr>
              <a:t>什么是电信网络诈骗？</a:t>
            </a:r>
            <a:endParaRPr lang="zh-CN" altLang="en-US" sz="3200" b="1">
              <a:solidFill>
                <a:schemeClr val="tx1"/>
              </a:solidFill>
              <a:latin typeface="微软雅黑" panose="020B0503020204020204" pitchFamily="34" charset="-122"/>
            </a:endParaRPr>
          </a:p>
        </p:txBody>
      </p:sp>
    </p:spTree>
  </p:cSld>
  <p:clrMapOvr>
    <a:masterClrMapping/>
  </p:clrMapOvr>
  <p:transition spd="slow">
    <p:blinds dir="vert"/>
  </p:transition>
  <p:timing>
    <p:tnLst>
      <p:par>
        <p:cTn id="1" dur="indefinite" restart="never" nodeType="tmRoot"/>
      </p:par>
    </p:tnLst>
    <p:bldLst>
      <p:bldP spid="10" grpId="0" animBg="true"/>
      <p:bldP spid="12" grpId="0" animBg="true"/>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false">
          <a:blip r:embed="rId1" cstate="email"/>
          <a:srcRect/>
          <a:stretch>
            <a:fillRect/>
          </a:stretch>
        </a:blipFill>
        <a:effectLst/>
      </p:bgPr>
    </p:bg>
    <p:spTree>
      <p:nvGrpSpPr>
        <p:cNvPr id="1" name=""/>
        <p:cNvGrpSpPr/>
        <p:nvPr/>
      </p:nvGrpSpPr>
      <p:grpSpPr>
        <a:xfrm>
          <a:off x="0" y="0"/>
          <a:ext cx="0" cy="0"/>
          <a:chOff x="0" y="0"/>
          <a:chExt cx="0" cy="0"/>
        </a:xfrm>
      </p:grpSpPr>
      <p:sp>
        <p:nvSpPr>
          <p:cNvPr id="10242" name="Freeform 5"/>
          <p:cNvSpPr/>
          <p:nvPr/>
        </p:nvSpPr>
        <p:spPr bwMode="auto">
          <a:xfrm>
            <a:off x="3784600" y="2020888"/>
            <a:ext cx="8412163" cy="2816225"/>
          </a:xfrm>
          <a:custGeom>
            <a:avLst/>
            <a:gdLst>
              <a:gd name="T0" fmla="*/ 2147483647 w 11039"/>
              <a:gd name="T1" fmla="*/ 0 h 3662"/>
              <a:gd name="T2" fmla="*/ 2147483647 w 11039"/>
              <a:gd name="T3" fmla="*/ 0 h 3662"/>
              <a:gd name="T4" fmla="*/ 2147483647 w 11039"/>
              <a:gd name="T5" fmla="*/ 2147483647 h 3662"/>
              <a:gd name="T6" fmla="*/ 0 w 11039"/>
              <a:gd name="T7" fmla="*/ 2147483647 h 3662"/>
              <a:gd name="T8" fmla="*/ 2147483647 w 11039"/>
              <a:gd name="T9" fmla="*/ 0 h 36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39" h="3662">
                <a:moveTo>
                  <a:pt x="1136" y="0"/>
                </a:moveTo>
                <a:lnTo>
                  <a:pt x="11039" y="0"/>
                </a:lnTo>
                <a:lnTo>
                  <a:pt x="11039" y="3662"/>
                </a:lnTo>
                <a:lnTo>
                  <a:pt x="0" y="3662"/>
                </a:lnTo>
                <a:lnTo>
                  <a:pt x="1136"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43" name="Freeform 6"/>
          <p:cNvSpPr/>
          <p:nvPr/>
        </p:nvSpPr>
        <p:spPr bwMode="auto">
          <a:xfrm>
            <a:off x="0" y="2020888"/>
            <a:ext cx="4548188" cy="2816225"/>
          </a:xfrm>
          <a:custGeom>
            <a:avLst/>
            <a:gdLst>
              <a:gd name="T0" fmla="*/ 2147483647 w 5970"/>
              <a:gd name="T1" fmla="*/ 0 h 3662"/>
              <a:gd name="T2" fmla="*/ 2147483647 w 5970"/>
              <a:gd name="T3" fmla="*/ 2147483647 h 3662"/>
              <a:gd name="T4" fmla="*/ 0 w 5970"/>
              <a:gd name="T5" fmla="*/ 2147483647 h 3662"/>
              <a:gd name="T6" fmla="*/ 2147483647 w 5970"/>
              <a:gd name="T7" fmla="*/ 0 h 3662"/>
              <a:gd name="T8" fmla="*/ 2147483647 w 5970"/>
              <a:gd name="T9" fmla="*/ 0 h 36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70" h="3662">
                <a:moveTo>
                  <a:pt x="5970" y="0"/>
                </a:moveTo>
                <a:lnTo>
                  <a:pt x="4846" y="3662"/>
                </a:lnTo>
                <a:lnTo>
                  <a:pt x="0" y="3662"/>
                </a:lnTo>
                <a:lnTo>
                  <a:pt x="3" y="0"/>
                </a:lnTo>
                <a:lnTo>
                  <a:pt x="597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44" name="TextBox 10"/>
          <p:cNvSpPr txBox="true">
            <a:spLocks noChangeArrowheads="true"/>
          </p:cNvSpPr>
          <p:nvPr/>
        </p:nvSpPr>
        <p:spPr bwMode="auto">
          <a:xfrm>
            <a:off x="4624388" y="2420938"/>
            <a:ext cx="6985000"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7200" b="1">
                <a:solidFill>
                  <a:srgbClr val="FFFFFF"/>
                </a:solidFill>
                <a:latin typeface="微软雅黑" panose="020B0503020204020204" pitchFamily="34" charset="-122"/>
                <a:ea typeface="宋体" panose="02010600030101010101" pitchFamily="2" charset="-122"/>
              </a:rPr>
              <a:t>防范电信网络诈骗的重要性</a:t>
            </a:r>
            <a:endParaRPr lang="zh-CN" altLang="en-US" sz="7200" b="1">
              <a:solidFill>
                <a:srgbClr val="FFFFFF"/>
              </a:solidFill>
              <a:latin typeface="微软雅黑" panose="020B0503020204020204" pitchFamily="34" charset="-122"/>
              <a:ea typeface="宋体" panose="02010600030101010101" pitchFamily="2" charset="-122"/>
            </a:endParaRPr>
          </a:p>
        </p:txBody>
      </p:sp>
      <p:sp>
        <p:nvSpPr>
          <p:cNvPr id="10245" name="TextBox 11"/>
          <p:cNvSpPr txBox="true">
            <a:spLocks noChangeArrowheads="true"/>
          </p:cNvSpPr>
          <p:nvPr/>
        </p:nvSpPr>
        <p:spPr bwMode="auto">
          <a:xfrm>
            <a:off x="1925638" y="2020888"/>
            <a:ext cx="1758950"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en-US" altLang="zh-CN" sz="19900" b="1">
                <a:solidFill>
                  <a:srgbClr val="FFFFFF"/>
                </a:solidFill>
                <a:latin typeface="微软雅黑" panose="020B0503020204020204" pitchFamily="34" charset="-122"/>
              </a:rPr>
              <a:t>2</a:t>
            </a:r>
            <a:endParaRPr lang="zh-CN" altLang="en-US" sz="19900" b="1">
              <a:solidFill>
                <a:srgbClr val="FFFFFF"/>
              </a:solidFill>
              <a:latin typeface="微软雅黑" panose="020B0503020204020204" pitchFamily="34" charset="-122"/>
            </a:endParaRPr>
          </a:p>
        </p:txBody>
      </p:sp>
      <p:sp>
        <p:nvSpPr>
          <p:cNvPr id="10246" name="TextBox 13"/>
          <p:cNvSpPr txBox="true">
            <a:spLocks noChangeArrowheads="true"/>
          </p:cNvSpPr>
          <p:nvPr/>
        </p:nvSpPr>
        <p:spPr bwMode="auto">
          <a:xfrm>
            <a:off x="1103313" y="3876675"/>
            <a:ext cx="10302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en-US" altLang="zh-CN" sz="3600">
                <a:solidFill>
                  <a:srgbClr val="FFFFFF"/>
                </a:solidFill>
                <a:ea typeface="宋体" panose="02010600030101010101" pitchFamily="2" charset="-122"/>
              </a:rPr>
              <a:t>Part</a:t>
            </a:r>
            <a:endParaRPr lang="zh-CN" altLang="en-US" sz="3600">
              <a:solidFill>
                <a:srgbClr val="FFFFFF"/>
              </a:solidFill>
              <a:ea typeface="宋体" panose="02010600030101010101" pitchFamily="2" charset="-122"/>
            </a:endParaRPr>
          </a:p>
        </p:txBody>
      </p:sp>
    </p:spTree>
  </p:cSld>
  <p:clrMapOvr>
    <a:masterClrMapping/>
  </p:clrMapOvr>
  <p:transition spd="slow">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0" y="223838"/>
            <a:ext cx="357188" cy="647700"/>
          </a:xfrm>
          <a:custGeom>
            <a:avLst/>
            <a:gdLst>
              <a:gd name="T0" fmla="*/ 0 w 519"/>
              <a:gd name="T1" fmla="*/ 2147483647 h 1050"/>
              <a:gd name="T2" fmla="*/ 2147483647 w 519"/>
              <a:gd name="T3" fmla="*/ 2147483647 h 1050"/>
              <a:gd name="T4" fmla="*/ 2147483647 w 519"/>
              <a:gd name="T5" fmla="*/ 2147483647 h 1050"/>
              <a:gd name="T6" fmla="*/ 0 w 519"/>
              <a:gd name="T7" fmla="*/ 0 h 1050"/>
              <a:gd name="T8" fmla="*/ 0 w 519"/>
              <a:gd name="T9" fmla="*/ 2147483647 h 10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1050">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0" y="63500"/>
            <a:ext cx="355600" cy="647700"/>
          </a:xfrm>
          <a:custGeom>
            <a:avLst/>
            <a:gdLst>
              <a:gd name="T0" fmla="*/ 0 w 518"/>
              <a:gd name="T1" fmla="*/ 2147483647 h 1051"/>
              <a:gd name="T2" fmla="*/ 2147483647 w 518"/>
              <a:gd name="T3" fmla="*/ 2147483647 h 1051"/>
              <a:gd name="T4" fmla="*/ 2147483647 w 518"/>
              <a:gd name="T5" fmla="*/ 2147483647 h 1051"/>
              <a:gd name="T6" fmla="*/ 0 w 518"/>
              <a:gd name="T7" fmla="*/ 0 h 1051"/>
              <a:gd name="T8" fmla="*/ 0 w 518"/>
              <a:gd name="T9" fmla="*/ 2147483647 h 10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 h="1051">
                <a:moveTo>
                  <a:pt x="0" y="1051"/>
                </a:moveTo>
                <a:lnTo>
                  <a:pt x="508" y="543"/>
                </a:lnTo>
                <a:cubicBezTo>
                  <a:pt x="518" y="533"/>
                  <a:pt x="518" y="518"/>
                  <a:pt x="508" y="508"/>
                </a:cubicBezTo>
                <a:lnTo>
                  <a:pt x="0" y="0"/>
                </a:lnTo>
                <a:lnTo>
                  <a:pt x="0" y="1051"/>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TextBox 12"/>
          <p:cNvSpPr txBox="true">
            <a:spLocks noChangeArrowheads="true"/>
          </p:cNvSpPr>
          <p:nvPr/>
        </p:nvSpPr>
        <p:spPr bwMode="auto">
          <a:xfrm>
            <a:off x="481330" y="155575"/>
            <a:ext cx="435737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3200" b="1">
                <a:solidFill>
                  <a:schemeClr val="tx1"/>
                </a:solidFill>
                <a:latin typeface="微软雅黑" panose="020B0503020204020204" pitchFamily="34" charset="-122"/>
              </a:rPr>
              <a:t>为什么防止被骗最重要？</a:t>
            </a:r>
            <a:endParaRPr lang="zh-CN" altLang="en-US" sz="3200" b="1">
              <a:solidFill>
                <a:schemeClr val="tx1"/>
              </a:solidFill>
              <a:latin typeface="微软雅黑" panose="020B0503020204020204" pitchFamily="34" charset="-122"/>
            </a:endParaRPr>
          </a:p>
        </p:txBody>
      </p:sp>
      <p:sp>
        <p:nvSpPr>
          <p:cNvPr id="6" name="内容占位符 4108"/>
          <p:cNvSpPr>
            <a:spLocks noGrp="true" noChangeArrowheads="true"/>
          </p:cNvSpPr>
          <p:nvPr>
            <p:ph idx="1"/>
          </p:nvPr>
        </p:nvSpPr>
        <p:spPr>
          <a:xfrm>
            <a:off x="1603375" y="965200"/>
            <a:ext cx="6367463" cy="398780"/>
          </a:xfrm>
        </p:spPr>
        <p:txBody>
          <a:bodyPr>
            <a:spAutoFit/>
          </a:bodyPr>
          <a:lstStyle/>
          <a:p>
            <a:pPr marL="0" indent="0" algn="just" eaLnBrk="1" hangingPunct="1">
              <a:spcBef>
                <a:spcPct val="0"/>
              </a:spcBef>
              <a:buFontTx/>
              <a:buNone/>
              <a:defRPr/>
            </a:pPr>
            <a:r>
              <a:rPr lang="zh-CN" altLang="en-US" b="1" dirty="0">
                <a:latin typeface="+mj-ea"/>
              </a:rPr>
              <a:t>犯罪活动的危害性大</a:t>
            </a:r>
            <a:endParaRPr lang="zh-CN" altLang="en-US" sz="1800" b="1" kern="1200" dirty="0">
              <a:latin typeface="+mj-ea"/>
              <a:ea typeface="+mj-ea"/>
            </a:endParaRPr>
          </a:p>
        </p:txBody>
      </p:sp>
      <p:pic>
        <p:nvPicPr>
          <p:cNvPr id="8198" name="图片 2"/>
          <p:cNvPicPr>
            <a:picLocks noChangeAspect="true"/>
          </p:cNvPicPr>
          <p:nvPr/>
        </p:nvPicPr>
        <p:blipFill>
          <a:blip r:embed="rId1"/>
          <a:srcRect/>
          <a:stretch>
            <a:fillRect/>
          </a:stretch>
        </p:blipFill>
        <p:spPr bwMode="auto">
          <a:xfrm>
            <a:off x="6661150" y="1992313"/>
            <a:ext cx="5535613"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圆角矩形 3"/>
          <p:cNvSpPr>
            <a:spLocks noChangeArrowheads="true"/>
          </p:cNvSpPr>
          <p:nvPr/>
        </p:nvSpPr>
        <p:spPr bwMode="auto">
          <a:xfrm>
            <a:off x="1077913" y="1011238"/>
            <a:ext cx="495300" cy="496887"/>
          </a:xfrm>
          <a:prstGeom prst="roundRect">
            <a:avLst>
              <a:gd name="adj" fmla="val 14523"/>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 name="TextBox 6"/>
          <p:cNvSpPr txBox="true"/>
          <p:nvPr/>
        </p:nvSpPr>
        <p:spPr>
          <a:xfrm>
            <a:off x="1138238" y="1028700"/>
            <a:ext cx="373062" cy="461963"/>
          </a:xfrm>
          <a:prstGeom prst="rect">
            <a:avLst/>
          </a:prstGeom>
          <a:noFill/>
        </p:spPr>
        <p:txBody>
          <a:bodyPr wrap="none">
            <a:spAutoFit/>
          </a:bodyPr>
          <a:lstStyle/>
          <a:p>
            <a:pPr eaLnBrk="1" hangingPunct="1">
              <a:buFont typeface="Arial" panose="02080604020202020204" pitchFamily="34" charset="0"/>
              <a:buNone/>
              <a:defRPr/>
            </a:pPr>
            <a:r>
              <a:rPr lang="en-US" altLang="zh-CN" sz="2400" b="1" dirty="0">
                <a:solidFill>
                  <a:schemeClr val="accent2"/>
                </a:solidFill>
                <a:latin typeface="+mj-ea"/>
                <a:ea typeface="+mj-ea"/>
              </a:rPr>
              <a:t>1</a:t>
            </a:r>
            <a:endParaRPr lang="zh-CN" altLang="en-US" sz="2400" b="1" dirty="0">
              <a:solidFill>
                <a:schemeClr val="accent2"/>
              </a:solidFill>
              <a:latin typeface="+mj-ea"/>
              <a:ea typeface="+mj-ea"/>
            </a:endParaRPr>
          </a:p>
        </p:txBody>
      </p:sp>
      <p:sp>
        <p:nvSpPr>
          <p:cNvPr id="8201" name="内容占位符 4108"/>
          <p:cNvSpPr txBox="true">
            <a:spLocks noChangeArrowheads="true"/>
          </p:cNvSpPr>
          <p:nvPr/>
        </p:nvSpPr>
        <p:spPr bwMode="auto">
          <a:xfrm>
            <a:off x="1603375" y="2233295"/>
            <a:ext cx="4824413"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algn="just" eaLnBrk="1" hangingPunct="1">
              <a:spcBef>
                <a:spcPct val="0"/>
              </a:spcBef>
              <a:buFontTx/>
              <a:buNone/>
            </a:pPr>
            <a:r>
              <a:rPr lang="zh-CN" altLang="en-US" b="1">
                <a:latin typeface="微软雅黑" panose="020B0503020204020204" pitchFamily="34" charset="-122"/>
              </a:rPr>
              <a:t>资金追回难度大</a:t>
            </a:r>
            <a:endParaRPr lang="zh-CN" altLang="en-US" b="1">
              <a:latin typeface="微软雅黑" panose="020B0503020204020204" pitchFamily="34" charset="-122"/>
            </a:endParaRPr>
          </a:p>
        </p:txBody>
      </p:sp>
      <p:sp>
        <p:nvSpPr>
          <p:cNvPr id="8202" name="圆角矩形 14"/>
          <p:cNvSpPr>
            <a:spLocks noChangeArrowheads="true"/>
          </p:cNvSpPr>
          <p:nvPr/>
        </p:nvSpPr>
        <p:spPr bwMode="auto">
          <a:xfrm>
            <a:off x="1076643" y="2305050"/>
            <a:ext cx="495300" cy="495300"/>
          </a:xfrm>
          <a:prstGeom prst="roundRect">
            <a:avLst>
              <a:gd name="adj" fmla="val 14523"/>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6" name="TextBox 15"/>
          <p:cNvSpPr txBox="true"/>
          <p:nvPr/>
        </p:nvSpPr>
        <p:spPr>
          <a:xfrm>
            <a:off x="1135698" y="2333625"/>
            <a:ext cx="373062" cy="461963"/>
          </a:xfrm>
          <a:prstGeom prst="rect">
            <a:avLst/>
          </a:prstGeom>
          <a:noFill/>
        </p:spPr>
        <p:txBody>
          <a:bodyPr wrap="none">
            <a:spAutoFit/>
          </a:bodyPr>
          <a:lstStyle/>
          <a:p>
            <a:pPr eaLnBrk="1" hangingPunct="1">
              <a:buFont typeface="Arial" panose="02080604020202020204" pitchFamily="34" charset="0"/>
              <a:buNone/>
              <a:defRPr/>
            </a:pPr>
            <a:r>
              <a:rPr lang="en-US" altLang="zh-CN" sz="2400" b="1" dirty="0">
                <a:solidFill>
                  <a:schemeClr val="accent2"/>
                </a:solidFill>
                <a:latin typeface="+mj-ea"/>
                <a:ea typeface="+mj-ea"/>
              </a:rPr>
              <a:t>2</a:t>
            </a:r>
            <a:endParaRPr lang="zh-CN" altLang="en-US" sz="2400" b="1" dirty="0">
              <a:solidFill>
                <a:schemeClr val="accent2"/>
              </a:solidFill>
              <a:latin typeface="+mj-ea"/>
              <a:ea typeface="+mj-ea"/>
            </a:endParaRPr>
          </a:p>
        </p:txBody>
      </p:sp>
      <p:sp>
        <p:nvSpPr>
          <p:cNvPr id="8204" name="内容占位符 4108"/>
          <p:cNvSpPr txBox="true">
            <a:spLocks noChangeArrowheads="true"/>
          </p:cNvSpPr>
          <p:nvPr/>
        </p:nvSpPr>
        <p:spPr bwMode="auto">
          <a:xfrm>
            <a:off x="1603375" y="3721100"/>
            <a:ext cx="4824413"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algn="just" eaLnBrk="1" hangingPunct="1">
              <a:spcBef>
                <a:spcPct val="0"/>
              </a:spcBef>
              <a:buFontTx/>
              <a:buNone/>
            </a:pPr>
            <a:r>
              <a:rPr lang="zh-CN" altLang="en-US" b="1">
                <a:latin typeface="微软雅黑" panose="020B0503020204020204" pitchFamily="34" charset="-122"/>
              </a:rPr>
              <a:t>形式集团化，侦查破案难度大</a:t>
            </a:r>
            <a:endParaRPr lang="zh-CN" altLang="en-US" b="1">
              <a:latin typeface="微软雅黑" panose="020B0503020204020204" pitchFamily="34" charset="-122"/>
            </a:endParaRPr>
          </a:p>
        </p:txBody>
      </p:sp>
      <p:sp>
        <p:nvSpPr>
          <p:cNvPr id="8205" name="圆角矩形 17"/>
          <p:cNvSpPr>
            <a:spLocks noChangeArrowheads="true"/>
          </p:cNvSpPr>
          <p:nvPr/>
        </p:nvSpPr>
        <p:spPr bwMode="auto">
          <a:xfrm>
            <a:off x="1077913" y="3768725"/>
            <a:ext cx="495300" cy="495300"/>
          </a:xfrm>
          <a:prstGeom prst="roundRect">
            <a:avLst>
              <a:gd name="adj" fmla="val 14523"/>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9" name="TextBox 18"/>
          <p:cNvSpPr txBox="true"/>
          <p:nvPr/>
        </p:nvSpPr>
        <p:spPr>
          <a:xfrm>
            <a:off x="1138238" y="3784600"/>
            <a:ext cx="373062" cy="461963"/>
          </a:xfrm>
          <a:prstGeom prst="rect">
            <a:avLst/>
          </a:prstGeom>
          <a:noFill/>
        </p:spPr>
        <p:txBody>
          <a:bodyPr wrap="none">
            <a:spAutoFit/>
          </a:bodyPr>
          <a:lstStyle/>
          <a:p>
            <a:pPr eaLnBrk="1" hangingPunct="1">
              <a:buFont typeface="Arial" panose="02080604020202020204" pitchFamily="34" charset="0"/>
              <a:buNone/>
              <a:defRPr/>
            </a:pPr>
            <a:r>
              <a:rPr lang="en-US" altLang="zh-CN" sz="2400" b="1" dirty="0">
                <a:solidFill>
                  <a:schemeClr val="accent2"/>
                </a:solidFill>
                <a:latin typeface="+mj-ea"/>
                <a:ea typeface="+mj-ea"/>
              </a:rPr>
              <a:t>3</a:t>
            </a:r>
            <a:endParaRPr lang="zh-CN" altLang="en-US" sz="2400" b="1" dirty="0">
              <a:solidFill>
                <a:schemeClr val="accent2"/>
              </a:solidFill>
              <a:latin typeface="+mj-ea"/>
              <a:ea typeface="+mj-ea"/>
            </a:endParaRPr>
          </a:p>
        </p:txBody>
      </p:sp>
      <p:sp>
        <p:nvSpPr>
          <p:cNvPr id="8207" name="内容占位符 4108"/>
          <p:cNvSpPr txBox="true">
            <a:spLocks noChangeArrowheads="true"/>
          </p:cNvSpPr>
          <p:nvPr/>
        </p:nvSpPr>
        <p:spPr bwMode="auto">
          <a:xfrm>
            <a:off x="1603375" y="5300663"/>
            <a:ext cx="4824413"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algn="just" eaLnBrk="1" hangingPunct="1">
              <a:spcBef>
                <a:spcPct val="0"/>
              </a:spcBef>
              <a:buFontTx/>
              <a:buNone/>
            </a:pPr>
            <a:r>
              <a:rPr lang="zh-CN" altLang="en-US" b="1">
                <a:latin typeface="微软雅黑" panose="020B0503020204020204" pitchFamily="34" charset="-122"/>
              </a:rPr>
              <a:t>跨国跨境犯罪比较突出</a:t>
            </a:r>
            <a:endParaRPr lang="zh-CN" altLang="en-US" b="1">
              <a:latin typeface="微软雅黑" panose="020B0503020204020204" pitchFamily="34" charset="-122"/>
            </a:endParaRPr>
          </a:p>
        </p:txBody>
      </p:sp>
      <p:sp>
        <p:nvSpPr>
          <p:cNvPr id="8208" name="圆角矩形 20"/>
          <p:cNvSpPr>
            <a:spLocks noChangeArrowheads="true"/>
          </p:cNvSpPr>
          <p:nvPr/>
        </p:nvSpPr>
        <p:spPr bwMode="auto">
          <a:xfrm>
            <a:off x="1077913" y="5348288"/>
            <a:ext cx="495300" cy="495300"/>
          </a:xfrm>
          <a:prstGeom prst="roundRect">
            <a:avLst>
              <a:gd name="adj" fmla="val 14523"/>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2" name="TextBox 21"/>
          <p:cNvSpPr txBox="true"/>
          <p:nvPr/>
        </p:nvSpPr>
        <p:spPr>
          <a:xfrm>
            <a:off x="1138238" y="5364163"/>
            <a:ext cx="373062" cy="461962"/>
          </a:xfrm>
          <a:prstGeom prst="rect">
            <a:avLst/>
          </a:prstGeom>
          <a:noFill/>
        </p:spPr>
        <p:txBody>
          <a:bodyPr wrap="none">
            <a:spAutoFit/>
          </a:bodyPr>
          <a:lstStyle/>
          <a:p>
            <a:pPr eaLnBrk="1" hangingPunct="1">
              <a:buFont typeface="Arial" panose="02080604020202020204" pitchFamily="34" charset="0"/>
              <a:buNone/>
              <a:defRPr/>
            </a:pPr>
            <a:r>
              <a:rPr lang="en-US" altLang="zh-CN" sz="2400" b="1" dirty="0">
                <a:solidFill>
                  <a:schemeClr val="accent2"/>
                </a:solidFill>
                <a:latin typeface="+mj-ea"/>
                <a:ea typeface="+mj-ea"/>
              </a:rPr>
              <a:t>4</a:t>
            </a:r>
            <a:endParaRPr lang="zh-CN" altLang="en-US" sz="2400" b="1" dirty="0">
              <a:solidFill>
                <a:schemeClr val="accent2"/>
              </a:solidFill>
              <a:latin typeface="+mj-ea"/>
              <a:ea typeface="+mj-ea"/>
            </a:endParaRPr>
          </a:p>
        </p:txBody>
      </p:sp>
      <p:sp>
        <p:nvSpPr>
          <p:cNvPr id="8" name="矩形 7"/>
          <p:cNvSpPr/>
          <p:nvPr/>
        </p:nvSpPr>
        <p:spPr>
          <a:xfrm>
            <a:off x="1603375" y="1365250"/>
            <a:ext cx="9320213" cy="829945"/>
          </a:xfrm>
          <a:prstGeom prst="rect">
            <a:avLst/>
          </a:prstGeom>
        </p:spPr>
        <p:txBody>
          <a:bodyPr>
            <a:spAutoFit/>
          </a:bodyPr>
          <a:lstStyle/>
          <a:p>
            <a:pPr eaLnBrk="1" hangingPunct="1">
              <a:buFont typeface="Arial" panose="02080604020202020204" pitchFamily="34" charset="0"/>
              <a:buNone/>
              <a:defRPr/>
            </a:pPr>
            <a:r>
              <a:rPr lang="zh-CN" altLang="en-US" sz="1600" dirty="0">
                <a:solidFill>
                  <a:schemeClr val="accent1"/>
                </a:solidFill>
                <a:latin typeface="+mj-ea"/>
                <a:ea typeface="+mj-ea"/>
                <a:sym typeface="+mn-ea"/>
              </a:rPr>
              <a:t>此类犯罪活动蔓延性比较大，发展很迅速，诈骗手段翻新很快</a:t>
            </a:r>
            <a:r>
              <a:rPr lang="zh-CN" altLang="en-US" sz="1600" dirty="0">
                <a:solidFill>
                  <a:schemeClr val="accent1"/>
                </a:solidFill>
                <a:latin typeface="+mj-ea"/>
                <a:ea typeface="+mj-ea"/>
              </a:rPr>
              <a:t>，在极短的时间内发布范围很广，侵害面很大，所以造成损失的面也很广，单起案件受骗资金甚至能达到上百万元，对个人的经济损失是巨大的。</a:t>
            </a:r>
            <a:endParaRPr lang="zh-CN" altLang="en-US" sz="1600" dirty="0">
              <a:solidFill>
                <a:schemeClr val="accent1"/>
              </a:solidFill>
              <a:latin typeface="+mj-ea"/>
              <a:ea typeface="+mj-ea"/>
            </a:endParaRPr>
          </a:p>
        </p:txBody>
      </p:sp>
      <p:sp>
        <p:nvSpPr>
          <p:cNvPr id="25" name="矩形 24"/>
          <p:cNvSpPr/>
          <p:nvPr/>
        </p:nvSpPr>
        <p:spPr>
          <a:xfrm>
            <a:off x="1603375" y="2631758"/>
            <a:ext cx="5143500" cy="829945"/>
          </a:xfrm>
          <a:prstGeom prst="rect">
            <a:avLst/>
          </a:prstGeom>
        </p:spPr>
        <p:txBody>
          <a:bodyPr>
            <a:spAutoFit/>
          </a:bodyPr>
          <a:lstStyle/>
          <a:p>
            <a:pPr eaLnBrk="1" hangingPunct="1">
              <a:buFont typeface="Arial" panose="02080604020202020204" pitchFamily="34" charset="0"/>
              <a:buNone/>
              <a:defRPr/>
            </a:pPr>
            <a:r>
              <a:rPr lang="zh-CN" altLang="en-US" sz="1600" dirty="0">
                <a:solidFill>
                  <a:schemeClr val="accent1"/>
                </a:solidFill>
                <a:latin typeface="+mj-ea"/>
                <a:ea typeface="+mj-ea"/>
              </a:rPr>
              <a:t>当下资金流动的便捷使得被骗资金在短短几分钟内，就能通过各种方法在几家银行的几个账户里转几十遍，最终汇向国外或第三方支付机构。</a:t>
            </a:r>
            <a:endParaRPr lang="zh-CN" altLang="en-US" sz="1600" dirty="0">
              <a:solidFill>
                <a:schemeClr val="accent1"/>
              </a:solidFill>
              <a:latin typeface="+mj-ea"/>
              <a:ea typeface="+mj-ea"/>
            </a:endParaRPr>
          </a:p>
        </p:txBody>
      </p:sp>
      <p:sp>
        <p:nvSpPr>
          <p:cNvPr id="26" name="矩形 25"/>
          <p:cNvSpPr/>
          <p:nvPr/>
        </p:nvSpPr>
        <p:spPr>
          <a:xfrm>
            <a:off x="1603375" y="4092575"/>
            <a:ext cx="5143500" cy="1076325"/>
          </a:xfrm>
          <a:prstGeom prst="rect">
            <a:avLst/>
          </a:prstGeom>
        </p:spPr>
        <p:txBody>
          <a:bodyPr>
            <a:spAutoFit/>
          </a:bodyPr>
          <a:lstStyle/>
          <a:p>
            <a:pPr eaLnBrk="1" hangingPunct="1">
              <a:buFont typeface="Arial" panose="02080604020202020204" pitchFamily="34" charset="0"/>
              <a:buNone/>
              <a:defRPr/>
            </a:pPr>
            <a:r>
              <a:rPr lang="zh-CN" altLang="en-US" sz="1600" dirty="0">
                <a:solidFill>
                  <a:schemeClr val="accent1"/>
                </a:solidFill>
                <a:latin typeface="+mj-ea"/>
                <a:ea typeface="+mj-ea"/>
              </a:rPr>
              <a:t>犯罪团伙一般采取远程的、非接触式的诈骗，犯罪团伙内部组织很严密，他们采取企业化的运作，通过非法渠道购买他人身份证、银行卡、手机卡用于诈骗活动，诈骗账户的户主并不是犯罪分子本身。</a:t>
            </a:r>
            <a:endParaRPr lang="zh-CN" altLang="en-US" sz="1600" dirty="0">
              <a:solidFill>
                <a:schemeClr val="accent1"/>
              </a:solidFill>
              <a:latin typeface="+mj-ea"/>
              <a:ea typeface="+mj-ea"/>
            </a:endParaRPr>
          </a:p>
        </p:txBody>
      </p:sp>
      <p:sp>
        <p:nvSpPr>
          <p:cNvPr id="27" name="矩形 26"/>
          <p:cNvSpPr/>
          <p:nvPr/>
        </p:nvSpPr>
        <p:spPr>
          <a:xfrm>
            <a:off x="1603375" y="5716588"/>
            <a:ext cx="5143500" cy="583565"/>
          </a:xfrm>
          <a:prstGeom prst="rect">
            <a:avLst/>
          </a:prstGeom>
        </p:spPr>
        <p:txBody>
          <a:bodyPr>
            <a:spAutoFit/>
          </a:bodyPr>
          <a:lstStyle/>
          <a:p>
            <a:pPr eaLnBrk="1" hangingPunct="1">
              <a:buFont typeface="Arial" panose="02080604020202020204" pitchFamily="34" charset="0"/>
              <a:buNone/>
              <a:defRPr/>
            </a:pPr>
            <a:r>
              <a:rPr lang="zh-CN" altLang="en-US" sz="1600" dirty="0">
                <a:solidFill>
                  <a:schemeClr val="accent1"/>
                </a:solidFill>
                <a:latin typeface="+mj-ea"/>
                <a:ea typeface="+mj-ea"/>
              </a:rPr>
              <a:t>诈骗窝点通常设置于境外，也有境内外勾结连锁作案，隐蔽性很强，打击难度也很大。</a:t>
            </a:r>
            <a:endParaRPr lang="zh-CN" altLang="en-US" sz="1600" dirty="0">
              <a:solidFill>
                <a:schemeClr val="accent1"/>
              </a:solidFill>
              <a:latin typeface="+mj-ea"/>
              <a:ea typeface="+mj-ea"/>
            </a:endParaRPr>
          </a:p>
        </p:txBody>
      </p:sp>
    </p:spTree>
  </p:cSld>
  <p:clrMapOvr>
    <a:masterClrMapping/>
  </p:clrMapOvr>
  <p:transition spd="slow">
    <p:blinds dir="vert"/>
  </p:transition>
  <p:timing>
    <p:tnLst>
      <p:par>
        <p:cTn id="1" dur="indefinite" restart="never" nodeType="tmRoot"/>
      </p:par>
    </p:tnLst>
    <p:bldLst>
      <p:bldP spid="10" grpId="0" bldLvl="0" animBg="true"/>
      <p:bldP spid="12" grpId="0" bldLvl="0" animBg="true"/>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false">
          <a:blip r:embed="rId1" cstate="email"/>
          <a:srcRect/>
          <a:stretch>
            <a:fillRect/>
          </a:stretch>
        </a:blipFill>
        <a:effectLst/>
      </p:bgPr>
    </p:bg>
    <p:spTree>
      <p:nvGrpSpPr>
        <p:cNvPr id="1" name=""/>
        <p:cNvGrpSpPr/>
        <p:nvPr/>
      </p:nvGrpSpPr>
      <p:grpSpPr>
        <a:xfrm>
          <a:off x="0" y="0"/>
          <a:ext cx="0" cy="0"/>
          <a:chOff x="0" y="0"/>
          <a:chExt cx="0" cy="0"/>
        </a:xfrm>
      </p:grpSpPr>
      <p:sp>
        <p:nvSpPr>
          <p:cNvPr id="10242" name="Freeform 5"/>
          <p:cNvSpPr/>
          <p:nvPr/>
        </p:nvSpPr>
        <p:spPr bwMode="auto">
          <a:xfrm>
            <a:off x="3784600" y="2020888"/>
            <a:ext cx="8412163" cy="2816225"/>
          </a:xfrm>
          <a:custGeom>
            <a:avLst/>
            <a:gdLst>
              <a:gd name="T0" fmla="*/ 2147483647 w 11039"/>
              <a:gd name="T1" fmla="*/ 0 h 3662"/>
              <a:gd name="T2" fmla="*/ 2147483647 w 11039"/>
              <a:gd name="T3" fmla="*/ 0 h 3662"/>
              <a:gd name="T4" fmla="*/ 2147483647 w 11039"/>
              <a:gd name="T5" fmla="*/ 2147483647 h 3662"/>
              <a:gd name="T6" fmla="*/ 0 w 11039"/>
              <a:gd name="T7" fmla="*/ 2147483647 h 3662"/>
              <a:gd name="T8" fmla="*/ 2147483647 w 11039"/>
              <a:gd name="T9" fmla="*/ 0 h 36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39" h="3662">
                <a:moveTo>
                  <a:pt x="1136" y="0"/>
                </a:moveTo>
                <a:lnTo>
                  <a:pt x="11039" y="0"/>
                </a:lnTo>
                <a:lnTo>
                  <a:pt x="11039" y="3662"/>
                </a:lnTo>
                <a:lnTo>
                  <a:pt x="0" y="3662"/>
                </a:lnTo>
                <a:lnTo>
                  <a:pt x="1136"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43" name="Freeform 6"/>
          <p:cNvSpPr/>
          <p:nvPr/>
        </p:nvSpPr>
        <p:spPr bwMode="auto">
          <a:xfrm>
            <a:off x="0" y="2020888"/>
            <a:ext cx="4548188" cy="2816225"/>
          </a:xfrm>
          <a:custGeom>
            <a:avLst/>
            <a:gdLst>
              <a:gd name="T0" fmla="*/ 2147483647 w 5970"/>
              <a:gd name="T1" fmla="*/ 0 h 3662"/>
              <a:gd name="T2" fmla="*/ 2147483647 w 5970"/>
              <a:gd name="T3" fmla="*/ 2147483647 h 3662"/>
              <a:gd name="T4" fmla="*/ 0 w 5970"/>
              <a:gd name="T5" fmla="*/ 2147483647 h 3662"/>
              <a:gd name="T6" fmla="*/ 2147483647 w 5970"/>
              <a:gd name="T7" fmla="*/ 0 h 3662"/>
              <a:gd name="T8" fmla="*/ 2147483647 w 5970"/>
              <a:gd name="T9" fmla="*/ 0 h 36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70" h="3662">
                <a:moveTo>
                  <a:pt x="5970" y="0"/>
                </a:moveTo>
                <a:lnTo>
                  <a:pt x="4846" y="3662"/>
                </a:lnTo>
                <a:lnTo>
                  <a:pt x="0" y="3662"/>
                </a:lnTo>
                <a:lnTo>
                  <a:pt x="3" y="0"/>
                </a:lnTo>
                <a:lnTo>
                  <a:pt x="597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44" name="TextBox 10"/>
          <p:cNvSpPr txBox="true">
            <a:spLocks noChangeArrowheads="true"/>
          </p:cNvSpPr>
          <p:nvPr/>
        </p:nvSpPr>
        <p:spPr bwMode="auto">
          <a:xfrm>
            <a:off x="4624388" y="2420938"/>
            <a:ext cx="6985000" cy="212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algn="l" eaLnBrk="1" hangingPunct="1">
              <a:buFont typeface="Arial" panose="02080604020202020204" pitchFamily="34" charset="0"/>
              <a:buNone/>
              <a:defRPr/>
            </a:pPr>
            <a:r>
              <a:rPr lang="zh-CN" altLang="en-US" sz="6600" b="1">
                <a:solidFill>
                  <a:srgbClr val="FFFFFF"/>
                </a:solidFill>
                <a:latin typeface="微软雅黑" panose="020B0503020204020204" pitchFamily="34" charset="-122"/>
                <a:ea typeface="宋体" panose="02010600030101010101" pitchFamily="2" charset="-122"/>
                <a:sym typeface="+mn-ea"/>
              </a:rPr>
              <a:t>电信网络诈骗的常见类型及防范方法</a:t>
            </a:r>
            <a:endParaRPr lang="zh-CN" altLang="en-US" sz="6600" b="1">
              <a:solidFill>
                <a:srgbClr val="FFFFFF"/>
              </a:solidFill>
              <a:latin typeface="微软雅黑" panose="020B0503020204020204" pitchFamily="34" charset="-122"/>
              <a:ea typeface="宋体" panose="02010600030101010101" pitchFamily="2" charset="-122"/>
            </a:endParaRPr>
          </a:p>
        </p:txBody>
      </p:sp>
      <p:sp>
        <p:nvSpPr>
          <p:cNvPr id="10245" name="TextBox 11"/>
          <p:cNvSpPr txBox="true">
            <a:spLocks noChangeArrowheads="true"/>
          </p:cNvSpPr>
          <p:nvPr/>
        </p:nvSpPr>
        <p:spPr bwMode="auto">
          <a:xfrm>
            <a:off x="1925638" y="2020888"/>
            <a:ext cx="1741170" cy="315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en-US" altLang="zh-CN" sz="19900" b="1">
                <a:solidFill>
                  <a:srgbClr val="FFFFFF"/>
                </a:solidFill>
                <a:latin typeface="微软雅黑" panose="020B0503020204020204" pitchFamily="34" charset="-122"/>
              </a:rPr>
              <a:t>3</a:t>
            </a:r>
            <a:endParaRPr lang="en-US" altLang="zh-CN" sz="19900" b="1">
              <a:solidFill>
                <a:srgbClr val="FFFFFF"/>
              </a:solidFill>
              <a:latin typeface="微软雅黑" panose="020B0503020204020204" pitchFamily="34" charset="-122"/>
            </a:endParaRPr>
          </a:p>
        </p:txBody>
      </p:sp>
      <p:sp>
        <p:nvSpPr>
          <p:cNvPr id="10246" name="TextBox 13"/>
          <p:cNvSpPr txBox="true">
            <a:spLocks noChangeArrowheads="true"/>
          </p:cNvSpPr>
          <p:nvPr/>
        </p:nvSpPr>
        <p:spPr bwMode="auto">
          <a:xfrm>
            <a:off x="1103313" y="3876675"/>
            <a:ext cx="10302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en-US" altLang="zh-CN" sz="3600">
                <a:solidFill>
                  <a:srgbClr val="FFFFFF"/>
                </a:solidFill>
                <a:ea typeface="宋体" panose="02010600030101010101" pitchFamily="2" charset="-122"/>
              </a:rPr>
              <a:t>Part</a:t>
            </a:r>
            <a:endParaRPr lang="zh-CN" altLang="en-US" sz="3600">
              <a:solidFill>
                <a:srgbClr val="FFFFFF"/>
              </a:solidFill>
              <a:ea typeface="宋体" panose="02010600030101010101" pitchFamily="2" charset="-122"/>
            </a:endParaRPr>
          </a:p>
        </p:txBody>
      </p:sp>
    </p:spTree>
  </p:cSld>
  <p:clrMapOvr>
    <a:masterClrMapping/>
  </p:clrMapOvr>
  <p:transition spd="slow">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0" y="223838"/>
            <a:ext cx="357188" cy="647700"/>
          </a:xfrm>
          <a:custGeom>
            <a:avLst/>
            <a:gdLst>
              <a:gd name="T0" fmla="*/ 0 w 519"/>
              <a:gd name="T1" fmla="*/ 2147483647 h 1050"/>
              <a:gd name="T2" fmla="*/ 2147483647 w 519"/>
              <a:gd name="T3" fmla="*/ 2147483647 h 1050"/>
              <a:gd name="T4" fmla="*/ 2147483647 w 519"/>
              <a:gd name="T5" fmla="*/ 2147483647 h 1050"/>
              <a:gd name="T6" fmla="*/ 0 w 519"/>
              <a:gd name="T7" fmla="*/ 0 h 1050"/>
              <a:gd name="T8" fmla="*/ 0 w 519"/>
              <a:gd name="T9" fmla="*/ 2147483647 h 10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1050">
                <a:moveTo>
                  <a:pt x="0" y="1050"/>
                </a:moveTo>
                <a:lnTo>
                  <a:pt x="510" y="540"/>
                </a:lnTo>
                <a:cubicBezTo>
                  <a:pt x="519" y="532"/>
                  <a:pt x="519" y="518"/>
                  <a:pt x="510" y="510"/>
                </a:cubicBezTo>
                <a:lnTo>
                  <a:pt x="0" y="0"/>
                </a:lnTo>
                <a:lnTo>
                  <a:pt x="0" y="1050"/>
                </a:lnTo>
                <a:close/>
              </a:path>
            </a:pathLst>
          </a:custGeom>
          <a:solidFill>
            <a:srgbClr val="57646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0" y="63500"/>
            <a:ext cx="355600" cy="647700"/>
          </a:xfrm>
          <a:custGeom>
            <a:avLst/>
            <a:gdLst>
              <a:gd name="T0" fmla="*/ 0 w 518"/>
              <a:gd name="T1" fmla="*/ 2147483647 h 1051"/>
              <a:gd name="T2" fmla="*/ 2147483647 w 518"/>
              <a:gd name="T3" fmla="*/ 2147483647 h 1051"/>
              <a:gd name="T4" fmla="*/ 2147483647 w 518"/>
              <a:gd name="T5" fmla="*/ 2147483647 h 1051"/>
              <a:gd name="T6" fmla="*/ 0 w 518"/>
              <a:gd name="T7" fmla="*/ 0 h 1051"/>
              <a:gd name="T8" fmla="*/ 0 w 518"/>
              <a:gd name="T9" fmla="*/ 2147483647 h 10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 h="1051">
                <a:moveTo>
                  <a:pt x="0" y="1051"/>
                </a:moveTo>
                <a:lnTo>
                  <a:pt x="508" y="543"/>
                </a:lnTo>
                <a:cubicBezTo>
                  <a:pt x="518" y="533"/>
                  <a:pt x="518" y="518"/>
                  <a:pt x="508" y="508"/>
                </a:cubicBezTo>
                <a:lnTo>
                  <a:pt x="0" y="0"/>
                </a:lnTo>
                <a:lnTo>
                  <a:pt x="0" y="1051"/>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TextBox 12">
            <a:hlinkClick r:id="rId1" action="ppaction://hlinkfile"/>
          </p:cNvPr>
          <p:cNvSpPr txBox="true">
            <a:spLocks noChangeArrowheads="true"/>
          </p:cNvSpPr>
          <p:nvPr/>
        </p:nvSpPr>
        <p:spPr bwMode="auto">
          <a:xfrm>
            <a:off x="481013" y="155575"/>
            <a:ext cx="82089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3200" b="1">
                <a:solidFill>
                  <a:srgbClr val="2A495A"/>
                </a:solidFill>
                <a:latin typeface="微软雅黑" panose="020B0503020204020204" pitchFamily="34" charset="-122"/>
              </a:rPr>
              <a:t>骗术</a:t>
            </a:r>
            <a:r>
              <a:rPr lang="en-US" altLang="zh-CN" sz="3200" b="1">
                <a:solidFill>
                  <a:srgbClr val="2A495A"/>
                </a:solidFill>
                <a:latin typeface="微软雅黑" panose="020B0503020204020204" pitchFamily="34" charset="-122"/>
              </a:rPr>
              <a:t>1</a:t>
            </a:r>
            <a:r>
              <a:rPr lang="zh-CN" altLang="en-US" sz="3200" b="1">
                <a:solidFill>
                  <a:srgbClr val="2A495A"/>
                </a:solidFill>
                <a:latin typeface="微软雅黑" panose="020B0503020204020204" pitchFamily="34" charset="-122"/>
              </a:rPr>
              <a:t>：网络兼职诈骗</a:t>
            </a:r>
            <a:endParaRPr lang="zh-CN" altLang="en-US" sz="3200" b="1">
              <a:solidFill>
                <a:srgbClr val="2A495A"/>
              </a:solidFill>
              <a:latin typeface="微软雅黑" panose="020B0503020204020204" pitchFamily="34" charset="-122"/>
            </a:endParaRPr>
          </a:p>
        </p:txBody>
      </p:sp>
      <p:sp>
        <p:nvSpPr>
          <p:cNvPr id="7" name="矩形 6"/>
          <p:cNvSpPr/>
          <p:nvPr/>
        </p:nvSpPr>
        <p:spPr bwMode="auto">
          <a:xfrm>
            <a:off x="914400" y="1066800"/>
            <a:ext cx="10584180" cy="5492750"/>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a:lstStyle/>
          <a:p>
            <a:pPr eaLnBrk="1" hangingPunct="1">
              <a:buFont typeface="Arial" panose="02080604020202020204" pitchFamily="34" charset="0"/>
              <a:buNone/>
              <a:defRPr/>
            </a:pPr>
            <a:endParaRPr lang="zh-CN" altLang="en-US">
              <a:latin typeface="Arial" panose="02080604020202020204" pitchFamily="34" charset="0"/>
              <a:ea typeface="宋体" panose="02010600030101010101" pitchFamily="2" charset="-122"/>
            </a:endParaRPr>
          </a:p>
        </p:txBody>
      </p:sp>
      <p:sp>
        <p:nvSpPr>
          <p:cNvPr id="8" name="矩形 7"/>
          <p:cNvSpPr/>
          <p:nvPr/>
        </p:nvSpPr>
        <p:spPr>
          <a:xfrm>
            <a:off x="1074420" y="1627505"/>
            <a:ext cx="10157460" cy="2030095"/>
          </a:xfrm>
          <a:prstGeom prst="rect">
            <a:avLst/>
          </a:prstGeom>
        </p:spPr>
        <p:txBody>
          <a:bodyPr wrap="square">
            <a:spAutoFit/>
          </a:bodyPr>
          <a:lstStyle/>
          <a:p>
            <a:pPr algn="just" eaLnBrk="1" latinLnBrk="0" hangingPunct="1">
              <a:lnSpc>
                <a:spcPct val="150000"/>
              </a:lnSpc>
              <a:buFont typeface="Arial" panose="02080604020202020204" pitchFamily="34" charset="0"/>
              <a:buNone/>
              <a:defRPr/>
            </a:pPr>
            <a:r>
              <a:rPr lang="en-US" altLang="zh-CN" sz="2800" dirty="0">
                <a:solidFill>
                  <a:schemeClr val="accent1"/>
                </a:solidFill>
                <a:latin typeface="+mj-ea"/>
                <a:ea typeface="+mj-ea"/>
              </a:rPr>
              <a:t>    </a:t>
            </a:r>
            <a:r>
              <a:rPr lang="zh-CN" altLang="en-US" sz="2800">
                <a:latin typeface="黑体" panose="02010609060101010101" charset="-122"/>
                <a:ea typeface="黑体" panose="02010609060101010101" charset="-122"/>
                <a:sym typeface="+mn-ea"/>
              </a:rPr>
              <a:t>骗子以高额佣金作诱饵发布兼职刷单广告，要求受害人从事刷单假交易。骗子以先返还小额刷单的本金和佣金骗取信任，诱骗受害人交易大额的刷单，骗取更多钱财。</a:t>
            </a:r>
            <a:endParaRPr lang="zh-CN" altLang="en-US" sz="2800" dirty="0">
              <a:solidFill>
                <a:schemeClr val="accent1"/>
              </a:solidFill>
              <a:latin typeface="+mj-ea"/>
              <a:ea typeface="+mj-ea"/>
            </a:endParaRPr>
          </a:p>
        </p:txBody>
      </p:sp>
      <p:sp>
        <p:nvSpPr>
          <p:cNvPr id="9" name="矩形 8"/>
          <p:cNvSpPr>
            <a:spLocks noChangeArrowheads="true"/>
          </p:cNvSpPr>
          <p:nvPr/>
        </p:nvSpPr>
        <p:spPr bwMode="auto">
          <a:xfrm>
            <a:off x="1156970" y="1113790"/>
            <a:ext cx="2473325" cy="535305"/>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2300" name="矩形 10"/>
          <p:cNvSpPr>
            <a:spLocks noChangeArrowheads="true"/>
          </p:cNvSpPr>
          <p:nvPr/>
        </p:nvSpPr>
        <p:spPr bwMode="auto">
          <a:xfrm>
            <a:off x="1812290" y="1151255"/>
            <a:ext cx="181800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8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8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8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8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80604020202020204" pitchFamily="34" charset="0"/>
                <a:ea typeface="宋体" panose="02010600030101010101" pitchFamily="2" charset="-122"/>
              </a:defRPr>
            </a:lvl9pPr>
          </a:lstStyle>
          <a:p>
            <a:pPr eaLnBrk="1" hangingPunct="1">
              <a:spcBef>
                <a:spcPct val="0"/>
              </a:spcBef>
              <a:buFontTx/>
              <a:buNone/>
            </a:pPr>
            <a:r>
              <a:rPr lang="zh-CN" altLang="en-US" sz="2400" b="1">
                <a:solidFill>
                  <a:schemeClr val="accent2"/>
                </a:solidFill>
                <a:latin typeface="微软雅黑" panose="020B0503020204020204" pitchFamily="34" charset="-122"/>
              </a:rPr>
              <a:t>诈骗手法</a:t>
            </a:r>
            <a:endParaRPr lang="zh-CN" altLang="en-US" sz="2400" b="1">
              <a:solidFill>
                <a:schemeClr val="accent2"/>
              </a:solidFill>
              <a:latin typeface="微软雅黑" panose="020B0503020204020204" pitchFamily="34" charset="-122"/>
            </a:endParaRPr>
          </a:p>
        </p:txBody>
      </p:sp>
      <p:pic>
        <p:nvPicPr>
          <p:cNvPr id="19" name="图片 18"/>
          <p:cNvPicPr>
            <a:picLocks noChangeAspect="true"/>
          </p:cNvPicPr>
          <p:nvPr/>
        </p:nvPicPr>
        <p:blipFill>
          <a:blip r:embed="rId2" cstate="email"/>
          <a:srcRect/>
          <a:stretch>
            <a:fillRect/>
          </a:stretch>
        </p:blipFill>
        <p:spPr bwMode="auto">
          <a:xfrm>
            <a:off x="838835" y="804545"/>
            <a:ext cx="877888"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3" descr="16090004cc4d576d164d"/>
          <p:cNvPicPr>
            <a:picLocks noChangeAspect="true"/>
          </p:cNvPicPr>
          <p:nvPr/>
        </p:nvPicPr>
        <p:blipFill>
          <a:blip r:embed="rId3"/>
          <a:stretch>
            <a:fillRect/>
          </a:stretch>
        </p:blipFill>
        <p:spPr>
          <a:xfrm>
            <a:off x="1518920" y="3658870"/>
            <a:ext cx="4551045" cy="2900680"/>
          </a:xfrm>
          <a:prstGeom prst="rect">
            <a:avLst/>
          </a:prstGeom>
          <a:noFill/>
          <a:ln w="9525">
            <a:noFill/>
          </a:ln>
        </p:spPr>
      </p:pic>
      <p:pic>
        <p:nvPicPr>
          <p:cNvPr id="5" name="图片 4"/>
          <p:cNvPicPr>
            <a:picLocks noChangeAspect="true"/>
          </p:cNvPicPr>
          <p:nvPr/>
        </p:nvPicPr>
        <p:blipFill>
          <a:blip r:embed="rId4"/>
          <a:stretch>
            <a:fillRect/>
          </a:stretch>
        </p:blipFill>
        <p:spPr>
          <a:xfrm>
            <a:off x="6069965" y="3661410"/>
            <a:ext cx="4715510" cy="2898140"/>
          </a:xfrm>
          <a:prstGeom prst="rect">
            <a:avLst/>
          </a:prstGeom>
        </p:spPr>
      </p:pic>
    </p:spTree>
  </p:cSld>
  <p:clrMapOvr>
    <a:masterClrMapping/>
  </p:clrMapOvr>
  <p:transition spd="slow">
    <p:blinds dir="vert"/>
  </p:transition>
  <p:timing>
    <p:tnLst>
      <p:par>
        <p:cTn id="1" dur="indefinite" restart="never" nodeType="tmRoot"/>
      </p:par>
    </p:tnLst>
    <p:bldLst>
      <p:bldP spid="10" grpId="0" bldLvl="0" animBg="true"/>
      <p:bldP spid="12" grpId="0" bldLvl="0" animBg="true"/>
      <p:bldP spid="13" grpId="0"/>
      <p:bldP spid="7" grpId="0" bldLvl="0" animBg="true"/>
      <p:bldP spid="8" grpId="0"/>
      <p:bldP spid="9" grpId="0" bldLvl="0" animBg="true"/>
    </p:bldLst>
  </p:timing>
</p:sld>
</file>

<file path=ppt/tags/tag1.xml><?xml version="1.0" encoding="utf-8"?>
<p:tagLst xmlns:p="http://schemas.openxmlformats.org/presentationml/2006/main">
  <p:tag name="KSO_WM_UNIT_PLACING_PICTURE_USER_VIEWPORT" val="{&quot;height&quot;:7597.4992125984254,&quot;width&quot;:10130}"/>
</p:tagLst>
</file>

<file path=ppt/theme/theme1.xml><?xml version="1.0" encoding="utf-8"?>
<a:theme xmlns:a="http://schemas.openxmlformats.org/drawingml/2006/main" name="第一PPT，www.1ppt.com">
  <a:themeElements>
    <a:clrScheme name="自定义 1">
      <a:dk1>
        <a:srgbClr val="2A495A"/>
      </a:dk1>
      <a:lt1>
        <a:srgbClr val="00A2C2"/>
      </a:lt1>
      <a:dk2>
        <a:srgbClr val="ED5A00"/>
      </a:dk2>
      <a:lt2>
        <a:srgbClr val="F3F3F3"/>
      </a:lt2>
      <a:accent1>
        <a:srgbClr val="4E4B49"/>
      </a:accent1>
      <a:accent2>
        <a:srgbClr val="FFFFFF"/>
      </a:accent2>
      <a:accent3>
        <a:srgbClr val="2A495A"/>
      </a:accent3>
      <a:accent4>
        <a:srgbClr val="00A2C2"/>
      </a:accent4>
      <a:accent5>
        <a:srgbClr val="ED5A00"/>
      </a:accent5>
      <a:accent6>
        <a:srgbClr val="4E4B49"/>
      </a:accent6>
      <a:hlink>
        <a:srgbClr val="F3F3F3"/>
      </a:hlink>
      <a:folHlink>
        <a:srgbClr val="595959"/>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false" compatLnSpc="true"/>
      <a:lstStyle>
        <a:defPPr marL="0" marR="0" indent="0" algn="l" defTabSz="914400" rtl="0" eaLnBrk="1" fontAlgn="base" latinLnBrk="0" hangingPunct="1">
          <a:lnSpc>
            <a:spcPct val="100000"/>
          </a:lnSpc>
          <a:spcBef>
            <a:spcPct val="0"/>
          </a:spcBef>
          <a:spcAft>
            <a:spcPct val="0"/>
          </a:spcAft>
          <a:buClrTx/>
          <a:buSzTx/>
          <a:buFont typeface="Arial" panose="02080604020202020204" pitchFamily="34" charset="0"/>
          <a:buNone/>
          <a:defRPr kumimoji="0" lang="zh-CN" sz="1800" b="0" i="0" u="none" strike="noStrike" cap="none" normalizeH="0" baseline="0" smtClean="0">
            <a:ln>
              <a:noFill/>
            </a:ln>
            <a:solidFill>
              <a:schemeClr val="tx1"/>
            </a:solidFill>
            <a:effectLst/>
            <a:latin typeface="Arial" panose="0208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false" compatLnSpc="true"/>
      <a:lstStyle>
        <a:defPPr marL="0" marR="0" indent="0" algn="l" defTabSz="914400" rtl="0" eaLnBrk="1" fontAlgn="base" latinLnBrk="0" hangingPunct="1">
          <a:lnSpc>
            <a:spcPct val="100000"/>
          </a:lnSpc>
          <a:spcBef>
            <a:spcPct val="0"/>
          </a:spcBef>
          <a:spcAft>
            <a:spcPct val="0"/>
          </a:spcAft>
          <a:buClrTx/>
          <a:buSzTx/>
          <a:buFont typeface="Arial" panose="02080604020202020204" pitchFamily="34" charset="0"/>
          <a:buNone/>
          <a:defRPr kumimoji="0" lang="zh-CN" sz="1800" b="0" i="0" u="none" strike="noStrike" cap="none" normalizeH="0" baseline="0" smtClean="0">
            <a:ln>
              <a:noFill/>
            </a:ln>
            <a:solidFill>
              <a:schemeClr val="tx1"/>
            </a:solidFill>
            <a:effectLst/>
            <a:latin typeface="Arial" panose="0208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6725</Words>
  <Application>WPS 演示</Application>
  <PresentationFormat>自定义</PresentationFormat>
  <Paragraphs>416</Paragraphs>
  <Slides>40</Slides>
  <Notes>46</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40</vt:i4>
      </vt:variant>
    </vt:vector>
  </HeadingPairs>
  <TitlesOfParts>
    <vt:vector size="56" baseType="lpstr">
      <vt:lpstr>Arial</vt:lpstr>
      <vt:lpstr>宋体</vt:lpstr>
      <vt:lpstr>Wingdings</vt:lpstr>
      <vt:lpstr>Times New Roman</vt:lpstr>
      <vt:lpstr>微软雅黑</vt:lpstr>
      <vt:lpstr>黑体</vt:lpstr>
      <vt:lpstr>仿宋_GB2312</vt:lpstr>
      <vt:lpstr>Calibri</vt:lpstr>
      <vt:lpstr>DejaVu Sans</vt:lpstr>
      <vt:lpstr>Calibri</vt:lpstr>
      <vt:lpstr>华文行楷</vt:lpstr>
      <vt:lpstr>仿宋</vt:lpstr>
      <vt:lpstr>汉仪行楷简</vt:lpstr>
      <vt:lpstr>Arial Unicode MS</vt:lpstr>
      <vt:lpstr>微软雅黑</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安全主题</dc:title>
  <dc:creator>第一PPT</dc:creator>
  <cp:keywords>www.1ppt.com</cp:keywords>
  <cp:lastModifiedBy>chenzq</cp:lastModifiedBy>
  <cp:revision>353</cp:revision>
  <dcterms:created xsi:type="dcterms:W3CDTF">2022-05-10T07:25:00Z</dcterms:created>
  <dcterms:modified xsi:type="dcterms:W3CDTF">2022-05-10T07:25:00Z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2052-11.8.2.9695</vt:lpwstr>
  </property>
  <property fmtid="{D5CDD505-2E9C-101B-9397-08002B2CF9AE}" pid="3" name="ICV">
    <vt:lpwstr>731568286F7242F7829732AE3602408A</vt:lpwstr>
  </property>
</Properties>
</file>