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media/image1.svg" ContentType="image/svg+xml"/>
  <Override PartName="/ppt/media/image2.svg" ContentType="image/svg+xml"/>
  <Override PartName="/ppt/media/image3.svg" ContentType="image/svg+xml"/>
  <Override PartName="/ppt/media/image4.svg" ContentType="image/svg+xml"/>
  <Override PartName="/ppt/media/image5.svg" ContentType="image/svg+xml"/>
  <Override PartName="/ppt/media/image6.svg" ContentType="image/svg+xml"/>
  <Override PartName="/ppt/media/image7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68" r:id="rId3"/>
    <p:sldId id="271" r:id="rId5"/>
    <p:sldId id="286" r:id="rId6"/>
    <p:sldId id="288" r:id="rId7"/>
    <p:sldId id="290" r:id="rId8"/>
    <p:sldId id="292" r:id="rId9"/>
    <p:sldId id="293" r:id="rId10"/>
    <p:sldId id="294" r:id="rId11"/>
    <p:sldId id="295" r:id="rId12"/>
    <p:sldId id="296" r:id="rId13"/>
    <p:sldId id="297" r:id="rId14"/>
    <p:sldId id="300" r:id="rId15"/>
    <p:sldId id="299" r:id="rId16"/>
    <p:sldId id="306" r:id="rId17"/>
    <p:sldId id="302" r:id="rId18"/>
    <p:sldId id="307" r:id="rId19"/>
    <p:sldId id="303" r:id="rId20"/>
    <p:sldId id="308" r:id="rId21"/>
    <p:sldId id="304" r:id="rId22"/>
    <p:sldId id="305" r:id="rId23"/>
    <p:sldId id="310" r:id="rId24"/>
    <p:sldId id="311" r:id="rId25"/>
    <p:sldId id="312" r:id="rId26"/>
    <p:sldId id="313" r:id="rId27"/>
    <p:sldId id="314" r:id="rId28"/>
    <p:sldId id="315" r:id="rId29"/>
    <p:sldId id="316" r:id="rId30"/>
    <p:sldId id="318" r:id="rId31"/>
    <p:sldId id="319" r:id="rId32"/>
    <p:sldId id="321" r:id="rId33"/>
    <p:sldId id="322" r:id="rId34"/>
    <p:sldId id="282" r:id="rId3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作者" initials="作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35ADC"/>
    <a:srgbClr val="0B6BFB"/>
    <a:srgbClr val="377CFB"/>
    <a:srgbClr val="009ACC"/>
    <a:srgbClr val="FDFDFD"/>
    <a:srgbClr val="FEFEFE"/>
    <a:srgbClr val="FCFCFC"/>
    <a:srgbClr val="FAFAFA"/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showOutlineIcons="0">
    <p:restoredLeft sz="15620"/>
    <p:restoredTop sz="94660"/>
  </p:normalViewPr>
  <p:slideViewPr>
    <p:cSldViewPr snapToGrid="0" showGuides="1">
      <p:cViewPr>
        <p:scale>
          <a:sx n="90" d="100"/>
          <a:sy n="90" d="100"/>
        </p:scale>
        <p:origin x="-678" y="-750"/>
      </p:cViewPr>
      <p:guideLst>
        <p:guide orient="horz" pos="2244"/>
        <p:guide pos="385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0" d="100"/>
        <a:sy n="12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9" Type="http://schemas.openxmlformats.org/officeDocument/2006/relationships/commentAuthors" Target="commentAuthors.xml"/><Relationship Id="rId38" Type="http://schemas.openxmlformats.org/officeDocument/2006/relationships/tableStyles" Target="tableStyles.xml"/><Relationship Id="rId37" Type="http://schemas.openxmlformats.org/officeDocument/2006/relationships/viewProps" Target="viewProps.xml"/><Relationship Id="rId36" Type="http://schemas.openxmlformats.org/officeDocument/2006/relationships/presProps" Target="presProps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true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true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D100B9-CE3E-4DCF-B1D7-E0D36A6D5808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true" noRot="true" noChangeAspect="true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true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true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true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61DAE8-1EE1-4CDA-B0E2-799A9B0BDFC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true" noRot="true" noChangeAspect="true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true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true"/>
          </p:cNvSpPr>
          <p:nvPr>
            <p:ph type="sldNum" sz="quarter" idx="10"/>
          </p:nvPr>
        </p:nvSpPr>
        <p:spPr/>
        <p:txBody>
          <a:bodyPr/>
          <a:lstStyle/>
          <a:p>
            <a:fld id="{C4A975CF-ECE3-4B69-BB20-4BB18D97BC00}" type="slidenum">
              <a:rPr lang="id-ID" smtClean="0"/>
            </a:fld>
            <a:endParaRPr lang="id-ID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true" noRot="true" noChangeAspect="true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true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true"/>
          </p:cNvSpPr>
          <p:nvPr>
            <p:ph type="sldNum" sz="quarter" idx="10"/>
          </p:nvPr>
        </p:nvSpPr>
        <p:spPr/>
        <p:txBody>
          <a:bodyPr/>
          <a:lstStyle/>
          <a:p>
            <a:fld id="{C4A975CF-ECE3-4B69-BB20-4BB18D97BC00}" type="slidenum">
              <a:rPr lang="id-ID" smtClean="0"/>
            </a:fld>
            <a:endParaRPr lang="id-ID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true" noRot="true" noChangeAspect="true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true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/>
          <p:cNvSpPr/>
          <p:nvPr userDrawn="true"/>
        </p:nvSpPr>
        <p:spPr>
          <a:xfrm>
            <a:off x="11333811" y="418568"/>
            <a:ext cx="487977" cy="28706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73" tIns="60936" rIns="121873" bIns="60936" rtlCol="0" anchor="ctr"/>
          <a:lstStyle/>
          <a:p>
            <a:pPr algn="ctr"/>
            <a:endParaRPr lang="en-US" sz="2400" dirty="0"/>
          </a:p>
        </p:txBody>
      </p:sp>
      <p:sp>
        <p:nvSpPr>
          <p:cNvPr id="12" name="Isosceles Triangle 10"/>
          <p:cNvSpPr/>
          <p:nvPr userDrawn="true"/>
        </p:nvSpPr>
        <p:spPr>
          <a:xfrm rot="10610802">
            <a:off x="11339644" y="517688"/>
            <a:ext cx="488775" cy="261855"/>
          </a:xfrm>
          <a:prstGeom prst="triangl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73" tIns="60936" rIns="121873" bIns="60936" rtlCol="0" anchor="ctr"/>
          <a:lstStyle/>
          <a:p>
            <a:pPr algn="ctr"/>
            <a:endParaRPr lang="en-US" sz="2400"/>
          </a:p>
        </p:txBody>
      </p:sp>
      <p:sp>
        <p:nvSpPr>
          <p:cNvPr id="13" name="Slide Number Placeholder 5"/>
          <p:cNvSpPr txBox="true"/>
          <p:nvPr userDrawn="true"/>
        </p:nvSpPr>
        <p:spPr>
          <a:xfrm>
            <a:off x="11359309" y="369264"/>
            <a:ext cx="449441" cy="467448"/>
          </a:xfrm>
          <a:prstGeom prst="rect">
            <a:avLst/>
          </a:prstGeom>
        </p:spPr>
        <p:txBody>
          <a:bodyPr vert="horz" lIns="0" tIns="0" rIns="0" bIns="60936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14FFB07-917D-5348-AE2D-F9A4E0AD1751}" type="slidenum">
              <a:rPr lang="en-US" sz="1335" smtClean="0"/>
            </a:fld>
            <a:endParaRPr lang="en-US" sz="133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千图网海量PPT模板www.58pic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true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true"/>
          </p:cNvSpPr>
          <p:nvPr>
            <p:ph type="body" idx="1" hasCustomPrompt="true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true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F825F159-D14F-4BC0-9F50-48366AEB6601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true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true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6ADBA866-189D-4B3F-8D06-E8FD37734CE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true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true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true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true"/>
          </p:cNvSpPr>
          <p:nvPr>
            <p:ph type="pic" sz="quarter" idx="10"/>
          </p:nvPr>
        </p:nvSpPr>
        <p:spPr>
          <a:xfrm>
            <a:off x="1786759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true"/>
          </p:cNvSpPr>
          <p:nvPr>
            <p:ph type="pic" sz="quarter" idx="11"/>
          </p:nvPr>
        </p:nvSpPr>
        <p:spPr>
          <a:xfrm>
            <a:off x="4035973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14:reveal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src=http___5b0988e595225.cdn.sohucs.com_images_20191014_ac92d17c48be4a58bfc35d959511e200.jpeg&amp;refer=http___5b0988e595225.cdn.sohucs"/>
          <p:cNvPicPr>
            <a:picLocks noChangeAspect="true"/>
          </p:cNvPicPr>
          <p:nvPr userDrawn="true"/>
        </p:nvPicPr>
        <p:blipFill>
          <a:blip r:embed="rId2"/>
          <a:stretch>
            <a:fillRect/>
          </a:stretch>
        </p:blipFill>
        <p:spPr>
          <a:xfrm>
            <a:off x="0" y="0"/>
            <a:ext cx="12192635" cy="685419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true"/>
          </p:cNvSpPr>
          <p:nvPr>
            <p:ph type="pic" sz="quarter" idx="10"/>
          </p:nvPr>
        </p:nvSpPr>
        <p:spPr>
          <a:xfrm>
            <a:off x="612257" y="2019299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true"/>
          </p:cNvSpPr>
          <p:nvPr>
            <p:ph type="pic" sz="quarter" idx="11"/>
          </p:nvPr>
        </p:nvSpPr>
        <p:spPr>
          <a:xfrm>
            <a:off x="4604821" y="2019299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true"/>
          </p:cNvSpPr>
          <p:nvPr>
            <p:ph type="pic" sz="quarter" idx="12"/>
          </p:nvPr>
        </p:nvSpPr>
        <p:spPr>
          <a:xfrm>
            <a:off x="611885" y="4124323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true"/>
          </p:cNvSpPr>
          <p:nvPr>
            <p:ph type="pic" sz="quarter" idx="13"/>
          </p:nvPr>
        </p:nvSpPr>
        <p:spPr>
          <a:xfrm>
            <a:off x="4604634" y="4124324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true"/>
          </p:cNvSpPr>
          <p:nvPr>
            <p:ph type="pic" sz="quarter" idx="14"/>
          </p:nvPr>
        </p:nvSpPr>
        <p:spPr>
          <a:xfrm>
            <a:off x="8597383" y="2019299"/>
            <a:ext cx="2644775" cy="414813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true"/>
          </p:cNvSpPr>
          <p:nvPr>
            <p:ph type="pic" sz="quarter" idx="10" hasCustomPrompt="true"/>
          </p:nvPr>
        </p:nvSpPr>
        <p:spPr>
          <a:xfrm>
            <a:off x="573151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17" name="Picture Placeholder 15"/>
          <p:cNvSpPr>
            <a:spLocks noGrp="true"/>
          </p:cNvSpPr>
          <p:nvPr>
            <p:ph type="pic" sz="quarter" idx="11" hasCustomPrompt="true"/>
          </p:nvPr>
        </p:nvSpPr>
        <p:spPr>
          <a:xfrm>
            <a:off x="3352864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18" name="Picture Placeholder 15"/>
          <p:cNvSpPr>
            <a:spLocks noGrp="true"/>
          </p:cNvSpPr>
          <p:nvPr>
            <p:ph type="pic" sz="quarter" idx="12" hasCustomPrompt="true"/>
          </p:nvPr>
        </p:nvSpPr>
        <p:spPr>
          <a:xfrm>
            <a:off x="6130925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19" name="Picture Placeholder 15"/>
          <p:cNvSpPr>
            <a:spLocks noGrp="true"/>
          </p:cNvSpPr>
          <p:nvPr>
            <p:ph type="pic" sz="quarter" idx="13" hasCustomPrompt="true"/>
          </p:nvPr>
        </p:nvSpPr>
        <p:spPr>
          <a:xfrm>
            <a:off x="8910701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20" name="Picture Placeholder 15"/>
          <p:cNvSpPr>
            <a:spLocks noGrp="true"/>
          </p:cNvSpPr>
          <p:nvPr>
            <p:ph type="pic" sz="quarter" idx="14" hasCustomPrompt="true"/>
          </p:nvPr>
        </p:nvSpPr>
        <p:spPr>
          <a:xfrm>
            <a:off x="573151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21" name="Picture Placeholder 15"/>
          <p:cNvSpPr>
            <a:spLocks noGrp="true"/>
          </p:cNvSpPr>
          <p:nvPr>
            <p:ph type="pic" sz="quarter" idx="15" hasCustomPrompt="true"/>
          </p:nvPr>
        </p:nvSpPr>
        <p:spPr>
          <a:xfrm>
            <a:off x="3352864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22" name="Picture Placeholder 15"/>
          <p:cNvSpPr>
            <a:spLocks noGrp="true"/>
          </p:cNvSpPr>
          <p:nvPr>
            <p:ph type="pic" sz="quarter" idx="16" hasCustomPrompt="true"/>
          </p:nvPr>
        </p:nvSpPr>
        <p:spPr>
          <a:xfrm>
            <a:off x="6130925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  <p:sp>
        <p:nvSpPr>
          <p:cNvPr id="23" name="Picture Placeholder 15"/>
          <p:cNvSpPr>
            <a:spLocks noGrp="true"/>
          </p:cNvSpPr>
          <p:nvPr>
            <p:ph type="pic" sz="quarter" idx="17" hasCustomPrompt="true"/>
          </p:nvPr>
        </p:nvSpPr>
        <p:spPr>
          <a:xfrm>
            <a:off x="8908986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Image #</a:t>
            </a:r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ac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true"/>
          </p:cNvSpPr>
          <p:nvPr>
            <p:ph type="pic" sz="quarter" idx="10" hasCustomPrompt="true"/>
          </p:nvPr>
        </p:nvSpPr>
        <p:spPr>
          <a:xfrm>
            <a:off x="0" y="-1"/>
            <a:ext cx="12192000" cy="341836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#</a:t>
            </a:r>
            <a:endParaRPr lang="en-US"/>
          </a:p>
        </p:txBody>
      </p:sp>
      <p:sp>
        <p:nvSpPr>
          <p:cNvPr id="7" name="Picture Placeholder 5"/>
          <p:cNvSpPr>
            <a:spLocks noGrp="true"/>
          </p:cNvSpPr>
          <p:nvPr>
            <p:ph type="pic" sz="quarter" idx="11" hasCustomPrompt="true"/>
          </p:nvPr>
        </p:nvSpPr>
        <p:spPr>
          <a:xfrm>
            <a:off x="3338622" y="3418366"/>
            <a:ext cx="2386123" cy="1525774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#</a:t>
            </a:r>
            <a:endParaRPr lang="en-US"/>
          </a:p>
        </p:txBody>
      </p:sp>
      <p:sp>
        <p:nvSpPr>
          <p:cNvPr id="8" name="Picture Placeholder 5"/>
          <p:cNvSpPr>
            <a:spLocks noGrp="true"/>
          </p:cNvSpPr>
          <p:nvPr>
            <p:ph type="pic" sz="quarter" idx="12" hasCustomPrompt="true"/>
          </p:nvPr>
        </p:nvSpPr>
        <p:spPr>
          <a:xfrm>
            <a:off x="6667499" y="3418366"/>
            <a:ext cx="2386123" cy="1525774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Portfolio #</a:t>
            </a:r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2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8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3.png"/><Relationship Id="rId2" Type="http://schemas.openxmlformats.org/officeDocument/2006/relationships/tags" Target="../tags/tag1.xml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tags" Target="../tags/tag178.xml"/><Relationship Id="rId8" Type="http://schemas.openxmlformats.org/officeDocument/2006/relationships/tags" Target="../tags/tag177.xml"/><Relationship Id="rId7" Type="http://schemas.openxmlformats.org/officeDocument/2006/relationships/tags" Target="../tags/tag176.xml"/><Relationship Id="rId6" Type="http://schemas.openxmlformats.org/officeDocument/2006/relationships/image" Target="../media/image10.jpeg"/><Relationship Id="rId5" Type="http://schemas.openxmlformats.org/officeDocument/2006/relationships/tags" Target="../tags/tag175.xml"/><Relationship Id="rId41" Type="http://schemas.openxmlformats.org/officeDocument/2006/relationships/slideLayout" Target="../slideLayouts/slideLayout6.xml"/><Relationship Id="rId40" Type="http://schemas.openxmlformats.org/officeDocument/2006/relationships/tags" Target="../tags/tag208.xml"/><Relationship Id="rId4" Type="http://schemas.openxmlformats.org/officeDocument/2006/relationships/image" Target="../media/image13.jpeg"/><Relationship Id="rId39" Type="http://schemas.openxmlformats.org/officeDocument/2006/relationships/tags" Target="../tags/tag207.xml"/><Relationship Id="rId38" Type="http://schemas.openxmlformats.org/officeDocument/2006/relationships/tags" Target="../tags/tag206.xml"/><Relationship Id="rId37" Type="http://schemas.openxmlformats.org/officeDocument/2006/relationships/tags" Target="../tags/tag205.xml"/><Relationship Id="rId36" Type="http://schemas.openxmlformats.org/officeDocument/2006/relationships/tags" Target="../tags/tag204.xml"/><Relationship Id="rId35" Type="http://schemas.openxmlformats.org/officeDocument/2006/relationships/tags" Target="../tags/tag203.xml"/><Relationship Id="rId34" Type="http://schemas.openxmlformats.org/officeDocument/2006/relationships/tags" Target="../tags/tag202.xml"/><Relationship Id="rId33" Type="http://schemas.openxmlformats.org/officeDocument/2006/relationships/tags" Target="../tags/tag201.xml"/><Relationship Id="rId32" Type="http://schemas.openxmlformats.org/officeDocument/2006/relationships/image" Target="../media/image14.jpeg"/><Relationship Id="rId31" Type="http://schemas.openxmlformats.org/officeDocument/2006/relationships/tags" Target="../tags/tag200.xml"/><Relationship Id="rId30" Type="http://schemas.openxmlformats.org/officeDocument/2006/relationships/tags" Target="../tags/tag199.xml"/><Relationship Id="rId3" Type="http://schemas.openxmlformats.org/officeDocument/2006/relationships/tags" Target="../tags/tag174.xml"/><Relationship Id="rId29" Type="http://schemas.openxmlformats.org/officeDocument/2006/relationships/tags" Target="../tags/tag198.xml"/><Relationship Id="rId28" Type="http://schemas.openxmlformats.org/officeDocument/2006/relationships/tags" Target="../tags/tag197.xml"/><Relationship Id="rId27" Type="http://schemas.openxmlformats.org/officeDocument/2006/relationships/tags" Target="../tags/tag196.xml"/><Relationship Id="rId26" Type="http://schemas.openxmlformats.org/officeDocument/2006/relationships/tags" Target="../tags/tag195.xml"/><Relationship Id="rId25" Type="http://schemas.openxmlformats.org/officeDocument/2006/relationships/tags" Target="../tags/tag194.xml"/><Relationship Id="rId24" Type="http://schemas.openxmlformats.org/officeDocument/2006/relationships/tags" Target="../tags/tag193.xml"/><Relationship Id="rId23" Type="http://schemas.openxmlformats.org/officeDocument/2006/relationships/tags" Target="../tags/tag192.xml"/><Relationship Id="rId22" Type="http://schemas.openxmlformats.org/officeDocument/2006/relationships/tags" Target="../tags/tag191.xml"/><Relationship Id="rId21" Type="http://schemas.openxmlformats.org/officeDocument/2006/relationships/tags" Target="../tags/tag190.xml"/><Relationship Id="rId20" Type="http://schemas.openxmlformats.org/officeDocument/2006/relationships/tags" Target="../tags/tag189.xml"/><Relationship Id="rId2" Type="http://schemas.openxmlformats.org/officeDocument/2006/relationships/image" Target="../media/image12.jpeg"/><Relationship Id="rId19" Type="http://schemas.openxmlformats.org/officeDocument/2006/relationships/tags" Target="../tags/tag188.xml"/><Relationship Id="rId18" Type="http://schemas.openxmlformats.org/officeDocument/2006/relationships/tags" Target="../tags/tag187.xml"/><Relationship Id="rId17" Type="http://schemas.openxmlformats.org/officeDocument/2006/relationships/tags" Target="../tags/tag186.xml"/><Relationship Id="rId16" Type="http://schemas.openxmlformats.org/officeDocument/2006/relationships/tags" Target="../tags/tag185.xml"/><Relationship Id="rId15" Type="http://schemas.openxmlformats.org/officeDocument/2006/relationships/tags" Target="../tags/tag184.xml"/><Relationship Id="rId14" Type="http://schemas.openxmlformats.org/officeDocument/2006/relationships/tags" Target="../tags/tag183.xml"/><Relationship Id="rId13" Type="http://schemas.openxmlformats.org/officeDocument/2006/relationships/tags" Target="../tags/tag182.xml"/><Relationship Id="rId12" Type="http://schemas.openxmlformats.org/officeDocument/2006/relationships/tags" Target="../tags/tag181.xml"/><Relationship Id="rId11" Type="http://schemas.openxmlformats.org/officeDocument/2006/relationships/tags" Target="../tags/tag180.xml"/><Relationship Id="rId10" Type="http://schemas.openxmlformats.org/officeDocument/2006/relationships/tags" Target="../tags/tag179.xml"/><Relationship Id="rId1" Type="http://schemas.openxmlformats.org/officeDocument/2006/relationships/tags" Target="../tags/tag173.xml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tags" Target="../tags/tag216.xml"/><Relationship Id="rId8" Type="http://schemas.openxmlformats.org/officeDocument/2006/relationships/tags" Target="../tags/tag215.xml"/><Relationship Id="rId7" Type="http://schemas.openxmlformats.org/officeDocument/2006/relationships/tags" Target="../tags/tag214.xml"/><Relationship Id="rId6" Type="http://schemas.openxmlformats.org/officeDocument/2006/relationships/tags" Target="../tags/tag213.xml"/><Relationship Id="rId5" Type="http://schemas.openxmlformats.org/officeDocument/2006/relationships/tags" Target="../tags/tag212.xml"/><Relationship Id="rId4" Type="http://schemas.openxmlformats.org/officeDocument/2006/relationships/tags" Target="../tags/tag211.xml"/><Relationship Id="rId3" Type="http://schemas.openxmlformats.org/officeDocument/2006/relationships/tags" Target="../tags/tag210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229.xml"/><Relationship Id="rId21" Type="http://schemas.openxmlformats.org/officeDocument/2006/relationships/tags" Target="../tags/tag228.xml"/><Relationship Id="rId20" Type="http://schemas.openxmlformats.org/officeDocument/2006/relationships/tags" Target="../tags/tag227.xml"/><Relationship Id="rId2" Type="http://schemas.openxmlformats.org/officeDocument/2006/relationships/tags" Target="../tags/tag209.xml"/><Relationship Id="rId19" Type="http://schemas.openxmlformats.org/officeDocument/2006/relationships/tags" Target="../tags/tag226.xml"/><Relationship Id="rId18" Type="http://schemas.openxmlformats.org/officeDocument/2006/relationships/tags" Target="../tags/tag225.xml"/><Relationship Id="rId17" Type="http://schemas.openxmlformats.org/officeDocument/2006/relationships/tags" Target="../tags/tag224.xml"/><Relationship Id="rId16" Type="http://schemas.openxmlformats.org/officeDocument/2006/relationships/tags" Target="../tags/tag223.xml"/><Relationship Id="rId15" Type="http://schemas.openxmlformats.org/officeDocument/2006/relationships/tags" Target="../tags/tag222.xml"/><Relationship Id="rId14" Type="http://schemas.openxmlformats.org/officeDocument/2006/relationships/tags" Target="../tags/tag221.xml"/><Relationship Id="rId13" Type="http://schemas.openxmlformats.org/officeDocument/2006/relationships/tags" Target="../tags/tag220.xml"/><Relationship Id="rId12" Type="http://schemas.openxmlformats.org/officeDocument/2006/relationships/tags" Target="../tags/tag219.xml"/><Relationship Id="rId11" Type="http://schemas.openxmlformats.org/officeDocument/2006/relationships/tags" Target="../tags/tag218.xml"/><Relationship Id="rId10" Type="http://schemas.openxmlformats.org/officeDocument/2006/relationships/tags" Target="../tags/tag217.xml"/><Relationship Id="rId1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tags" Target="../tags/tag238.xml"/><Relationship Id="rId8" Type="http://schemas.openxmlformats.org/officeDocument/2006/relationships/tags" Target="../tags/tag237.xml"/><Relationship Id="rId7" Type="http://schemas.openxmlformats.org/officeDocument/2006/relationships/tags" Target="../tags/tag236.xml"/><Relationship Id="rId6" Type="http://schemas.openxmlformats.org/officeDocument/2006/relationships/tags" Target="../tags/tag235.xml"/><Relationship Id="rId5" Type="http://schemas.openxmlformats.org/officeDocument/2006/relationships/tags" Target="../tags/tag234.xml"/><Relationship Id="rId4" Type="http://schemas.openxmlformats.org/officeDocument/2006/relationships/tags" Target="../tags/tag233.xml"/><Relationship Id="rId36" Type="http://schemas.openxmlformats.org/officeDocument/2006/relationships/slideLayout" Target="../slideLayouts/slideLayout6.xml"/><Relationship Id="rId35" Type="http://schemas.openxmlformats.org/officeDocument/2006/relationships/tags" Target="../tags/tag264.xml"/><Relationship Id="rId34" Type="http://schemas.openxmlformats.org/officeDocument/2006/relationships/tags" Target="../tags/tag263.xml"/><Relationship Id="rId33" Type="http://schemas.openxmlformats.org/officeDocument/2006/relationships/tags" Target="../tags/tag262.xml"/><Relationship Id="rId32" Type="http://schemas.openxmlformats.org/officeDocument/2006/relationships/tags" Target="../tags/tag261.xml"/><Relationship Id="rId31" Type="http://schemas.openxmlformats.org/officeDocument/2006/relationships/tags" Target="../tags/tag260.xml"/><Relationship Id="rId30" Type="http://schemas.openxmlformats.org/officeDocument/2006/relationships/tags" Target="../tags/tag259.xml"/><Relationship Id="rId3" Type="http://schemas.openxmlformats.org/officeDocument/2006/relationships/tags" Target="../tags/tag232.xml"/><Relationship Id="rId29" Type="http://schemas.openxmlformats.org/officeDocument/2006/relationships/tags" Target="../tags/tag258.xml"/><Relationship Id="rId28" Type="http://schemas.openxmlformats.org/officeDocument/2006/relationships/tags" Target="../tags/tag257.xml"/><Relationship Id="rId27" Type="http://schemas.openxmlformats.org/officeDocument/2006/relationships/tags" Target="../tags/tag256.xml"/><Relationship Id="rId26" Type="http://schemas.openxmlformats.org/officeDocument/2006/relationships/tags" Target="../tags/tag255.xml"/><Relationship Id="rId25" Type="http://schemas.openxmlformats.org/officeDocument/2006/relationships/tags" Target="../tags/tag254.xml"/><Relationship Id="rId24" Type="http://schemas.openxmlformats.org/officeDocument/2006/relationships/tags" Target="../tags/tag253.xml"/><Relationship Id="rId23" Type="http://schemas.openxmlformats.org/officeDocument/2006/relationships/tags" Target="../tags/tag252.xml"/><Relationship Id="rId22" Type="http://schemas.openxmlformats.org/officeDocument/2006/relationships/tags" Target="../tags/tag251.xml"/><Relationship Id="rId21" Type="http://schemas.openxmlformats.org/officeDocument/2006/relationships/tags" Target="../tags/tag250.xml"/><Relationship Id="rId20" Type="http://schemas.openxmlformats.org/officeDocument/2006/relationships/tags" Target="../tags/tag249.xml"/><Relationship Id="rId2" Type="http://schemas.openxmlformats.org/officeDocument/2006/relationships/tags" Target="../tags/tag231.xml"/><Relationship Id="rId19" Type="http://schemas.openxmlformats.org/officeDocument/2006/relationships/tags" Target="../tags/tag248.xml"/><Relationship Id="rId18" Type="http://schemas.openxmlformats.org/officeDocument/2006/relationships/tags" Target="../tags/tag247.xml"/><Relationship Id="rId17" Type="http://schemas.openxmlformats.org/officeDocument/2006/relationships/tags" Target="../tags/tag246.xml"/><Relationship Id="rId16" Type="http://schemas.openxmlformats.org/officeDocument/2006/relationships/tags" Target="../tags/tag245.xml"/><Relationship Id="rId15" Type="http://schemas.openxmlformats.org/officeDocument/2006/relationships/tags" Target="../tags/tag244.xml"/><Relationship Id="rId14" Type="http://schemas.openxmlformats.org/officeDocument/2006/relationships/tags" Target="../tags/tag243.xml"/><Relationship Id="rId13" Type="http://schemas.openxmlformats.org/officeDocument/2006/relationships/tags" Target="../tags/tag242.xml"/><Relationship Id="rId12" Type="http://schemas.openxmlformats.org/officeDocument/2006/relationships/tags" Target="../tags/tag241.xml"/><Relationship Id="rId11" Type="http://schemas.openxmlformats.org/officeDocument/2006/relationships/tags" Target="../tags/tag240.xml"/><Relationship Id="rId10" Type="http://schemas.openxmlformats.org/officeDocument/2006/relationships/tags" Target="../tags/tag239.xml"/><Relationship Id="rId1" Type="http://schemas.openxmlformats.org/officeDocument/2006/relationships/tags" Target="../tags/tag230.xml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tags" Target="../tags/tag271.xml"/><Relationship Id="rId8" Type="http://schemas.openxmlformats.org/officeDocument/2006/relationships/tags" Target="../tags/tag270.xml"/><Relationship Id="rId7" Type="http://schemas.openxmlformats.org/officeDocument/2006/relationships/tags" Target="../tags/tag269.xml"/><Relationship Id="rId6" Type="http://schemas.openxmlformats.org/officeDocument/2006/relationships/tags" Target="../tags/tag268.xml"/><Relationship Id="rId5" Type="http://schemas.openxmlformats.org/officeDocument/2006/relationships/tags" Target="../tags/tag267.xml"/><Relationship Id="rId4" Type="http://schemas.openxmlformats.org/officeDocument/2006/relationships/tags" Target="../tags/tag266.xml"/><Relationship Id="rId3" Type="http://schemas.openxmlformats.org/officeDocument/2006/relationships/image" Target="../media/image16.jpeg"/><Relationship Id="rId2" Type="http://schemas.openxmlformats.org/officeDocument/2006/relationships/tags" Target="../tags/tag265.xml"/><Relationship Id="rId10" Type="http://schemas.openxmlformats.org/officeDocument/2006/relationships/slideLayout" Target="../slideLayouts/slideLayout6.xml"/><Relationship Id="rId1" Type="http://schemas.openxmlformats.org/officeDocument/2006/relationships/image" Target="../media/image15.jpeg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tags" Target="../tags/tag279.xml"/><Relationship Id="rId8" Type="http://schemas.openxmlformats.org/officeDocument/2006/relationships/tags" Target="../tags/tag278.xml"/><Relationship Id="rId7" Type="http://schemas.openxmlformats.org/officeDocument/2006/relationships/tags" Target="../tags/tag277.xml"/><Relationship Id="rId6" Type="http://schemas.openxmlformats.org/officeDocument/2006/relationships/tags" Target="../tags/tag276.xml"/><Relationship Id="rId5" Type="http://schemas.openxmlformats.org/officeDocument/2006/relationships/tags" Target="../tags/tag275.xml"/><Relationship Id="rId4" Type="http://schemas.openxmlformats.org/officeDocument/2006/relationships/tags" Target="../tags/tag274.xml"/><Relationship Id="rId3" Type="http://schemas.openxmlformats.org/officeDocument/2006/relationships/tags" Target="../tags/tag273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292.xml"/><Relationship Id="rId21" Type="http://schemas.openxmlformats.org/officeDocument/2006/relationships/tags" Target="../tags/tag291.xml"/><Relationship Id="rId20" Type="http://schemas.openxmlformats.org/officeDocument/2006/relationships/tags" Target="../tags/tag290.xml"/><Relationship Id="rId2" Type="http://schemas.openxmlformats.org/officeDocument/2006/relationships/tags" Target="../tags/tag272.xml"/><Relationship Id="rId19" Type="http://schemas.openxmlformats.org/officeDocument/2006/relationships/tags" Target="../tags/tag289.xml"/><Relationship Id="rId18" Type="http://schemas.openxmlformats.org/officeDocument/2006/relationships/tags" Target="../tags/tag288.xml"/><Relationship Id="rId17" Type="http://schemas.openxmlformats.org/officeDocument/2006/relationships/tags" Target="../tags/tag287.xml"/><Relationship Id="rId16" Type="http://schemas.openxmlformats.org/officeDocument/2006/relationships/tags" Target="../tags/tag286.xml"/><Relationship Id="rId15" Type="http://schemas.openxmlformats.org/officeDocument/2006/relationships/tags" Target="../tags/tag285.xml"/><Relationship Id="rId14" Type="http://schemas.openxmlformats.org/officeDocument/2006/relationships/tags" Target="../tags/tag284.xml"/><Relationship Id="rId13" Type="http://schemas.openxmlformats.org/officeDocument/2006/relationships/tags" Target="../tags/tag283.xml"/><Relationship Id="rId12" Type="http://schemas.openxmlformats.org/officeDocument/2006/relationships/tags" Target="../tags/tag282.xml"/><Relationship Id="rId11" Type="http://schemas.openxmlformats.org/officeDocument/2006/relationships/tags" Target="../tags/tag281.xml"/><Relationship Id="rId10" Type="http://schemas.openxmlformats.org/officeDocument/2006/relationships/tags" Target="../tags/tag280.xml"/><Relationship Id="rId1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9" Type="http://schemas.openxmlformats.org/officeDocument/2006/relationships/tags" Target="../tags/tag299.xml"/><Relationship Id="rId8" Type="http://schemas.openxmlformats.org/officeDocument/2006/relationships/tags" Target="../tags/tag298.xml"/><Relationship Id="rId7" Type="http://schemas.openxmlformats.org/officeDocument/2006/relationships/tags" Target="../tags/tag297.xml"/><Relationship Id="rId6" Type="http://schemas.openxmlformats.org/officeDocument/2006/relationships/tags" Target="../tags/tag296.xml"/><Relationship Id="rId5" Type="http://schemas.openxmlformats.org/officeDocument/2006/relationships/tags" Target="../tags/tag295.xml"/><Relationship Id="rId4" Type="http://schemas.openxmlformats.org/officeDocument/2006/relationships/tags" Target="../tags/tag294.xml"/><Relationship Id="rId3" Type="http://schemas.openxmlformats.org/officeDocument/2006/relationships/image" Target="../media/image16.jpeg"/><Relationship Id="rId2" Type="http://schemas.openxmlformats.org/officeDocument/2006/relationships/tags" Target="../tags/tag293.xml"/><Relationship Id="rId10" Type="http://schemas.openxmlformats.org/officeDocument/2006/relationships/slideLayout" Target="../slideLayouts/slideLayout6.xml"/><Relationship Id="rId1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tags" Target="../tags/tag307.xml"/><Relationship Id="rId8" Type="http://schemas.openxmlformats.org/officeDocument/2006/relationships/tags" Target="../tags/tag306.xml"/><Relationship Id="rId7" Type="http://schemas.openxmlformats.org/officeDocument/2006/relationships/tags" Target="../tags/tag305.xml"/><Relationship Id="rId6" Type="http://schemas.openxmlformats.org/officeDocument/2006/relationships/tags" Target="../tags/tag304.xml"/><Relationship Id="rId5" Type="http://schemas.openxmlformats.org/officeDocument/2006/relationships/tags" Target="../tags/tag303.xml"/><Relationship Id="rId4" Type="http://schemas.openxmlformats.org/officeDocument/2006/relationships/tags" Target="../tags/tag302.xml"/><Relationship Id="rId3" Type="http://schemas.openxmlformats.org/officeDocument/2006/relationships/tags" Target="../tags/tag301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320.xml"/><Relationship Id="rId21" Type="http://schemas.openxmlformats.org/officeDocument/2006/relationships/tags" Target="../tags/tag319.xml"/><Relationship Id="rId20" Type="http://schemas.openxmlformats.org/officeDocument/2006/relationships/tags" Target="../tags/tag318.xml"/><Relationship Id="rId2" Type="http://schemas.openxmlformats.org/officeDocument/2006/relationships/tags" Target="../tags/tag300.xml"/><Relationship Id="rId19" Type="http://schemas.openxmlformats.org/officeDocument/2006/relationships/tags" Target="../tags/tag317.xml"/><Relationship Id="rId18" Type="http://schemas.openxmlformats.org/officeDocument/2006/relationships/tags" Target="../tags/tag316.xml"/><Relationship Id="rId17" Type="http://schemas.openxmlformats.org/officeDocument/2006/relationships/tags" Target="../tags/tag315.xml"/><Relationship Id="rId16" Type="http://schemas.openxmlformats.org/officeDocument/2006/relationships/tags" Target="../tags/tag314.xml"/><Relationship Id="rId15" Type="http://schemas.openxmlformats.org/officeDocument/2006/relationships/tags" Target="../tags/tag313.xml"/><Relationship Id="rId14" Type="http://schemas.openxmlformats.org/officeDocument/2006/relationships/tags" Target="../tags/tag312.xml"/><Relationship Id="rId13" Type="http://schemas.openxmlformats.org/officeDocument/2006/relationships/tags" Target="../tags/tag311.xml"/><Relationship Id="rId12" Type="http://schemas.openxmlformats.org/officeDocument/2006/relationships/tags" Target="../tags/tag310.xml"/><Relationship Id="rId11" Type="http://schemas.openxmlformats.org/officeDocument/2006/relationships/tags" Target="../tags/tag309.xml"/><Relationship Id="rId10" Type="http://schemas.openxmlformats.org/officeDocument/2006/relationships/tags" Target="../tags/tag308.xml"/><Relationship Id="rId1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tags" Target="../tags/tag327.xml"/><Relationship Id="rId8" Type="http://schemas.openxmlformats.org/officeDocument/2006/relationships/tags" Target="../tags/tag326.xml"/><Relationship Id="rId7" Type="http://schemas.openxmlformats.org/officeDocument/2006/relationships/tags" Target="../tags/tag325.xml"/><Relationship Id="rId6" Type="http://schemas.openxmlformats.org/officeDocument/2006/relationships/tags" Target="../tags/tag324.xml"/><Relationship Id="rId5" Type="http://schemas.openxmlformats.org/officeDocument/2006/relationships/tags" Target="../tags/tag323.xml"/><Relationship Id="rId4" Type="http://schemas.openxmlformats.org/officeDocument/2006/relationships/tags" Target="../tags/tag322.xml"/><Relationship Id="rId3" Type="http://schemas.openxmlformats.org/officeDocument/2006/relationships/image" Target="../media/image16.jpeg"/><Relationship Id="rId2" Type="http://schemas.openxmlformats.org/officeDocument/2006/relationships/tags" Target="../tags/tag321.xml"/><Relationship Id="rId10" Type="http://schemas.openxmlformats.org/officeDocument/2006/relationships/slideLayout" Target="../slideLayouts/slideLayout6.xml"/><Relationship Id="rId1" Type="http://schemas.openxmlformats.org/officeDocument/2006/relationships/image" Target="../media/image15.jpeg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tags" Target="../tags/tag335.xml"/><Relationship Id="rId8" Type="http://schemas.openxmlformats.org/officeDocument/2006/relationships/tags" Target="../tags/tag334.xml"/><Relationship Id="rId7" Type="http://schemas.openxmlformats.org/officeDocument/2006/relationships/tags" Target="../tags/tag333.xml"/><Relationship Id="rId6" Type="http://schemas.openxmlformats.org/officeDocument/2006/relationships/tags" Target="../tags/tag332.xml"/><Relationship Id="rId5" Type="http://schemas.openxmlformats.org/officeDocument/2006/relationships/tags" Target="../tags/tag331.xml"/><Relationship Id="rId4" Type="http://schemas.openxmlformats.org/officeDocument/2006/relationships/tags" Target="../tags/tag330.xml"/><Relationship Id="rId3" Type="http://schemas.openxmlformats.org/officeDocument/2006/relationships/tags" Target="../tags/tag329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348.xml"/><Relationship Id="rId21" Type="http://schemas.openxmlformats.org/officeDocument/2006/relationships/tags" Target="../tags/tag347.xml"/><Relationship Id="rId20" Type="http://schemas.openxmlformats.org/officeDocument/2006/relationships/tags" Target="../tags/tag346.xml"/><Relationship Id="rId2" Type="http://schemas.openxmlformats.org/officeDocument/2006/relationships/tags" Target="../tags/tag328.xml"/><Relationship Id="rId19" Type="http://schemas.openxmlformats.org/officeDocument/2006/relationships/tags" Target="../tags/tag345.xml"/><Relationship Id="rId18" Type="http://schemas.openxmlformats.org/officeDocument/2006/relationships/tags" Target="../tags/tag344.xml"/><Relationship Id="rId17" Type="http://schemas.openxmlformats.org/officeDocument/2006/relationships/tags" Target="../tags/tag343.xml"/><Relationship Id="rId16" Type="http://schemas.openxmlformats.org/officeDocument/2006/relationships/tags" Target="../tags/tag342.xml"/><Relationship Id="rId15" Type="http://schemas.openxmlformats.org/officeDocument/2006/relationships/tags" Target="../tags/tag341.xml"/><Relationship Id="rId14" Type="http://schemas.openxmlformats.org/officeDocument/2006/relationships/tags" Target="../tags/tag340.xml"/><Relationship Id="rId13" Type="http://schemas.openxmlformats.org/officeDocument/2006/relationships/tags" Target="../tags/tag339.xml"/><Relationship Id="rId12" Type="http://schemas.openxmlformats.org/officeDocument/2006/relationships/tags" Target="../tags/tag338.xml"/><Relationship Id="rId11" Type="http://schemas.openxmlformats.org/officeDocument/2006/relationships/tags" Target="../tags/tag337.xml"/><Relationship Id="rId10" Type="http://schemas.openxmlformats.org/officeDocument/2006/relationships/tags" Target="../tags/tag336.xml"/><Relationship Id="rId1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.xml"/><Relationship Id="rId8" Type="http://schemas.openxmlformats.org/officeDocument/2006/relationships/image" Target="../media/image4.svg"/><Relationship Id="rId7" Type="http://schemas.openxmlformats.org/officeDocument/2006/relationships/image" Target="../media/image22.png"/><Relationship Id="rId6" Type="http://schemas.openxmlformats.org/officeDocument/2006/relationships/image" Target="../media/image3.svg"/><Relationship Id="rId5" Type="http://schemas.openxmlformats.org/officeDocument/2006/relationships/image" Target="../media/image21.png"/><Relationship Id="rId4" Type="http://schemas.openxmlformats.org/officeDocument/2006/relationships/image" Target="../media/image2.svg"/><Relationship Id="rId3" Type="http://schemas.openxmlformats.org/officeDocument/2006/relationships/image" Target="../media/image20.png"/><Relationship Id="rId2" Type="http://schemas.openxmlformats.org/officeDocument/2006/relationships/image" Target="../media/image1.svg"/><Relationship Id="rId10" Type="http://schemas.openxmlformats.org/officeDocument/2006/relationships/notesSlide" Target="../notesSlides/notesSlide4.xml"/><Relationship Id="rId1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7" Type="http://schemas.openxmlformats.org/officeDocument/2006/relationships/slideLayout" Target="../slideLayouts/slideLayout6.xml"/><Relationship Id="rId6" Type="http://schemas.openxmlformats.org/officeDocument/2006/relationships/image" Target="../media/image6.svg"/><Relationship Id="rId5" Type="http://schemas.openxmlformats.org/officeDocument/2006/relationships/image" Target="../media/image25.png"/><Relationship Id="rId4" Type="http://schemas.openxmlformats.org/officeDocument/2006/relationships/image" Target="../media/image1.svg"/><Relationship Id="rId3" Type="http://schemas.openxmlformats.org/officeDocument/2006/relationships/image" Target="../media/image24.png"/><Relationship Id="rId2" Type="http://schemas.openxmlformats.org/officeDocument/2006/relationships/image" Target="../media/image5.svg"/><Relationship Id="rId1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7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6.xml"/><Relationship Id="rId4" Type="http://schemas.openxmlformats.org/officeDocument/2006/relationships/image" Target="../media/image30.png"/><Relationship Id="rId3" Type="http://schemas.openxmlformats.org/officeDocument/2006/relationships/image" Target="../media/image29.png"/><Relationship Id="rId2" Type="http://schemas.openxmlformats.org/officeDocument/2006/relationships/image" Target="../media/image7.svg"/><Relationship Id="rId1" Type="http://schemas.openxmlformats.org/officeDocument/2006/relationships/image" Target="../media/image28.png"/></Relationships>
</file>

<file path=ppt/slides/_rels/slide3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3.xml"/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1" Type="http://schemas.openxmlformats.org/officeDocument/2006/relationships/tags" Target="../tags/tag349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7.xml"/><Relationship Id="rId8" Type="http://schemas.openxmlformats.org/officeDocument/2006/relationships/tags" Target="../tags/tag6.xml"/><Relationship Id="rId7" Type="http://schemas.openxmlformats.org/officeDocument/2006/relationships/tags" Target="../tags/tag5.xml"/><Relationship Id="rId6" Type="http://schemas.openxmlformats.org/officeDocument/2006/relationships/image" Target="../media/image6.jpeg"/><Relationship Id="rId5" Type="http://schemas.openxmlformats.org/officeDocument/2006/relationships/tags" Target="../tags/tag4.xml"/><Relationship Id="rId41" Type="http://schemas.openxmlformats.org/officeDocument/2006/relationships/slideLayout" Target="../slideLayouts/slideLayout6.xml"/><Relationship Id="rId40" Type="http://schemas.openxmlformats.org/officeDocument/2006/relationships/tags" Target="../tags/tag37.xml"/><Relationship Id="rId4" Type="http://schemas.openxmlformats.org/officeDocument/2006/relationships/image" Target="../media/image5.jpeg"/><Relationship Id="rId39" Type="http://schemas.openxmlformats.org/officeDocument/2006/relationships/tags" Target="../tags/tag36.xml"/><Relationship Id="rId38" Type="http://schemas.openxmlformats.org/officeDocument/2006/relationships/tags" Target="../tags/tag35.xml"/><Relationship Id="rId37" Type="http://schemas.openxmlformats.org/officeDocument/2006/relationships/tags" Target="../tags/tag34.xml"/><Relationship Id="rId36" Type="http://schemas.openxmlformats.org/officeDocument/2006/relationships/tags" Target="../tags/tag33.xml"/><Relationship Id="rId35" Type="http://schemas.openxmlformats.org/officeDocument/2006/relationships/tags" Target="../tags/tag32.xml"/><Relationship Id="rId34" Type="http://schemas.openxmlformats.org/officeDocument/2006/relationships/tags" Target="../tags/tag31.xml"/><Relationship Id="rId33" Type="http://schemas.openxmlformats.org/officeDocument/2006/relationships/tags" Target="../tags/tag30.xml"/><Relationship Id="rId32" Type="http://schemas.openxmlformats.org/officeDocument/2006/relationships/image" Target="../media/image7.jpeg"/><Relationship Id="rId31" Type="http://schemas.openxmlformats.org/officeDocument/2006/relationships/tags" Target="../tags/tag29.xml"/><Relationship Id="rId30" Type="http://schemas.openxmlformats.org/officeDocument/2006/relationships/tags" Target="../tags/tag28.xml"/><Relationship Id="rId3" Type="http://schemas.openxmlformats.org/officeDocument/2006/relationships/tags" Target="../tags/tag3.xml"/><Relationship Id="rId29" Type="http://schemas.openxmlformats.org/officeDocument/2006/relationships/tags" Target="../tags/tag27.xml"/><Relationship Id="rId28" Type="http://schemas.openxmlformats.org/officeDocument/2006/relationships/tags" Target="../tags/tag26.xml"/><Relationship Id="rId27" Type="http://schemas.openxmlformats.org/officeDocument/2006/relationships/tags" Target="../tags/tag25.xml"/><Relationship Id="rId26" Type="http://schemas.openxmlformats.org/officeDocument/2006/relationships/tags" Target="../tags/tag24.xml"/><Relationship Id="rId25" Type="http://schemas.openxmlformats.org/officeDocument/2006/relationships/tags" Target="../tags/tag23.xml"/><Relationship Id="rId24" Type="http://schemas.openxmlformats.org/officeDocument/2006/relationships/tags" Target="../tags/tag22.xml"/><Relationship Id="rId23" Type="http://schemas.openxmlformats.org/officeDocument/2006/relationships/tags" Target="../tags/tag21.xml"/><Relationship Id="rId22" Type="http://schemas.openxmlformats.org/officeDocument/2006/relationships/tags" Target="../tags/tag20.xml"/><Relationship Id="rId21" Type="http://schemas.openxmlformats.org/officeDocument/2006/relationships/tags" Target="../tags/tag19.xml"/><Relationship Id="rId20" Type="http://schemas.openxmlformats.org/officeDocument/2006/relationships/tags" Target="../tags/tag18.xml"/><Relationship Id="rId2" Type="http://schemas.openxmlformats.org/officeDocument/2006/relationships/image" Target="../media/image4.jpeg"/><Relationship Id="rId19" Type="http://schemas.openxmlformats.org/officeDocument/2006/relationships/tags" Target="../tags/tag17.xml"/><Relationship Id="rId18" Type="http://schemas.openxmlformats.org/officeDocument/2006/relationships/tags" Target="../tags/tag16.xml"/><Relationship Id="rId17" Type="http://schemas.openxmlformats.org/officeDocument/2006/relationships/tags" Target="../tags/tag15.xml"/><Relationship Id="rId16" Type="http://schemas.openxmlformats.org/officeDocument/2006/relationships/tags" Target="../tags/tag14.xml"/><Relationship Id="rId15" Type="http://schemas.openxmlformats.org/officeDocument/2006/relationships/tags" Target="../tags/tag13.xml"/><Relationship Id="rId14" Type="http://schemas.openxmlformats.org/officeDocument/2006/relationships/tags" Target="../tags/tag12.xml"/><Relationship Id="rId13" Type="http://schemas.openxmlformats.org/officeDocument/2006/relationships/tags" Target="../tags/tag11.xml"/><Relationship Id="rId12" Type="http://schemas.openxmlformats.org/officeDocument/2006/relationships/tags" Target="../tags/tag10.xml"/><Relationship Id="rId11" Type="http://schemas.openxmlformats.org/officeDocument/2006/relationships/tags" Target="../tags/tag9.xml"/><Relationship Id="rId10" Type="http://schemas.openxmlformats.org/officeDocument/2006/relationships/tags" Target="../tags/tag8.xml"/><Relationship Id="rId1" Type="http://schemas.openxmlformats.org/officeDocument/2006/relationships/tags" Target="../tags/tag2.xml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tags" Target="../tags/tag45.xml"/><Relationship Id="rId8" Type="http://schemas.openxmlformats.org/officeDocument/2006/relationships/tags" Target="../tags/tag44.xml"/><Relationship Id="rId7" Type="http://schemas.openxmlformats.org/officeDocument/2006/relationships/tags" Target="../tags/tag43.xml"/><Relationship Id="rId6" Type="http://schemas.openxmlformats.org/officeDocument/2006/relationships/tags" Target="../tags/tag42.xml"/><Relationship Id="rId5" Type="http://schemas.openxmlformats.org/officeDocument/2006/relationships/tags" Target="../tags/tag41.xml"/><Relationship Id="rId4" Type="http://schemas.openxmlformats.org/officeDocument/2006/relationships/tags" Target="../tags/tag40.xml"/><Relationship Id="rId3" Type="http://schemas.openxmlformats.org/officeDocument/2006/relationships/tags" Target="../tags/tag39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58.xml"/><Relationship Id="rId21" Type="http://schemas.openxmlformats.org/officeDocument/2006/relationships/tags" Target="../tags/tag57.xml"/><Relationship Id="rId20" Type="http://schemas.openxmlformats.org/officeDocument/2006/relationships/tags" Target="../tags/tag56.xml"/><Relationship Id="rId2" Type="http://schemas.openxmlformats.org/officeDocument/2006/relationships/tags" Target="../tags/tag38.xml"/><Relationship Id="rId19" Type="http://schemas.openxmlformats.org/officeDocument/2006/relationships/tags" Target="../tags/tag55.xml"/><Relationship Id="rId18" Type="http://schemas.openxmlformats.org/officeDocument/2006/relationships/tags" Target="../tags/tag54.xml"/><Relationship Id="rId17" Type="http://schemas.openxmlformats.org/officeDocument/2006/relationships/tags" Target="../tags/tag53.xml"/><Relationship Id="rId16" Type="http://schemas.openxmlformats.org/officeDocument/2006/relationships/tags" Target="../tags/tag52.xml"/><Relationship Id="rId15" Type="http://schemas.openxmlformats.org/officeDocument/2006/relationships/tags" Target="../tags/tag51.xml"/><Relationship Id="rId14" Type="http://schemas.openxmlformats.org/officeDocument/2006/relationships/tags" Target="../tags/tag50.xml"/><Relationship Id="rId13" Type="http://schemas.openxmlformats.org/officeDocument/2006/relationships/tags" Target="../tags/tag49.xml"/><Relationship Id="rId12" Type="http://schemas.openxmlformats.org/officeDocument/2006/relationships/tags" Target="../tags/tag48.xml"/><Relationship Id="rId11" Type="http://schemas.openxmlformats.org/officeDocument/2006/relationships/tags" Target="../tags/tag47.xml"/><Relationship Id="rId10" Type="http://schemas.openxmlformats.org/officeDocument/2006/relationships/tags" Target="../tags/tag46.xml"/><Relationship Id="rId1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tags" Target="../tags/tag64.xml"/><Relationship Id="rId8" Type="http://schemas.openxmlformats.org/officeDocument/2006/relationships/tags" Target="../tags/tag63.xml"/><Relationship Id="rId7" Type="http://schemas.openxmlformats.org/officeDocument/2006/relationships/tags" Target="../tags/tag62.xml"/><Relationship Id="rId6" Type="http://schemas.openxmlformats.org/officeDocument/2006/relationships/image" Target="../media/image10.jpeg"/><Relationship Id="rId5" Type="http://schemas.openxmlformats.org/officeDocument/2006/relationships/tags" Target="../tags/tag61.xml"/><Relationship Id="rId41" Type="http://schemas.openxmlformats.org/officeDocument/2006/relationships/slideLayout" Target="../slideLayouts/slideLayout6.xml"/><Relationship Id="rId40" Type="http://schemas.openxmlformats.org/officeDocument/2006/relationships/tags" Target="../tags/tag94.xml"/><Relationship Id="rId4" Type="http://schemas.openxmlformats.org/officeDocument/2006/relationships/image" Target="../media/image5.jpeg"/><Relationship Id="rId39" Type="http://schemas.openxmlformats.org/officeDocument/2006/relationships/tags" Target="../tags/tag93.xml"/><Relationship Id="rId38" Type="http://schemas.openxmlformats.org/officeDocument/2006/relationships/tags" Target="../tags/tag92.xml"/><Relationship Id="rId37" Type="http://schemas.openxmlformats.org/officeDocument/2006/relationships/tags" Target="../tags/tag91.xml"/><Relationship Id="rId36" Type="http://schemas.openxmlformats.org/officeDocument/2006/relationships/tags" Target="../tags/tag90.xml"/><Relationship Id="rId35" Type="http://schemas.openxmlformats.org/officeDocument/2006/relationships/tags" Target="../tags/tag89.xml"/><Relationship Id="rId34" Type="http://schemas.openxmlformats.org/officeDocument/2006/relationships/tags" Target="../tags/tag88.xml"/><Relationship Id="rId33" Type="http://schemas.openxmlformats.org/officeDocument/2006/relationships/tags" Target="../tags/tag87.xml"/><Relationship Id="rId32" Type="http://schemas.openxmlformats.org/officeDocument/2006/relationships/image" Target="../media/image11.jpeg"/><Relationship Id="rId31" Type="http://schemas.openxmlformats.org/officeDocument/2006/relationships/tags" Target="../tags/tag86.xml"/><Relationship Id="rId30" Type="http://schemas.openxmlformats.org/officeDocument/2006/relationships/tags" Target="../tags/tag85.xml"/><Relationship Id="rId3" Type="http://schemas.openxmlformats.org/officeDocument/2006/relationships/tags" Target="../tags/tag60.xml"/><Relationship Id="rId29" Type="http://schemas.openxmlformats.org/officeDocument/2006/relationships/tags" Target="../tags/tag84.xml"/><Relationship Id="rId28" Type="http://schemas.openxmlformats.org/officeDocument/2006/relationships/tags" Target="../tags/tag83.xml"/><Relationship Id="rId27" Type="http://schemas.openxmlformats.org/officeDocument/2006/relationships/tags" Target="../tags/tag82.xml"/><Relationship Id="rId26" Type="http://schemas.openxmlformats.org/officeDocument/2006/relationships/tags" Target="../tags/tag81.xml"/><Relationship Id="rId25" Type="http://schemas.openxmlformats.org/officeDocument/2006/relationships/tags" Target="../tags/tag80.xml"/><Relationship Id="rId24" Type="http://schemas.openxmlformats.org/officeDocument/2006/relationships/tags" Target="../tags/tag79.xml"/><Relationship Id="rId23" Type="http://schemas.openxmlformats.org/officeDocument/2006/relationships/tags" Target="../tags/tag78.xml"/><Relationship Id="rId22" Type="http://schemas.openxmlformats.org/officeDocument/2006/relationships/tags" Target="../tags/tag77.xml"/><Relationship Id="rId21" Type="http://schemas.openxmlformats.org/officeDocument/2006/relationships/tags" Target="../tags/tag76.xml"/><Relationship Id="rId20" Type="http://schemas.openxmlformats.org/officeDocument/2006/relationships/tags" Target="../tags/tag75.xml"/><Relationship Id="rId2" Type="http://schemas.openxmlformats.org/officeDocument/2006/relationships/image" Target="../media/image9.jpeg"/><Relationship Id="rId19" Type="http://schemas.openxmlformats.org/officeDocument/2006/relationships/tags" Target="../tags/tag74.xml"/><Relationship Id="rId18" Type="http://schemas.openxmlformats.org/officeDocument/2006/relationships/tags" Target="../tags/tag73.xml"/><Relationship Id="rId17" Type="http://schemas.openxmlformats.org/officeDocument/2006/relationships/tags" Target="../tags/tag72.xml"/><Relationship Id="rId16" Type="http://schemas.openxmlformats.org/officeDocument/2006/relationships/tags" Target="../tags/tag71.xml"/><Relationship Id="rId15" Type="http://schemas.openxmlformats.org/officeDocument/2006/relationships/tags" Target="../tags/tag70.xml"/><Relationship Id="rId14" Type="http://schemas.openxmlformats.org/officeDocument/2006/relationships/tags" Target="../tags/tag69.xml"/><Relationship Id="rId13" Type="http://schemas.openxmlformats.org/officeDocument/2006/relationships/tags" Target="../tags/tag68.xml"/><Relationship Id="rId12" Type="http://schemas.openxmlformats.org/officeDocument/2006/relationships/tags" Target="../tags/tag67.xml"/><Relationship Id="rId11" Type="http://schemas.openxmlformats.org/officeDocument/2006/relationships/tags" Target="../tags/tag66.xml"/><Relationship Id="rId10" Type="http://schemas.openxmlformats.org/officeDocument/2006/relationships/tags" Target="../tags/tag65.xml"/><Relationship Id="rId1" Type="http://schemas.openxmlformats.org/officeDocument/2006/relationships/tags" Target="../tags/tag59.xml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tags" Target="../tags/tag102.xml"/><Relationship Id="rId8" Type="http://schemas.openxmlformats.org/officeDocument/2006/relationships/tags" Target="../tags/tag101.xml"/><Relationship Id="rId7" Type="http://schemas.openxmlformats.org/officeDocument/2006/relationships/tags" Target="../tags/tag100.xml"/><Relationship Id="rId6" Type="http://schemas.openxmlformats.org/officeDocument/2006/relationships/tags" Target="../tags/tag99.xml"/><Relationship Id="rId5" Type="http://schemas.openxmlformats.org/officeDocument/2006/relationships/tags" Target="../tags/tag98.xml"/><Relationship Id="rId4" Type="http://schemas.openxmlformats.org/officeDocument/2006/relationships/tags" Target="../tags/tag97.xml"/><Relationship Id="rId3" Type="http://schemas.openxmlformats.org/officeDocument/2006/relationships/tags" Target="../tags/tag96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115.xml"/><Relationship Id="rId21" Type="http://schemas.openxmlformats.org/officeDocument/2006/relationships/tags" Target="../tags/tag114.xml"/><Relationship Id="rId20" Type="http://schemas.openxmlformats.org/officeDocument/2006/relationships/tags" Target="../tags/tag113.xml"/><Relationship Id="rId2" Type="http://schemas.openxmlformats.org/officeDocument/2006/relationships/tags" Target="../tags/tag95.xml"/><Relationship Id="rId19" Type="http://schemas.openxmlformats.org/officeDocument/2006/relationships/tags" Target="../tags/tag112.xml"/><Relationship Id="rId18" Type="http://schemas.openxmlformats.org/officeDocument/2006/relationships/tags" Target="../tags/tag111.xml"/><Relationship Id="rId17" Type="http://schemas.openxmlformats.org/officeDocument/2006/relationships/tags" Target="../tags/tag110.xml"/><Relationship Id="rId16" Type="http://schemas.openxmlformats.org/officeDocument/2006/relationships/tags" Target="../tags/tag109.xml"/><Relationship Id="rId15" Type="http://schemas.openxmlformats.org/officeDocument/2006/relationships/tags" Target="../tags/tag108.xml"/><Relationship Id="rId14" Type="http://schemas.openxmlformats.org/officeDocument/2006/relationships/tags" Target="../tags/tag107.xml"/><Relationship Id="rId13" Type="http://schemas.openxmlformats.org/officeDocument/2006/relationships/tags" Target="../tags/tag106.xml"/><Relationship Id="rId12" Type="http://schemas.openxmlformats.org/officeDocument/2006/relationships/tags" Target="../tags/tag105.xml"/><Relationship Id="rId11" Type="http://schemas.openxmlformats.org/officeDocument/2006/relationships/tags" Target="../tags/tag104.xml"/><Relationship Id="rId10" Type="http://schemas.openxmlformats.org/officeDocument/2006/relationships/tags" Target="../tags/tag103.xml"/><Relationship Id="rId1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tags" Target="../tags/tag121.xml"/><Relationship Id="rId8" Type="http://schemas.openxmlformats.org/officeDocument/2006/relationships/tags" Target="../tags/tag120.xml"/><Relationship Id="rId7" Type="http://schemas.openxmlformats.org/officeDocument/2006/relationships/tags" Target="../tags/tag119.xml"/><Relationship Id="rId6" Type="http://schemas.openxmlformats.org/officeDocument/2006/relationships/image" Target="../media/image10.jpeg"/><Relationship Id="rId5" Type="http://schemas.openxmlformats.org/officeDocument/2006/relationships/tags" Target="../tags/tag118.xml"/><Relationship Id="rId41" Type="http://schemas.openxmlformats.org/officeDocument/2006/relationships/slideLayout" Target="../slideLayouts/slideLayout6.xml"/><Relationship Id="rId40" Type="http://schemas.openxmlformats.org/officeDocument/2006/relationships/tags" Target="../tags/tag151.xml"/><Relationship Id="rId4" Type="http://schemas.openxmlformats.org/officeDocument/2006/relationships/image" Target="../media/image13.jpeg"/><Relationship Id="rId39" Type="http://schemas.openxmlformats.org/officeDocument/2006/relationships/tags" Target="../tags/tag150.xml"/><Relationship Id="rId38" Type="http://schemas.openxmlformats.org/officeDocument/2006/relationships/tags" Target="../tags/tag149.xml"/><Relationship Id="rId37" Type="http://schemas.openxmlformats.org/officeDocument/2006/relationships/tags" Target="../tags/tag148.xml"/><Relationship Id="rId36" Type="http://schemas.openxmlformats.org/officeDocument/2006/relationships/tags" Target="../tags/tag147.xml"/><Relationship Id="rId35" Type="http://schemas.openxmlformats.org/officeDocument/2006/relationships/tags" Target="../tags/tag146.xml"/><Relationship Id="rId34" Type="http://schemas.openxmlformats.org/officeDocument/2006/relationships/tags" Target="../tags/tag145.xml"/><Relationship Id="rId33" Type="http://schemas.openxmlformats.org/officeDocument/2006/relationships/tags" Target="../tags/tag144.xml"/><Relationship Id="rId32" Type="http://schemas.openxmlformats.org/officeDocument/2006/relationships/image" Target="../media/image14.jpeg"/><Relationship Id="rId31" Type="http://schemas.openxmlformats.org/officeDocument/2006/relationships/tags" Target="../tags/tag143.xml"/><Relationship Id="rId30" Type="http://schemas.openxmlformats.org/officeDocument/2006/relationships/tags" Target="../tags/tag142.xml"/><Relationship Id="rId3" Type="http://schemas.openxmlformats.org/officeDocument/2006/relationships/tags" Target="../tags/tag117.xml"/><Relationship Id="rId29" Type="http://schemas.openxmlformats.org/officeDocument/2006/relationships/tags" Target="../tags/tag141.xml"/><Relationship Id="rId28" Type="http://schemas.openxmlformats.org/officeDocument/2006/relationships/tags" Target="../tags/tag140.xml"/><Relationship Id="rId27" Type="http://schemas.openxmlformats.org/officeDocument/2006/relationships/tags" Target="../tags/tag139.xml"/><Relationship Id="rId26" Type="http://schemas.openxmlformats.org/officeDocument/2006/relationships/tags" Target="../tags/tag138.xml"/><Relationship Id="rId25" Type="http://schemas.openxmlformats.org/officeDocument/2006/relationships/tags" Target="../tags/tag137.xml"/><Relationship Id="rId24" Type="http://schemas.openxmlformats.org/officeDocument/2006/relationships/tags" Target="../tags/tag136.xml"/><Relationship Id="rId23" Type="http://schemas.openxmlformats.org/officeDocument/2006/relationships/tags" Target="../tags/tag135.xml"/><Relationship Id="rId22" Type="http://schemas.openxmlformats.org/officeDocument/2006/relationships/tags" Target="../tags/tag134.xml"/><Relationship Id="rId21" Type="http://schemas.openxmlformats.org/officeDocument/2006/relationships/tags" Target="../tags/tag133.xml"/><Relationship Id="rId20" Type="http://schemas.openxmlformats.org/officeDocument/2006/relationships/tags" Target="../tags/tag132.xml"/><Relationship Id="rId2" Type="http://schemas.openxmlformats.org/officeDocument/2006/relationships/image" Target="../media/image12.jpeg"/><Relationship Id="rId19" Type="http://schemas.openxmlformats.org/officeDocument/2006/relationships/tags" Target="../tags/tag131.xml"/><Relationship Id="rId18" Type="http://schemas.openxmlformats.org/officeDocument/2006/relationships/tags" Target="../tags/tag130.xml"/><Relationship Id="rId17" Type="http://schemas.openxmlformats.org/officeDocument/2006/relationships/tags" Target="../tags/tag129.xml"/><Relationship Id="rId16" Type="http://schemas.openxmlformats.org/officeDocument/2006/relationships/tags" Target="../tags/tag128.xml"/><Relationship Id="rId15" Type="http://schemas.openxmlformats.org/officeDocument/2006/relationships/tags" Target="../tags/tag127.xml"/><Relationship Id="rId14" Type="http://schemas.openxmlformats.org/officeDocument/2006/relationships/tags" Target="../tags/tag126.xml"/><Relationship Id="rId13" Type="http://schemas.openxmlformats.org/officeDocument/2006/relationships/tags" Target="../tags/tag125.xml"/><Relationship Id="rId12" Type="http://schemas.openxmlformats.org/officeDocument/2006/relationships/tags" Target="../tags/tag124.xml"/><Relationship Id="rId11" Type="http://schemas.openxmlformats.org/officeDocument/2006/relationships/tags" Target="../tags/tag123.xml"/><Relationship Id="rId10" Type="http://schemas.openxmlformats.org/officeDocument/2006/relationships/tags" Target="../tags/tag122.xml"/><Relationship Id="rId1" Type="http://schemas.openxmlformats.org/officeDocument/2006/relationships/tags" Target="../tags/tag116.xml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tags" Target="../tags/tag159.xml"/><Relationship Id="rId8" Type="http://schemas.openxmlformats.org/officeDocument/2006/relationships/tags" Target="../tags/tag158.xml"/><Relationship Id="rId7" Type="http://schemas.openxmlformats.org/officeDocument/2006/relationships/tags" Target="../tags/tag157.xml"/><Relationship Id="rId6" Type="http://schemas.openxmlformats.org/officeDocument/2006/relationships/tags" Target="../tags/tag156.xml"/><Relationship Id="rId5" Type="http://schemas.openxmlformats.org/officeDocument/2006/relationships/tags" Target="../tags/tag155.xml"/><Relationship Id="rId4" Type="http://schemas.openxmlformats.org/officeDocument/2006/relationships/tags" Target="../tags/tag154.xml"/><Relationship Id="rId3" Type="http://schemas.openxmlformats.org/officeDocument/2006/relationships/tags" Target="../tags/tag153.xml"/><Relationship Id="rId23" Type="http://schemas.openxmlformats.org/officeDocument/2006/relationships/slideLayout" Target="../slideLayouts/slideLayout6.xml"/><Relationship Id="rId22" Type="http://schemas.openxmlformats.org/officeDocument/2006/relationships/tags" Target="../tags/tag172.xml"/><Relationship Id="rId21" Type="http://schemas.openxmlformats.org/officeDocument/2006/relationships/tags" Target="../tags/tag171.xml"/><Relationship Id="rId20" Type="http://schemas.openxmlformats.org/officeDocument/2006/relationships/tags" Target="../tags/tag170.xml"/><Relationship Id="rId2" Type="http://schemas.openxmlformats.org/officeDocument/2006/relationships/tags" Target="../tags/tag152.xml"/><Relationship Id="rId19" Type="http://schemas.openxmlformats.org/officeDocument/2006/relationships/tags" Target="../tags/tag169.xml"/><Relationship Id="rId18" Type="http://schemas.openxmlformats.org/officeDocument/2006/relationships/tags" Target="../tags/tag168.xml"/><Relationship Id="rId17" Type="http://schemas.openxmlformats.org/officeDocument/2006/relationships/tags" Target="../tags/tag167.xml"/><Relationship Id="rId16" Type="http://schemas.openxmlformats.org/officeDocument/2006/relationships/tags" Target="../tags/tag166.xml"/><Relationship Id="rId15" Type="http://schemas.openxmlformats.org/officeDocument/2006/relationships/tags" Target="../tags/tag165.xml"/><Relationship Id="rId14" Type="http://schemas.openxmlformats.org/officeDocument/2006/relationships/tags" Target="../tags/tag164.xml"/><Relationship Id="rId13" Type="http://schemas.openxmlformats.org/officeDocument/2006/relationships/tags" Target="../tags/tag163.xml"/><Relationship Id="rId12" Type="http://schemas.openxmlformats.org/officeDocument/2006/relationships/tags" Target="../tags/tag162.xml"/><Relationship Id="rId11" Type="http://schemas.openxmlformats.org/officeDocument/2006/relationships/tags" Target="../tags/tag161.xml"/><Relationship Id="rId10" Type="http://schemas.openxmlformats.org/officeDocument/2006/relationships/tags" Target="../tags/tag160.xml"/><Relationship Id="rId1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true">
          <a:blip r:embed="rId1" cstate="screen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_矩形 2"/>
          <p:cNvSpPr/>
          <p:nvPr>
            <p:custDataLst>
              <p:tags r:id="rId2"/>
            </p:custDataLst>
          </p:nvPr>
        </p:nvSpPr>
        <p:spPr>
          <a:xfrm>
            <a:off x="0" y="1610995"/>
            <a:ext cx="12192000" cy="4145280"/>
          </a:xfrm>
          <a:prstGeom prst="rect">
            <a:avLst/>
          </a:prstGeom>
          <a:gradFill>
            <a:gsLst>
              <a:gs pos="0">
                <a:srgbClr val="007BD3">
                  <a:alpha val="0"/>
                </a:srgbClr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3" name="文本框 12" descr="e7d195523061f1c021b92b3d25e54ab5e788c0576048880950C3AFFA1066A7153250F1349197BA8C5246BA9D557EC0274B8DA272D2431748978789E76D2CD7D1F11E7447C1D163F5D9CA1CD35DC7B6F0FFA3D66467BAE7C14FE869A837C1E39FB23BF3059C959301C16FA617AB6F15A687D6E703783DD4D83CCE8CB0A27A0D15A4A6B80C6EB515DF9C8660C3E3F8A3AC"/>
          <p:cNvSpPr txBox="true"/>
          <p:nvPr/>
        </p:nvSpPr>
        <p:spPr>
          <a:xfrm>
            <a:off x="2400935" y="2578180"/>
            <a:ext cx="7498080" cy="17018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lnSpc>
                <a:spcPts val="6280"/>
              </a:lnSpc>
            </a:pPr>
            <a:r>
              <a:rPr lang="zh-CN" altLang="en-US" sz="4800" b="1" dirty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冒充公司老板诈骗财务人员</a:t>
            </a:r>
            <a:endParaRPr lang="zh-CN" altLang="en-US" sz="4800" b="1" dirty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  <a:p>
            <a:pPr algn="ctr" fontAlgn="auto">
              <a:lnSpc>
                <a:spcPts val="6280"/>
              </a:lnSpc>
            </a:pPr>
            <a:r>
              <a:rPr lang="zh-CN" altLang="en-US" sz="4800" b="1" dirty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诈骗手法及防范措施</a:t>
            </a:r>
            <a:endParaRPr lang="zh-CN" altLang="en-US" sz="4800" b="1" dirty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4908274" y="4628690"/>
            <a:ext cx="2375452" cy="0"/>
          </a:xfrm>
          <a:prstGeom prst="line">
            <a:avLst/>
          </a:pr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深圳CID"/>
          <p:cNvPicPr>
            <a:picLocks noChangeAspect="true"/>
          </p:cNvPicPr>
          <p:nvPr/>
        </p:nvPicPr>
        <p:blipFill>
          <a:blip r:embed="rId3">
            <a:lum bright="-6000" contrast="36000"/>
          </a:blip>
          <a:stretch>
            <a:fillRect/>
          </a:stretch>
        </p:blipFill>
        <p:spPr>
          <a:xfrm>
            <a:off x="5707380" y="513080"/>
            <a:ext cx="1271270" cy="19259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true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39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7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8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9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1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2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9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图片 1" descr="C:\Users\lenovo\Desktop\cadb3189534a4602bbe50734b3ae13eb.jpegcadb3189534a4602bbe50734b3ae13eb"/>
          <p:cNvPicPr/>
          <p:nvPr>
            <p:custDataLst>
              <p:tags r:id="rId1"/>
            </p:custDataLst>
          </p:nvPr>
        </p:nvPicPr>
        <p:blipFill>
          <a:blip r:embed="rId2"/>
          <a:srcRect/>
          <a:stretch>
            <a:fillRect/>
          </a:stretch>
        </p:blipFill>
        <p:spPr>
          <a:xfrm>
            <a:off x="643890" y="2162810"/>
            <a:ext cx="2567940" cy="1970405"/>
          </a:xfrm>
          <a:prstGeom prst="rect">
            <a:avLst/>
          </a:prstGeom>
        </p:spPr>
      </p:pic>
      <p:pic>
        <p:nvPicPr>
          <p:cNvPr id="3" name="图片 2" descr="C:\Users\lenovo\Desktop\6238baff426e45989e07c09e547d482b.jpeg6238baff426e45989e07c09e547d482b"/>
          <p:cNvPicPr/>
          <p:nvPr>
            <p:custDataLst>
              <p:tags r:id="rId3"/>
            </p:custDataLst>
          </p:nvPr>
        </p:nvPicPr>
        <p:blipFill>
          <a:blip r:embed="rId4"/>
          <a:srcRect/>
          <a:stretch>
            <a:fillRect/>
          </a:stretch>
        </p:blipFill>
        <p:spPr>
          <a:xfrm>
            <a:off x="3515360" y="2161540"/>
            <a:ext cx="2567940" cy="1956435"/>
          </a:xfrm>
          <a:prstGeom prst="rect">
            <a:avLst/>
          </a:prstGeom>
        </p:spPr>
      </p:pic>
      <p:pic>
        <p:nvPicPr>
          <p:cNvPr id="4" name="图片 3" descr="C:\Users\lenovo\Desktop\148996961.jpg148996961"/>
          <p:cNvPicPr/>
          <p:nvPr>
            <p:custDataLst>
              <p:tags r:id="rId5"/>
            </p:custDataLst>
          </p:nvPr>
        </p:nvPicPr>
        <p:blipFill>
          <a:blip r:embed="rId6"/>
          <a:srcRect l="19666" r="23478"/>
          <a:stretch>
            <a:fillRect/>
          </a:stretch>
        </p:blipFill>
        <p:spPr>
          <a:xfrm>
            <a:off x="6527165" y="2163445"/>
            <a:ext cx="2377440" cy="1953895"/>
          </a:xfrm>
          <a:prstGeom prst="rect">
            <a:avLst/>
          </a:prstGeom>
        </p:spPr>
      </p:pic>
      <p:sp>
        <p:nvSpPr>
          <p:cNvPr id="15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案例四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right-arrow-angle_38577"/>
          <p:cNvSpPr>
            <a:spLocks noChangeAspect="true"/>
          </p:cNvSpPr>
          <p:nvPr>
            <p:custDataLst>
              <p:tags r:id="rId7"/>
            </p:custDataLst>
          </p:nvPr>
        </p:nvSpPr>
        <p:spPr bwMode="auto">
          <a:xfrm>
            <a:off x="3118948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" name="right-arrow-angle_38577"/>
          <p:cNvSpPr>
            <a:spLocks noChangeAspect="true"/>
          </p:cNvSpPr>
          <p:nvPr>
            <p:custDataLst>
              <p:tags r:id="rId8"/>
            </p:custDataLst>
          </p:nvPr>
        </p:nvSpPr>
        <p:spPr bwMode="auto">
          <a:xfrm>
            <a:off x="3244606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3" name="right-arrow-angle_38577"/>
          <p:cNvSpPr>
            <a:spLocks noChangeAspect="true"/>
          </p:cNvSpPr>
          <p:nvPr>
            <p:custDataLst>
              <p:tags r:id="rId9"/>
            </p:custDataLst>
          </p:nvPr>
        </p:nvSpPr>
        <p:spPr bwMode="auto">
          <a:xfrm>
            <a:off x="3370266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4" name="right-arrow-angle_38577"/>
          <p:cNvSpPr>
            <a:spLocks noChangeAspect="true"/>
          </p:cNvSpPr>
          <p:nvPr>
            <p:custDataLst>
              <p:tags r:id="rId10"/>
            </p:custDataLst>
          </p:nvPr>
        </p:nvSpPr>
        <p:spPr bwMode="auto">
          <a:xfrm>
            <a:off x="299378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6" name="right-arrow-angle_38577"/>
          <p:cNvSpPr>
            <a:spLocks noChangeAspect="true"/>
          </p:cNvSpPr>
          <p:nvPr>
            <p:custDataLst>
              <p:tags r:id="rId11"/>
            </p:custDataLst>
          </p:nvPr>
        </p:nvSpPr>
        <p:spPr bwMode="auto">
          <a:xfrm>
            <a:off x="5960490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3" name="right-arrow-angle_38577"/>
          <p:cNvSpPr>
            <a:spLocks noChangeAspect="true"/>
          </p:cNvSpPr>
          <p:nvPr>
            <p:custDataLst>
              <p:tags r:id="rId12"/>
            </p:custDataLst>
          </p:nvPr>
        </p:nvSpPr>
        <p:spPr bwMode="auto">
          <a:xfrm>
            <a:off x="608614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4" name="right-arrow-angle_38577"/>
          <p:cNvSpPr>
            <a:spLocks noChangeAspect="true"/>
          </p:cNvSpPr>
          <p:nvPr>
            <p:custDataLst>
              <p:tags r:id="rId13"/>
            </p:custDataLst>
          </p:nvPr>
        </p:nvSpPr>
        <p:spPr bwMode="auto">
          <a:xfrm>
            <a:off x="6211808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5" name="right-arrow-angle_38577"/>
          <p:cNvSpPr>
            <a:spLocks noChangeAspect="true"/>
          </p:cNvSpPr>
          <p:nvPr>
            <p:custDataLst>
              <p:tags r:id="rId14"/>
            </p:custDataLst>
          </p:nvPr>
        </p:nvSpPr>
        <p:spPr bwMode="auto">
          <a:xfrm>
            <a:off x="5835330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6" name="right-arrow-angle_38577"/>
          <p:cNvSpPr>
            <a:spLocks noChangeAspect="true"/>
          </p:cNvSpPr>
          <p:nvPr>
            <p:custDataLst>
              <p:tags r:id="rId15"/>
            </p:custDataLst>
          </p:nvPr>
        </p:nvSpPr>
        <p:spPr bwMode="auto">
          <a:xfrm>
            <a:off x="8814743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7" name="right-arrow-angle_38577"/>
          <p:cNvSpPr>
            <a:spLocks noChangeAspect="true"/>
          </p:cNvSpPr>
          <p:nvPr>
            <p:custDataLst>
              <p:tags r:id="rId16"/>
            </p:custDataLst>
          </p:nvPr>
        </p:nvSpPr>
        <p:spPr bwMode="auto">
          <a:xfrm>
            <a:off x="8940401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" name="right-arrow-angle_38577"/>
          <p:cNvSpPr>
            <a:spLocks noChangeAspect="true"/>
          </p:cNvSpPr>
          <p:nvPr>
            <p:custDataLst>
              <p:tags r:id="rId17"/>
            </p:custDataLst>
          </p:nvPr>
        </p:nvSpPr>
        <p:spPr bwMode="auto">
          <a:xfrm>
            <a:off x="9066061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0" name="right-arrow-angle_38577"/>
          <p:cNvSpPr>
            <a:spLocks noChangeAspect="true"/>
          </p:cNvSpPr>
          <p:nvPr>
            <p:custDataLst>
              <p:tags r:id="rId18"/>
            </p:custDataLst>
          </p:nvPr>
        </p:nvSpPr>
        <p:spPr bwMode="auto">
          <a:xfrm>
            <a:off x="8689583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1" name="Title 1"/>
          <p:cNvSpPr txBox="true"/>
          <p:nvPr>
            <p:custDataLst>
              <p:tags r:id="rId19"/>
            </p:custDataLst>
          </p:nvPr>
        </p:nvSpPr>
        <p:spPr>
          <a:xfrm>
            <a:off x="740299" y="438125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第一阶段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2" name="矩形 31"/>
          <p:cNvSpPr/>
          <p:nvPr>
            <p:custDataLst>
              <p:tags r:id="rId20"/>
            </p:custDataLst>
          </p:nvPr>
        </p:nvSpPr>
        <p:spPr>
          <a:xfrm>
            <a:off x="424180" y="4939665"/>
            <a:ext cx="2839720" cy="1689100"/>
          </a:xfrm>
          <a:prstGeom prst="rect">
            <a:avLst/>
          </a:prstGeom>
        </p:spPr>
        <p:txBody>
          <a:bodyPr wrap="square" lIns="0"/>
          <a:lstStyle/>
          <a:p>
            <a:pPr algn="just" fontAlgn="auto">
              <a:lnSpc>
                <a:spcPts val="252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财务接到电话，对方称是银行工作人员要对公司账户进行年审，需要发表格给公司填写，于是财务加了对方QQ。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3" name="直接连接符 32"/>
          <p:cNvCxnSpPr/>
          <p:nvPr>
            <p:custDataLst>
              <p:tags r:id="rId21"/>
            </p:custDataLst>
          </p:nvPr>
        </p:nvCxnSpPr>
        <p:spPr>
          <a:xfrm>
            <a:off x="727637" y="4829273"/>
            <a:ext cx="375487" cy="0"/>
          </a:xfrm>
          <a:prstGeom prst="line">
            <a:avLst/>
          </a:prstGeom>
          <a:ln w="38100">
            <a:solidFill>
              <a:srgbClr val="3498DB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4" name="Title 1"/>
          <p:cNvSpPr txBox="true"/>
          <p:nvPr>
            <p:custDataLst>
              <p:tags r:id="rId22"/>
            </p:custDataLst>
          </p:nvPr>
        </p:nvSpPr>
        <p:spPr>
          <a:xfrm>
            <a:off x="361655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第二阶段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5" name="矩形 34"/>
          <p:cNvSpPr/>
          <p:nvPr>
            <p:custDataLst>
              <p:tags r:id="rId23"/>
            </p:custDataLst>
          </p:nvPr>
        </p:nvSpPr>
        <p:spPr>
          <a:xfrm>
            <a:off x="3559175" y="4941570"/>
            <a:ext cx="2541905" cy="1224915"/>
          </a:xfrm>
          <a:prstGeom prst="rect">
            <a:avLst/>
          </a:prstGeom>
        </p:spPr>
        <p:txBody>
          <a:bodyPr wrap="square" lIns="0"/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后财务被莫名其妙拉进一个QQ群，群里有公司老板等人，老板让财务查看公司账户余额，并将余额截图发至群内。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6" name="直接连接符 35"/>
          <p:cNvCxnSpPr/>
          <p:nvPr>
            <p:custDataLst>
              <p:tags r:id="rId24"/>
            </p:custDataLst>
          </p:nvPr>
        </p:nvCxnSpPr>
        <p:spPr>
          <a:xfrm>
            <a:off x="3610507" y="4831223"/>
            <a:ext cx="375487" cy="0"/>
          </a:xfrm>
          <a:prstGeom prst="line">
            <a:avLst/>
          </a:prstGeom>
          <a:ln w="38100">
            <a:solidFill>
              <a:srgbClr val="1AA3AA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7" name="Title 1"/>
          <p:cNvSpPr txBox="true"/>
          <p:nvPr>
            <p:custDataLst>
              <p:tags r:id="rId25"/>
            </p:custDataLst>
          </p:nvPr>
        </p:nvSpPr>
        <p:spPr>
          <a:xfrm>
            <a:off x="6436249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第三阶段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38" name="矩形 37"/>
          <p:cNvSpPr/>
          <p:nvPr>
            <p:custDataLst>
              <p:tags r:id="rId26"/>
            </p:custDataLst>
          </p:nvPr>
        </p:nvSpPr>
        <p:spPr>
          <a:xfrm>
            <a:off x="6356985" y="4948555"/>
            <a:ext cx="2433320" cy="168783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后要求财务向指定账户转账。但财务称没有U盾不能转账，</a:t>
            </a:r>
            <a:r>
              <a:rPr lang="zh-CN" altLang="en-US" sz="160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老板让财务用自己的钱先行垫付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en-US" altLang="zh-CN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0" name="直接连接符 39"/>
          <p:cNvCxnSpPr/>
          <p:nvPr>
            <p:custDataLst>
              <p:tags r:id="rId27"/>
            </p:custDataLst>
          </p:nvPr>
        </p:nvCxnSpPr>
        <p:spPr>
          <a:xfrm>
            <a:off x="6424827" y="4835102"/>
            <a:ext cx="375487" cy="0"/>
          </a:xfrm>
          <a:prstGeom prst="line">
            <a:avLst/>
          </a:prstGeom>
          <a:ln w="38100">
            <a:solidFill>
              <a:srgbClr val="9BBB59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41" name="Title 1"/>
          <p:cNvSpPr txBox="true"/>
          <p:nvPr>
            <p:custDataLst>
              <p:tags r:id="rId28"/>
            </p:custDataLst>
          </p:nvPr>
        </p:nvSpPr>
        <p:spPr>
          <a:xfrm>
            <a:off x="928699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第四阶段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42" name="矩形 41"/>
          <p:cNvSpPr/>
          <p:nvPr>
            <p:custDataLst>
              <p:tags r:id="rId29"/>
            </p:custDataLst>
          </p:nvPr>
        </p:nvSpPr>
        <p:spPr>
          <a:xfrm>
            <a:off x="9085580" y="4941570"/>
            <a:ext cx="2790825" cy="161290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 algn="l">
              <a:lnSpc>
                <a:spcPct val="130000"/>
              </a:lnSpc>
              <a:buClrTx/>
              <a:buSzTx/>
              <a:buFontTx/>
            </a:pPr>
            <a:r>
              <a:rPr lang="zh-CN" altLang="en-US" sz="160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事后公司将垫付的钱退还给财务。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财务出于不好意思不执行等原因，于是用自己的钱转向老板提供的银行账号。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3" name="直接连接符 42"/>
          <p:cNvCxnSpPr/>
          <p:nvPr>
            <p:custDataLst>
              <p:tags r:id="rId30"/>
            </p:custDataLst>
          </p:nvPr>
        </p:nvCxnSpPr>
        <p:spPr>
          <a:xfrm>
            <a:off x="9275575" y="4835102"/>
            <a:ext cx="375487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pic>
        <p:nvPicPr>
          <p:cNvPr id="45" name="图片 44" descr="C:\Users\lenovo\Desktop\1f8400024f7aa4138a10.jpg1f8400024f7aa4138a10"/>
          <p:cNvPicPr>
            <a:picLocks noChangeAspect="true"/>
          </p:cNvPicPr>
          <p:nvPr>
            <p:custDataLst>
              <p:tags r:id="rId31"/>
            </p:custDataLst>
          </p:nvPr>
        </p:nvPicPr>
        <p:blipFill rotWithShape="true">
          <a:blip r:embed="rId32"/>
          <a:srcRect/>
          <a:stretch>
            <a:fillRect/>
          </a:stretch>
        </p:blipFill>
        <p:spPr>
          <a:xfrm>
            <a:off x="9390380" y="2157095"/>
            <a:ext cx="2334895" cy="1931035"/>
          </a:xfrm>
          <a:prstGeom prst="rect">
            <a:avLst/>
          </a:prstGeom>
        </p:spPr>
      </p:pic>
      <p:sp>
        <p:nvSpPr>
          <p:cNvPr id="46" name="Oval 2"/>
          <p:cNvSpPr/>
          <p:nvPr>
            <p:custDataLst>
              <p:tags r:id="rId33"/>
            </p:custDataLst>
          </p:nvPr>
        </p:nvSpPr>
        <p:spPr>
          <a:xfrm>
            <a:off x="384804" y="3535255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5" name="Oval 32"/>
          <p:cNvSpPr/>
          <p:nvPr>
            <p:custDataLst>
              <p:tags r:id="rId34"/>
            </p:custDataLst>
          </p:nvPr>
        </p:nvSpPr>
        <p:spPr>
          <a:xfrm>
            <a:off x="463606" y="3614057"/>
            <a:ext cx="750492" cy="750492"/>
          </a:xfrm>
          <a:prstGeom prst="ellipse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01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66" name="Oval 2"/>
          <p:cNvSpPr/>
          <p:nvPr>
            <p:custDataLst>
              <p:tags r:id="rId35"/>
            </p:custDataLst>
          </p:nvPr>
        </p:nvSpPr>
        <p:spPr>
          <a:xfrm>
            <a:off x="3352044" y="3553490"/>
            <a:ext cx="908097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7" name="Oval 32"/>
          <p:cNvSpPr/>
          <p:nvPr>
            <p:custDataLst>
              <p:tags r:id="rId36"/>
            </p:custDataLst>
          </p:nvPr>
        </p:nvSpPr>
        <p:spPr>
          <a:xfrm>
            <a:off x="3430846" y="3632292"/>
            <a:ext cx="750492" cy="750492"/>
          </a:xfrm>
          <a:prstGeom prst="ellipse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02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70" name="Oval 2"/>
          <p:cNvSpPr/>
          <p:nvPr>
            <p:custDataLst>
              <p:tags r:id="rId37"/>
            </p:custDataLst>
          </p:nvPr>
        </p:nvSpPr>
        <p:spPr>
          <a:xfrm>
            <a:off x="6158323" y="3553352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4" name="Oval 32"/>
          <p:cNvSpPr/>
          <p:nvPr>
            <p:custDataLst>
              <p:tags r:id="rId38"/>
            </p:custDataLst>
          </p:nvPr>
        </p:nvSpPr>
        <p:spPr>
          <a:xfrm>
            <a:off x="6237125" y="3632155"/>
            <a:ext cx="750492" cy="750492"/>
          </a:xfrm>
          <a:prstGeom prst="ellipse">
            <a:avLst/>
          </a:prstGeom>
          <a:solidFill>
            <a:srgbClr val="9BBB59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03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291" name="Oval 2"/>
          <p:cNvSpPr/>
          <p:nvPr>
            <p:custDataLst>
              <p:tags r:id="rId39"/>
            </p:custDataLst>
          </p:nvPr>
        </p:nvSpPr>
        <p:spPr>
          <a:xfrm>
            <a:off x="9084636" y="3534937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2" name="Oval 32"/>
          <p:cNvSpPr/>
          <p:nvPr>
            <p:custDataLst>
              <p:tags r:id="rId40"/>
            </p:custDataLst>
          </p:nvPr>
        </p:nvSpPr>
        <p:spPr>
          <a:xfrm>
            <a:off x="9163438" y="3613740"/>
            <a:ext cx="750492" cy="750492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04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7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800"/>
                            </p:stCondLst>
                            <p:childTnLst>
                              <p:par>
                                <p:cTn id="51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800"/>
                            </p:stCondLst>
                            <p:childTnLst>
                              <p:par>
                                <p:cTn id="5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3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3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3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4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600"/>
                            </p:stCondLst>
                            <p:childTnLst>
                              <p:par>
                                <p:cTn id="87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600"/>
                            </p:stCondLst>
                            <p:childTnLst>
                              <p:par>
                                <p:cTn id="9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1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6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100"/>
                            </p:stCondLst>
                            <p:childTnLst>
                              <p:par>
                                <p:cTn id="1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1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200"/>
                            </p:stCondLst>
                            <p:childTnLst>
                              <p:par>
                                <p:cTn id="117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83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400"/>
                            </p:stCondLst>
                            <p:childTnLst>
                              <p:par>
                                <p:cTn id="123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9400"/>
                            </p:stCondLst>
                            <p:childTnLst>
                              <p:par>
                                <p:cTn id="12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900"/>
                            </p:stCondLst>
                            <p:childTnLst>
                              <p:par>
                                <p:cTn id="1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15" grpId="0" bldLvl="0" animBg="true"/>
      <p:bldP spid="5" grpId="0" bldLvl="0" animBg="true"/>
      <p:bldP spid="6" grpId="0" bldLvl="0" animBg="true"/>
      <p:bldP spid="13" grpId="0" bldLvl="0" animBg="true"/>
      <p:bldP spid="14" grpId="0" bldLvl="0" animBg="true"/>
      <p:bldP spid="16" grpId="0" bldLvl="0" animBg="true"/>
      <p:bldP spid="23" grpId="0" bldLvl="0" animBg="true"/>
      <p:bldP spid="24" grpId="0" bldLvl="0" animBg="true"/>
      <p:bldP spid="25" grpId="0" bldLvl="0" animBg="true"/>
      <p:bldP spid="26" grpId="0" bldLvl="0" animBg="true"/>
      <p:bldP spid="27" grpId="0" bldLvl="0" animBg="true"/>
      <p:bldP spid="29" grpId="0" bldLvl="0" animBg="true"/>
      <p:bldP spid="30" grpId="0" bldLvl="0" animBg="true"/>
      <p:bldP spid="31" grpId="0"/>
      <p:bldP spid="32" grpId="0"/>
      <p:bldP spid="34" grpId="0"/>
      <p:bldP spid="35" grpId="0"/>
      <p:bldP spid="37" grpId="0"/>
      <p:bldP spid="38" grpId="0"/>
      <p:bldP spid="41" grpId="0"/>
      <p:bldP spid="42" grpId="0"/>
      <p:bldP spid="46" grpId="0" bldLvl="0" animBg="true"/>
      <p:bldP spid="65" grpId="0" bldLvl="0" animBg="true"/>
      <p:bldP spid="66" grpId="0" bldLvl="0" animBg="true"/>
      <p:bldP spid="67" grpId="0" bldLvl="0" animBg="true"/>
      <p:bldP spid="70" grpId="0" bldLvl="0" animBg="true"/>
      <p:bldP spid="74" grpId="0" bldLvl="0" animBg="true"/>
      <p:bldP spid="291" grpId="0" bldLvl="0" animBg="true"/>
      <p:bldP spid="292" grpId="0" bldLvl="0" animBg="true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7898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骗子冒充银行工作人员--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与公司财务直接取得联系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业务款项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5097780" y="5216525"/>
            <a:ext cx="287210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群内有公司老板--老板让财务将账户余额发截图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发年审资料为由加财务QQ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--财务莫名被拉进QQ群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让财务将钱转入指定账户--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老板让财务先行垫付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总结四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828044" y="2791666"/>
            <a:ext cx="9094275" cy="4036512"/>
            <a:chOff x="1084" y="2686"/>
            <a:chExt cx="10859" cy="4040"/>
          </a:xfrm>
        </p:grpSpPr>
        <p:sp>
          <p:nvSpPr>
            <p:cNvPr id="41" name="Arc 39"/>
            <p:cNvSpPr/>
            <p:nvPr>
              <p:custDataLst>
                <p:tags r:id="rId1"/>
              </p:custDataLst>
            </p:nvPr>
          </p:nvSpPr>
          <p:spPr>
            <a:xfrm>
              <a:off x="9423" y="3321"/>
              <a:ext cx="2520" cy="2499"/>
            </a:xfrm>
            <a:prstGeom prst="arc">
              <a:avLst>
                <a:gd name="adj1" fmla="val 16200000"/>
                <a:gd name="adj2" fmla="val 5599041"/>
              </a:avLst>
            </a:prstGeom>
            <a:solidFill>
              <a:sysClr val="window" lastClr="FFFFFF"/>
            </a:solidFill>
            <a:ln w="38100">
              <a:solidFill>
                <a:sysClr val="window" lastClr="FFFFFF">
                  <a:lumMod val="75000"/>
                </a:sysClr>
              </a:solidFill>
            </a:ln>
          </p:spPr>
          <p:style>
            <a:lnRef idx="1">
              <a:srgbClr val="1F74AD"/>
            </a:lnRef>
            <a:fillRef idx="0">
              <a:srgbClr val="1F74AD"/>
            </a:fillRef>
            <a:effectRef idx="0">
              <a:srgbClr val="1F74AD"/>
            </a:effectRef>
            <a:fontRef idx="minor">
              <a:srgbClr val="000000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42" name="Straight Connector 40"/>
            <p:cNvCxnSpPr/>
            <p:nvPr>
              <p:custDataLst>
                <p:tags r:id="rId2"/>
              </p:custDataLst>
            </p:nvPr>
          </p:nvCxnSpPr>
          <p:spPr>
            <a:xfrm>
              <a:off x="1153" y="5821"/>
              <a:ext cx="9551" cy="0"/>
            </a:xfrm>
            <a:prstGeom prst="line">
              <a:avLst/>
            </a:prstGeom>
            <a:ln w="38100">
              <a:solidFill>
                <a:sysClr val="window" lastClr="FFFFFF">
                  <a:lumMod val="75000"/>
                </a:sysClr>
              </a:solidFill>
            </a:ln>
          </p:spPr>
          <p:style>
            <a:lnRef idx="1">
              <a:srgbClr val="1F74AD"/>
            </a:lnRef>
            <a:fillRef idx="0">
              <a:srgbClr val="1F74AD"/>
            </a:fillRef>
            <a:effectRef idx="0">
              <a:srgbClr val="1F74AD"/>
            </a:effectRef>
            <a:fontRef idx="minor">
              <a:srgbClr val="000000"/>
            </a:fontRef>
          </p:style>
        </p:cxnSp>
        <p:cxnSp>
          <p:nvCxnSpPr>
            <p:cNvPr id="2" name="Straight Connector 44"/>
            <p:cNvCxnSpPr/>
            <p:nvPr>
              <p:custDataLst>
                <p:tags r:id="rId3"/>
              </p:custDataLst>
            </p:nvPr>
          </p:nvCxnSpPr>
          <p:spPr>
            <a:xfrm>
              <a:off x="1258" y="3314"/>
              <a:ext cx="9437" cy="0"/>
            </a:xfrm>
            <a:prstGeom prst="line">
              <a:avLst/>
            </a:prstGeom>
            <a:ln w="38100">
              <a:solidFill>
                <a:sysClr val="window" lastClr="FFFFFF">
                  <a:lumMod val="75000"/>
                </a:sysClr>
              </a:solidFill>
              <a:headEnd type="diamond"/>
            </a:ln>
          </p:spPr>
          <p:style>
            <a:lnRef idx="1">
              <a:srgbClr val="1F74AD"/>
            </a:lnRef>
            <a:fillRef idx="0">
              <a:srgbClr val="1F74AD"/>
            </a:fillRef>
            <a:effectRef idx="0">
              <a:srgbClr val="1F74AD"/>
            </a:effectRef>
            <a:fontRef idx="minor">
              <a:srgbClr val="000000"/>
            </a:fontRef>
          </p:style>
        </p:cxnSp>
        <p:sp>
          <p:nvSpPr>
            <p:cNvPr id="51" name="Shape 2772"/>
            <p:cNvSpPr/>
            <p:nvPr>
              <p:custDataLst>
                <p:tags r:id="rId4"/>
              </p:custDataLst>
            </p:nvPr>
          </p:nvSpPr>
          <p:spPr>
            <a:xfrm>
              <a:off x="1084" y="3520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3498DB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7" name="Oval 60"/>
            <p:cNvSpPr/>
            <p:nvPr>
              <p:custDataLst>
                <p:tags r:id="rId5"/>
              </p:custDataLst>
            </p:nvPr>
          </p:nvSpPr>
          <p:spPr>
            <a:xfrm>
              <a:off x="2087" y="3240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1F74AD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文本框 49"/>
            <p:cNvSpPr txBox="true"/>
            <p:nvPr>
              <p:custDataLst>
                <p:tags r:id="rId6"/>
              </p:custDataLst>
            </p:nvPr>
          </p:nvSpPr>
          <p:spPr>
            <a:xfrm>
              <a:off x="1144" y="3559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冒充工作人员</a:t>
              </a:r>
              <a:endParaRPr kumimoji="0" lang="zh-CN" altLang="en-US" sz="1600" b="1" i="0" u="none" strike="noStrike" kern="1200" cap="none" spc="30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8" name="文本框 67"/>
            <p:cNvSpPr txBox="true"/>
            <p:nvPr>
              <p:custDataLst>
                <p:tags r:id="rId7"/>
              </p:custDataLst>
            </p:nvPr>
          </p:nvSpPr>
          <p:spPr>
            <a:xfrm>
              <a:off x="1705" y="2691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01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3" name="Oval 51"/>
            <p:cNvSpPr/>
            <p:nvPr>
              <p:custDataLst>
                <p:tags r:id="rId8"/>
              </p:custDataLst>
            </p:nvPr>
          </p:nvSpPr>
          <p:spPr>
            <a:xfrm>
              <a:off x="2087" y="5755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1AA3AA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Shape 2772"/>
            <p:cNvSpPr/>
            <p:nvPr>
              <p:custDataLst>
                <p:tags r:id="rId9"/>
              </p:custDataLst>
            </p:nvPr>
          </p:nvSpPr>
          <p:spPr>
            <a:xfrm>
              <a:off x="1084" y="6051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1AA3AA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1" name="文本框 60"/>
            <p:cNvSpPr txBox="true"/>
            <p:nvPr>
              <p:custDataLst>
                <p:tags r:id="rId10"/>
              </p:custDataLst>
            </p:nvPr>
          </p:nvSpPr>
          <p:spPr>
            <a:xfrm>
              <a:off x="1144" y="6090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转账</a:t>
              </a:r>
              <a:endParaRPr kumimoji="0" lang="zh-CN" altLang="en-US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72" name="文本框 71"/>
            <p:cNvSpPr txBox="true"/>
            <p:nvPr>
              <p:custDataLst>
                <p:tags r:id="rId11"/>
              </p:custDataLst>
            </p:nvPr>
          </p:nvSpPr>
          <p:spPr>
            <a:xfrm>
              <a:off x="1705" y="5229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08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8" name="Oval 61"/>
            <p:cNvSpPr/>
            <p:nvPr>
              <p:custDataLst>
                <p:tags r:id="rId12"/>
              </p:custDataLst>
            </p:nvPr>
          </p:nvSpPr>
          <p:spPr>
            <a:xfrm>
              <a:off x="4626" y="3240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9BBB59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Shape 2772"/>
            <p:cNvSpPr/>
            <p:nvPr>
              <p:custDataLst>
                <p:tags r:id="rId13"/>
              </p:custDataLst>
            </p:nvPr>
          </p:nvSpPr>
          <p:spPr>
            <a:xfrm>
              <a:off x="3623" y="3520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9BBB59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4" name="文本框 53"/>
            <p:cNvSpPr txBox="true"/>
            <p:nvPr>
              <p:custDataLst>
                <p:tags r:id="rId14"/>
              </p:custDataLst>
            </p:nvPr>
          </p:nvSpPr>
          <p:spPr>
            <a:xfrm>
              <a:off x="3684" y="3559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添加</a:t>
              </a:r>
              <a:r>
                <a:rPr kumimoji="0" lang="en-US" altLang="zh-CN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QQ</a:t>
              </a:r>
              <a:endParaRPr kumimoji="0" lang="en-US" altLang="zh-CN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9" name="文本框 68"/>
            <p:cNvSpPr txBox="true"/>
            <p:nvPr>
              <p:custDataLst>
                <p:tags r:id="rId15"/>
              </p:custDataLst>
            </p:nvPr>
          </p:nvSpPr>
          <p:spPr>
            <a:xfrm>
              <a:off x="4244" y="2691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02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9" name="Oval 51"/>
            <p:cNvSpPr/>
            <p:nvPr>
              <p:custDataLst>
                <p:tags r:id="rId16"/>
              </p:custDataLst>
            </p:nvPr>
          </p:nvSpPr>
          <p:spPr>
            <a:xfrm>
              <a:off x="4626" y="5755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FFC000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Shape 2772"/>
            <p:cNvSpPr/>
            <p:nvPr>
              <p:custDataLst>
                <p:tags r:id="rId17"/>
              </p:custDataLst>
            </p:nvPr>
          </p:nvSpPr>
          <p:spPr>
            <a:xfrm>
              <a:off x="3623" y="6051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3" name="文本框 62"/>
            <p:cNvSpPr txBox="true"/>
            <p:nvPr>
              <p:custDataLst>
                <p:tags r:id="rId18"/>
              </p:custDataLst>
            </p:nvPr>
          </p:nvSpPr>
          <p:spPr>
            <a:xfrm>
              <a:off x="3684" y="6090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无法核实</a:t>
              </a:r>
              <a:endParaRPr kumimoji="0" lang="zh-CN" altLang="en-US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73" name="文本框 72"/>
            <p:cNvSpPr txBox="true"/>
            <p:nvPr>
              <p:custDataLst>
                <p:tags r:id="rId19"/>
              </p:custDataLst>
            </p:nvPr>
          </p:nvSpPr>
          <p:spPr>
            <a:xfrm>
              <a:off x="4244" y="5229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07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2" name="Oval 61"/>
            <p:cNvSpPr/>
            <p:nvPr>
              <p:custDataLst>
                <p:tags r:id="rId20"/>
              </p:custDataLst>
            </p:nvPr>
          </p:nvSpPr>
          <p:spPr>
            <a:xfrm>
              <a:off x="7165" y="3240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FFC000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Shape 2772"/>
            <p:cNvSpPr/>
            <p:nvPr>
              <p:custDataLst>
                <p:tags r:id="rId21"/>
              </p:custDataLst>
            </p:nvPr>
          </p:nvSpPr>
          <p:spPr>
            <a:xfrm>
              <a:off x="6162" y="3520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6" name="文本框 55"/>
            <p:cNvSpPr txBox="true"/>
            <p:nvPr>
              <p:custDataLst>
                <p:tags r:id="rId22"/>
              </p:custDataLst>
            </p:nvPr>
          </p:nvSpPr>
          <p:spPr>
            <a:xfrm>
              <a:off x="6223" y="3559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拉</a:t>
              </a:r>
              <a:r>
                <a:rPr kumimoji="0" lang="en-US" altLang="zh-CN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QQ</a:t>
              </a: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群</a:t>
              </a:r>
              <a:endParaRPr kumimoji="0" lang="zh-CN" altLang="en-US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70" name="文本框 69"/>
            <p:cNvSpPr txBox="true"/>
            <p:nvPr>
              <p:custDataLst>
                <p:tags r:id="rId23"/>
              </p:custDataLst>
            </p:nvPr>
          </p:nvSpPr>
          <p:spPr>
            <a:xfrm>
              <a:off x="6783" y="2691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03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5" name="Oval 52"/>
            <p:cNvSpPr/>
            <p:nvPr>
              <p:custDataLst>
                <p:tags r:id="rId24"/>
              </p:custDataLst>
            </p:nvPr>
          </p:nvSpPr>
          <p:spPr>
            <a:xfrm>
              <a:off x="7165" y="5755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9BBB59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Shape 2772"/>
            <p:cNvSpPr/>
            <p:nvPr>
              <p:custDataLst>
                <p:tags r:id="rId25"/>
              </p:custDataLst>
            </p:nvPr>
          </p:nvSpPr>
          <p:spPr>
            <a:xfrm>
              <a:off x="6162" y="6051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9BBB59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5" name="文本框 64"/>
            <p:cNvSpPr txBox="true"/>
            <p:nvPr>
              <p:custDataLst>
                <p:tags r:id="rId26"/>
              </p:custDataLst>
            </p:nvPr>
          </p:nvSpPr>
          <p:spPr>
            <a:xfrm>
              <a:off x="6223" y="6090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账户情况</a:t>
              </a:r>
              <a:endParaRPr kumimoji="0" lang="zh-CN" altLang="en-US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74" name="文本框 73"/>
            <p:cNvSpPr txBox="true"/>
            <p:nvPr>
              <p:custDataLst>
                <p:tags r:id="rId27"/>
              </p:custDataLst>
            </p:nvPr>
          </p:nvSpPr>
          <p:spPr>
            <a:xfrm>
              <a:off x="6783" y="5229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06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9" name="Oval 62"/>
            <p:cNvSpPr/>
            <p:nvPr>
              <p:custDataLst>
                <p:tags r:id="rId28"/>
              </p:custDataLst>
            </p:nvPr>
          </p:nvSpPr>
          <p:spPr>
            <a:xfrm>
              <a:off x="9704" y="3234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1AA3AA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文本框 70"/>
            <p:cNvSpPr txBox="true"/>
            <p:nvPr>
              <p:custDataLst>
                <p:tags r:id="rId29"/>
              </p:custDataLst>
            </p:nvPr>
          </p:nvSpPr>
          <p:spPr>
            <a:xfrm>
              <a:off x="9322" y="2686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04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6" name="Oval 53"/>
            <p:cNvSpPr/>
            <p:nvPr>
              <p:custDataLst>
                <p:tags r:id="rId30"/>
              </p:custDataLst>
            </p:nvPr>
          </p:nvSpPr>
          <p:spPr>
            <a:xfrm>
              <a:off x="9704" y="5755"/>
              <a:ext cx="160" cy="160"/>
            </a:xfrm>
            <a:prstGeom prst="ellipse">
              <a:avLst/>
            </a:prstGeom>
            <a:solidFill>
              <a:sysClr val="window" lastClr="FFFFFF"/>
            </a:solidFill>
            <a:ln w="38100">
              <a:solidFill>
                <a:srgbClr val="3498DB"/>
              </a:solidFill>
            </a:ln>
          </p:spPr>
          <p:style>
            <a:lnRef idx="2">
              <a:srgbClr val="1F74AD">
                <a:shade val="50000"/>
              </a:srgbClr>
            </a:lnRef>
            <a:fillRef idx="1">
              <a:srgbClr val="1F74AD"/>
            </a:fillRef>
            <a:effectRef idx="0">
              <a:srgbClr val="1F74AD"/>
            </a:effectRef>
            <a:fontRef idx="minor">
              <a:sysClr val="window" lastClr="FFFFFF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Shape 2772"/>
            <p:cNvSpPr/>
            <p:nvPr>
              <p:custDataLst>
                <p:tags r:id="rId31"/>
              </p:custDataLst>
            </p:nvPr>
          </p:nvSpPr>
          <p:spPr>
            <a:xfrm>
              <a:off x="8701" y="6062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3498DB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67" name="文本框 66"/>
            <p:cNvSpPr txBox="true"/>
            <p:nvPr>
              <p:custDataLst>
                <p:tags r:id="rId32"/>
              </p:custDataLst>
            </p:nvPr>
          </p:nvSpPr>
          <p:spPr>
            <a:xfrm>
              <a:off x="8762" y="6101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600" b="1" i="0" u="none" strike="noStrike" kern="1200" cap="none" spc="300" normalizeH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付货款</a:t>
              </a:r>
              <a:endParaRPr kumimoji="0" lang="zh-CN" altLang="en-US" sz="1600" b="1" i="0" u="none" strike="noStrike" kern="1200" cap="none" spc="3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75" name="文本框 74"/>
            <p:cNvSpPr txBox="true"/>
            <p:nvPr>
              <p:custDataLst>
                <p:tags r:id="rId33"/>
              </p:custDataLst>
            </p:nvPr>
          </p:nvSpPr>
          <p:spPr>
            <a:xfrm>
              <a:off x="9322" y="5229"/>
              <a:ext cx="925" cy="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150" normalizeH="0" baseline="0" noProof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05</a:t>
              </a:r>
              <a:endParaRPr kumimoji="0" lang="zh-CN" altLang="en-US" sz="1800" b="1" i="0" u="none" strike="noStrike" kern="1200" cap="none" spc="15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7" name="Shape 2772"/>
            <p:cNvSpPr/>
            <p:nvPr>
              <p:custDataLst>
                <p:tags r:id="rId34"/>
              </p:custDataLst>
            </p:nvPr>
          </p:nvSpPr>
          <p:spPr>
            <a:xfrm>
              <a:off x="8701" y="3526"/>
              <a:ext cx="2167" cy="664"/>
            </a:xfrm>
            <a:prstGeom prst="roundRect">
              <a:avLst>
                <a:gd name="adj" fmla="val 50000"/>
              </a:avLst>
            </a:prstGeom>
            <a:solidFill>
              <a:srgbClr val="1AA3AA"/>
            </a:solidFill>
            <a:ln w="6350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584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sz="4000" b="1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Open Sans" panose="020B0606030504020204"/>
                  <a:ea typeface="Open Sans" panose="020B0606030504020204"/>
                  <a:cs typeface="Open Sans" panose="020B0606030504020204"/>
                  <a:sym typeface="Open Sans" panose="020B0606030504020204"/>
                </a:defRPr>
              </a:pPr>
              <a:endParaRPr kumimoji="0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58" name="文本框 57"/>
            <p:cNvSpPr txBox="true"/>
            <p:nvPr>
              <p:custDataLst>
                <p:tags r:id="rId35"/>
              </p:custDataLst>
            </p:nvPr>
          </p:nvSpPr>
          <p:spPr>
            <a:xfrm>
              <a:off x="8762" y="3559"/>
              <a:ext cx="2045" cy="586"/>
            </a:xfrm>
            <a:prstGeom prst="rect">
              <a:avLst/>
            </a:prstGeom>
            <a:noFill/>
          </p:spPr>
          <p:txBody>
            <a:bodyPr wrap="square" lIns="90000" tIns="46800" rIns="90000" rtlCol="0" anchor="ctr" anchorCtr="false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b="1" i="0" u="none" strike="noStrike" kern="1200" cap="none" spc="300" normalizeH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80604020202020204" pitchFamily="34" charset="0"/>
                </a:rPr>
                <a:t>年审</a:t>
              </a:r>
              <a:endParaRPr kumimoji="0" lang="zh-CN" altLang="en-US" b="1" i="0" u="none" strike="noStrike" kern="1200" cap="none" spc="30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</p:grpSp>
      <p:sp>
        <p:nvSpPr>
          <p:cNvPr id="5" name="文本框 4"/>
          <p:cNvSpPr txBox="true"/>
          <p:nvPr/>
        </p:nvSpPr>
        <p:spPr>
          <a:xfrm>
            <a:off x="1159510" y="2129790"/>
            <a:ext cx="2517140" cy="6705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骗子冒充银行工作人员对公司账户进行年审</a:t>
            </a:r>
            <a:endParaRPr lang="zh-CN" altLang="en-US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5"/>
          <p:cNvSpPr txBox="true"/>
          <p:nvPr/>
        </p:nvSpPr>
        <p:spPr>
          <a:xfrm>
            <a:off x="3984625" y="2139950"/>
            <a:ext cx="1694815" cy="6705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以发送材料为由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添加财务QQ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6"/>
          <p:cNvSpPr txBox="true"/>
          <p:nvPr/>
        </p:nvSpPr>
        <p:spPr>
          <a:xfrm>
            <a:off x="6131560" y="2354580"/>
            <a:ext cx="1694815" cy="3810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拉财务进群</a:t>
            </a:r>
            <a:endParaRPr lang="zh-CN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true"/>
          <p:nvPr/>
        </p:nvSpPr>
        <p:spPr>
          <a:xfrm>
            <a:off x="8188325" y="2365375"/>
            <a:ext cx="1851660" cy="3810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起初聊年审事宜</a:t>
            </a:r>
            <a:endParaRPr lang="zh-CN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8"/>
          <p:cNvSpPr txBox="true"/>
          <p:nvPr/>
        </p:nvSpPr>
        <p:spPr>
          <a:xfrm>
            <a:off x="8385175" y="4599940"/>
            <a:ext cx="1694815" cy="6705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随后称业务谈妥可以付款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/>
          <p:cNvSpPr txBox="true"/>
          <p:nvPr/>
        </p:nvSpPr>
        <p:spPr>
          <a:xfrm>
            <a:off x="6207125" y="4645025"/>
            <a:ext cx="1694815" cy="6705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老板让财务截图账户余额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/>
          <p:cNvSpPr txBox="true"/>
          <p:nvPr/>
        </p:nvSpPr>
        <p:spPr>
          <a:xfrm>
            <a:off x="4000500" y="4782820"/>
            <a:ext cx="1969770" cy="3810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老板称电话不方便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true"/>
          <p:nvPr/>
        </p:nvSpPr>
        <p:spPr>
          <a:xfrm>
            <a:off x="1802765" y="4645025"/>
            <a:ext cx="1969770" cy="6705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让财务将钱转入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0" algn="ctr" fontAlgn="auto">
              <a:lnSpc>
                <a:spcPts val="2260"/>
              </a:lnSpc>
            </a:pPr>
            <a:r>
              <a:rPr lang="zh-CN" sz="17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指定账户</a:t>
            </a:r>
            <a:endParaRPr lang="zh-CN" sz="1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2" name="图片 1" descr="VCG41516980445"/>
          <p:cNvPicPr>
            <a:picLocks noChangeAspect="true"/>
          </p:cNvPicPr>
          <p:nvPr/>
        </p:nvPicPr>
        <p:blipFill>
          <a:blip r:embed="rId1"/>
          <a:stretch>
            <a:fillRect/>
          </a:stretch>
        </p:blipFill>
        <p:spPr>
          <a:xfrm flipH="true">
            <a:off x="5572125" y="-112395"/>
            <a:ext cx="7062470" cy="3839845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第二类：骗子冒充年审公司人员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案例五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" name="矩形 2"/>
          <p:cNvSpPr/>
          <p:nvPr>
            <p:custDataLst>
              <p:tags r:id="rId2"/>
            </p:custDataLst>
          </p:nvPr>
        </p:nvSpPr>
        <p:spPr>
          <a:xfrm>
            <a:off x="0" y="3379664"/>
            <a:ext cx="12192000" cy="2242593"/>
          </a:xfrm>
          <a:prstGeom prst="rect">
            <a:avLst/>
          </a:prstGeom>
          <a:blipFill>
            <a:blip r:embed="rId3"/>
            <a:srcRect/>
            <a:stretch>
              <a:fillRect t="-125940" b="-12576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4276AA">
                    <a:shade val="50000"/>
                  </a:srgbClr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rgbClr val="4276AA">
              <a:shade val="50000"/>
            </a:srgbClr>
          </a:lnRef>
          <a:fillRef idx="1">
            <a:srgbClr val="4276AA"/>
          </a:fillRef>
          <a:effectRef idx="0">
            <a:srgbClr val="4276AA"/>
          </a:effectRef>
          <a:fontRef idx="minor">
            <a:srgbClr val="FFFFFF"/>
          </a:fontRef>
        </p:style>
        <p:txBody>
          <a:bodyPr anchor="ctr"/>
          <a:lstStyle/>
          <a:p>
            <a:pPr algn="ctr"/>
            <a:endParaRPr>
              <a:sym typeface="Arial" panose="02080604020202020204" pitchFamily="34" charset="0"/>
            </a:endParaRPr>
          </a:p>
        </p:txBody>
      </p:sp>
      <p:grpSp>
        <p:nvGrpSpPr>
          <p:cNvPr id="7" name="组合 6"/>
          <p:cNvGrpSpPr/>
          <p:nvPr>
            <p:custDataLst>
              <p:tags r:id="rId4"/>
            </p:custDataLst>
          </p:nvPr>
        </p:nvGrpSpPr>
        <p:grpSpPr>
          <a:xfrm>
            <a:off x="724267" y="2680868"/>
            <a:ext cx="4439970" cy="2940753"/>
            <a:chOff x="735301" y="1772818"/>
            <a:chExt cx="2542764" cy="2940753"/>
          </a:xfrm>
        </p:grpSpPr>
        <p:sp>
          <p:nvSpPr>
            <p:cNvPr id="8" name="矩形 7"/>
            <p:cNvSpPr/>
            <p:nvPr>
              <p:custDataLst>
                <p:tags r:id="rId5"/>
              </p:custDataLst>
            </p:nvPr>
          </p:nvSpPr>
          <p:spPr>
            <a:xfrm>
              <a:off x="735301" y="2467915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骗子冒充年审公司工作人员，联系到公司财务后，要添加财务人员QQ发资料表格来填写。于是骗子成功添加财务QQ。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9" name="矩形 8"/>
            <p:cNvSpPr/>
            <p:nvPr>
              <p:custDataLst>
                <p:tags r:id="rId6"/>
              </p:custDataLst>
            </p:nvPr>
          </p:nvSpPr>
          <p:spPr>
            <a:xfrm>
              <a:off x="735301" y="1772818"/>
              <a:ext cx="2542764" cy="695097"/>
            </a:xfrm>
            <a:prstGeom prst="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第一步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endParaRPr>
            </a:p>
          </p:txBody>
        </p:sp>
      </p:grpSp>
      <p:grpSp>
        <p:nvGrpSpPr>
          <p:cNvPr id="10" name="组合 9"/>
          <p:cNvGrpSpPr/>
          <p:nvPr>
            <p:custDataLst>
              <p:tags r:id="rId7"/>
            </p:custDataLst>
          </p:nvPr>
        </p:nvGrpSpPr>
        <p:grpSpPr>
          <a:xfrm>
            <a:off x="7027763" y="2680868"/>
            <a:ext cx="4439970" cy="2940754"/>
            <a:chOff x="3466901" y="1748053"/>
            <a:chExt cx="2542764" cy="2940754"/>
          </a:xfrm>
        </p:grpSpPr>
        <p:sp>
          <p:nvSpPr>
            <p:cNvPr id="11" name="矩形 10"/>
            <p:cNvSpPr/>
            <p:nvPr>
              <p:custDataLst>
                <p:tags r:id="rId8"/>
              </p:custDataLst>
            </p:nvPr>
          </p:nvSpPr>
          <p:spPr>
            <a:xfrm>
              <a:off x="3466901" y="2443151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40000"/>
                </a:lnSpc>
              </a:pPr>
              <a:r>
                <a:rPr lang="zh-CN" altLang="en-US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第二天</a:t>
              </a:r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财务发现被拉进一个QQ群，群里只有公司老板及老板娘，老板问老板娘生意谈的如何，老板娘称只差打款，老板让财务发公司账户余额截图，后要求其向指定账户转账。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2" name="矩形 11"/>
            <p:cNvSpPr/>
            <p:nvPr>
              <p:custDataLst>
                <p:tags r:id="rId9"/>
              </p:custDataLst>
            </p:nvPr>
          </p:nvSpPr>
          <p:spPr>
            <a:xfrm>
              <a:off x="3466901" y="1748053"/>
              <a:ext cx="2542764" cy="695097"/>
            </a:xfrm>
            <a:prstGeom prst="rect">
              <a:avLst/>
            </a:prstGeom>
            <a:solidFill>
              <a:srgbClr val="40A693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第二步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  <p:bldP spid="3" grpId="0" bldLvl="0" animBg="true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第二类：骗子冒充年审公司人员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2437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骗子冒充年审公司人员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业务款项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5097780" y="5216525"/>
            <a:ext cx="30797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老板称业务谈妥可以付款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以发送材料为由添加财务QQ--几天后财务被拉进QQ群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老板让财务截图账户余额--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让财务将钱转入指定账户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总结五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2" name="图片 1" descr="VCG41516980445"/>
          <p:cNvPicPr>
            <a:picLocks noChangeAspect="true"/>
          </p:cNvPicPr>
          <p:nvPr/>
        </p:nvPicPr>
        <p:blipFill>
          <a:blip r:embed="rId1"/>
          <a:stretch>
            <a:fillRect/>
          </a:stretch>
        </p:blipFill>
        <p:spPr>
          <a:xfrm flipH="true">
            <a:off x="5572125" y="-112395"/>
            <a:ext cx="7062470" cy="3839845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第三类：骗子冒充其他公司人员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案例六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" name="矩形 2"/>
          <p:cNvSpPr/>
          <p:nvPr>
            <p:custDataLst>
              <p:tags r:id="rId2"/>
            </p:custDataLst>
          </p:nvPr>
        </p:nvSpPr>
        <p:spPr>
          <a:xfrm>
            <a:off x="0" y="3379664"/>
            <a:ext cx="12192000" cy="2242593"/>
          </a:xfrm>
          <a:prstGeom prst="rect">
            <a:avLst/>
          </a:prstGeom>
          <a:blipFill>
            <a:blip r:embed="rId3"/>
            <a:srcRect/>
            <a:stretch>
              <a:fillRect t="-125940" b="-12576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4276AA">
                    <a:shade val="50000"/>
                  </a:srgbClr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rgbClr val="4276AA">
              <a:shade val="50000"/>
            </a:srgbClr>
          </a:lnRef>
          <a:fillRef idx="1">
            <a:srgbClr val="4276AA"/>
          </a:fillRef>
          <a:effectRef idx="0">
            <a:srgbClr val="4276AA"/>
          </a:effectRef>
          <a:fontRef idx="minor">
            <a:srgbClr val="FFFFFF"/>
          </a:fontRef>
        </p:style>
        <p:txBody>
          <a:bodyPr anchor="ctr"/>
          <a:lstStyle/>
          <a:p>
            <a:pPr algn="ctr"/>
            <a:endParaRPr>
              <a:sym typeface="Arial" panose="02080604020202020204" pitchFamily="34" charset="0"/>
            </a:endParaRPr>
          </a:p>
        </p:txBody>
      </p:sp>
      <p:grpSp>
        <p:nvGrpSpPr>
          <p:cNvPr id="7" name="组合 6"/>
          <p:cNvGrpSpPr/>
          <p:nvPr>
            <p:custDataLst>
              <p:tags r:id="rId4"/>
            </p:custDataLst>
          </p:nvPr>
        </p:nvGrpSpPr>
        <p:grpSpPr>
          <a:xfrm>
            <a:off x="724267" y="2680868"/>
            <a:ext cx="4439970" cy="2940753"/>
            <a:chOff x="735301" y="1772818"/>
            <a:chExt cx="2542764" cy="2940753"/>
          </a:xfrm>
        </p:grpSpPr>
        <p:sp>
          <p:nvSpPr>
            <p:cNvPr id="8" name="矩形 7"/>
            <p:cNvSpPr/>
            <p:nvPr>
              <p:custDataLst>
                <p:tags r:id="rId5"/>
              </p:custDataLst>
            </p:nvPr>
          </p:nvSpPr>
          <p:spPr>
            <a:xfrm>
              <a:off x="735301" y="2467915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骗子通过电话联系上公司财务，称自己是某个合作公司的工作人员，多次向该财务公司转账但转账不成功，现需添加财务QQ账号，重新确认转账账号信息是否正确。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9" name="矩形 8"/>
            <p:cNvSpPr/>
            <p:nvPr>
              <p:custDataLst>
                <p:tags r:id="rId6"/>
              </p:custDataLst>
            </p:nvPr>
          </p:nvSpPr>
          <p:spPr>
            <a:xfrm>
              <a:off x="735301" y="1772818"/>
              <a:ext cx="2542764" cy="695097"/>
            </a:xfrm>
            <a:prstGeom prst="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第一步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endParaRPr>
            </a:p>
          </p:txBody>
        </p:sp>
      </p:grpSp>
      <p:grpSp>
        <p:nvGrpSpPr>
          <p:cNvPr id="10" name="组合 9"/>
          <p:cNvGrpSpPr/>
          <p:nvPr>
            <p:custDataLst>
              <p:tags r:id="rId7"/>
            </p:custDataLst>
          </p:nvPr>
        </p:nvGrpSpPr>
        <p:grpSpPr>
          <a:xfrm>
            <a:off x="7027763" y="2680868"/>
            <a:ext cx="4439970" cy="2940754"/>
            <a:chOff x="3466901" y="1748053"/>
            <a:chExt cx="2542764" cy="2940754"/>
          </a:xfrm>
        </p:grpSpPr>
        <p:sp>
          <p:nvSpPr>
            <p:cNvPr id="11" name="矩形 10"/>
            <p:cNvSpPr/>
            <p:nvPr>
              <p:custDataLst>
                <p:tags r:id="rId8"/>
              </p:custDataLst>
            </p:nvPr>
          </p:nvSpPr>
          <p:spPr>
            <a:xfrm>
              <a:off x="3466901" y="2443151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4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财务添加骗子QQ账号后，被拉进群，发现群里有公司老板等人，骗子称已向公司账号转账，老板让会计去查询是否到账，会计回复未到账。随后老板问财务账户余额并上传截图，并让财务向指定账户转账。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2" name="矩形 11"/>
            <p:cNvSpPr/>
            <p:nvPr>
              <p:custDataLst>
                <p:tags r:id="rId9"/>
              </p:custDataLst>
            </p:nvPr>
          </p:nvSpPr>
          <p:spPr>
            <a:xfrm>
              <a:off x="3466901" y="1748053"/>
              <a:ext cx="2542764" cy="695097"/>
            </a:xfrm>
            <a:prstGeom prst="rect">
              <a:avLst/>
            </a:prstGeom>
            <a:solidFill>
              <a:srgbClr val="40A693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第二步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  <p:bldP spid="3" grpId="0" bldLvl="0" animBg="tru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第三类：骗子冒充其他公司人员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7898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骗子冒充公司合作人员联系财务--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称向该公司转账不成功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查询余额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5097780" y="5216525"/>
            <a:ext cx="389636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骗子称已向该公司转账--老板让财务查询是否到账并发送余额截图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以确认转账信息为由添加财务QQ--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财务被拉进QQ群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老板让财务向指定账户转账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总结六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2" name="图片 1" descr="VCG41516980445"/>
          <p:cNvPicPr>
            <a:picLocks noChangeAspect="true"/>
          </p:cNvPicPr>
          <p:nvPr/>
        </p:nvPicPr>
        <p:blipFill>
          <a:blip r:embed="rId1"/>
          <a:stretch>
            <a:fillRect/>
          </a:stretch>
        </p:blipFill>
        <p:spPr>
          <a:xfrm flipH="true">
            <a:off x="5572125" y="-112395"/>
            <a:ext cx="7062470" cy="3839845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第四类：财务人员收到邮件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案例七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" name="矩形 2"/>
          <p:cNvSpPr/>
          <p:nvPr>
            <p:custDataLst>
              <p:tags r:id="rId2"/>
            </p:custDataLst>
          </p:nvPr>
        </p:nvSpPr>
        <p:spPr>
          <a:xfrm>
            <a:off x="0" y="3379664"/>
            <a:ext cx="12192000" cy="2242593"/>
          </a:xfrm>
          <a:prstGeom prst="rect">
            <a:avLst/>
          </a:prstGeom>
          <a:blipFill>
            <a:blip r:embed="rId3"/>
            <a:srcRect/>
            <a:stretch>
              <a:fillRect t="-125940" b="-12576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4276AA">
                    <a:shade val="50000"/>
                  </a:srgbClr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rgbClr val="4276AA">
              <a:shade val="50000"/>
            </a:srgbClr>
          </a:lnRef>
          <a:fillRef idx="1">
            <a:srgbClr val="4276AA"/>
          </a:fillRef>
          <a:effectRef idx="0">
            <a:srgbClr val="4276AA"/>
          </a:effectRef>
          <a:fontRef idx="minor">
            <a:srgbClr val="FFFFFF"/>
          </a:fontRef>
        </p:style>
        <p:txBody>
          <a:bodyPr anchor="ctr"/>
          <a:lstStyle/>
          <a:p>
            <a:pPr algn="ctr"/>
            <a:endParaRPr>
              <a:sym typeface="Arial" panose="02080604020202020204" pitchFamily="34" charset="0"/>
            </a:endParaRPr>
          </a:p>
        </p:txBody>
      </p:sp>
      <p:grpSp>
        <p:nvGrpSpPr>
          <p:cNvPr id="7" name="组合 6"/>
          <p:cNvGrpSpPr/>
          <p:nvPr>
            <p:custDataLst>
              <p:tags r:id="rId4"/>
            </p:custDataLst>
          </p:nvPr>
        </p:nvGrpSpPr>
        <p:grpSpPr>
          <a:xfrm>
            <a:off x="724267" y="2680868"/>
            <a:ext cx="4439970" cy="2940753"/>
            <a:chOff x="735301" y="1772818"/>
            <a:chExt cx="2542764" cy="2940753"/>
          </a:xfrm>
        </p:grpSpPr>
        <p:sp>
          <p:nvSpPr>
            <p:cNvPr id="8" name="矩形 7"/>
            <p:cNvSpPr/>
            <p:nvPr>
              <p:custDataLst>
                <p:tags r:id="rId5"/>
              </p:custDataLst>
            </p:nvPr>
          </p:nvSpPr>
          <p:spPr>
            <a:xfrm>
              <a:off x="735301" y="2467915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财务个人邮箱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收到公司“法人”、“老板”名字或“本公司”名字发来的邮件，邮件名称或内容为要求进群（进QQ群或腾讯企点群等）或添加某QQ号。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9" name="矩形 8"/>
            <p:cNvSpPr/>
            <p:nvPr>
              <p:custDataLst>
                <p:tags r:id="rId6"/>
              </p:custDataLst>
            </p:nvPr>
          </p:nvSpPr>
          <p:spPr>
            <a:xfrm>
              <a:off x="735301" y="1772818"/>
              <a:ext cx="2542764" cy="695097"/>
            </a:xfrm>
            <a:prstGeom prst="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第一步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endParaRPr>
            </a:p>
          </p:txBody>
        </p:sp>
      </p:grpSp>
      <p:grpSp>
        <p:nvGrpSpPr>
          <p:cNvPr id="10" name="组合 9"/>
          <p:cNvGrpSpPr/>
          <p:nvPr>
            <p:custDataLst>
              <p:tags r:id="rId7"/>
            </p:custDataLst>
          </p:nvPr>
        </p:nvGrpSpPr>
        <p:grpSpPr>
          <a:xfrm>
            <a:off x="7027763" y="2680868"/>
            <a:ext cx="4439970" cy="2940754"/>
            <a:chOff x="3466901" y="1748053"/>
            <a:chExt cx="2542764" cy="2940754"/>
          </a:xfrm>
        </p:grpSpPr>
        <p:sp>
          <p:nvSpPr>
            <p:cNvPr id="11" name="矩形 10"/>
            <p:cNvSpPr/>
            <p:nvPr>
              <p:custDataLst>
                <p:tags r:id="rId8"/>
              </p:custDataLst>
            </p:nvPr>
          </p:nvSpPr>
          <p:spPr>
            <a:xfrm>
              <a:off x="3466901" y="2443151"/>
              <a:ext cx="2542764" cy="2245656"/>
            </a:xfrm>
            <a:prstGeom prst="rect">
              <a:avLst/>
            </a:prstGeom>
            <a:solidFill>
              <a:srgbClr val="000000">
                <a:alpha val="80000"/>
              </a:srgbClr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t"/>
            <a:lstStyle/>
            <a:p>
              <a:pPr>
                <a:lnSpc>
                  <a:spcPct val="14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财务进群后被要求备注职务和姓名，群里老板和其他公司人员谈业务，称业务已经谈妥，可以转账。后老板要求财务查看公司账户余额，并要求向指定账户转账。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2" name="矩形 11"/>
            <p:cNvSpPr/>
            <p:nvPr>
              <p:custDataLst>
                <p:tags r:id="rId9"/>
              </p:custDataLst>
            </p:nvPr>
          </p:nvSpPr>
          <p:spPr>
            <a:xfrm>
              <a:off x="3466901" y="1748053"/>
              <a:ext cx="2542764" cy="695097"/>
            </a:xfrm>
            <a:prstGeom prst="rect">
              <a:avLst/>
            </a:prstGeom>
            <a:solidFill>
              <a:srgbClr val="40A693"/>
            </a:solidFill>
            <a:ln>
              <a:noFill/>
            </a:ln>
          </p:spPr>
          <p:style>
            <a:lnRef idx="2">
              <a:srgbClr val="4276AA">
                <a:shade val="50000"/>
              </a:srgbClr>
            </a:lnRef>
            <a:fillRef idx="1">
              <a:srgbClr val="4276AA"/>
            </a:fillRef>
            <a:effectRef idx="0">
              <a:srgbClr val="4276AA"/>
            </a:effectRef>
            <a:fontRef idx="minor">
              <a:srgbClr val="FFFFFF"/>
            </a:fontRef>
          </p:style>
          <p:txBody>
            <a:bodyPr anchor="ctr"/>
            <a:lstStyle/>
            <a:p>
              <a:pPr algn="ctr"/>
              <a:r>
                <a:rPr lang="zh-CN" altLang="en-US" sz="28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第二步</a:t>
              </a:r>
              <a:endParaRPr lang="zh-CN" altLang="en-US" sz="28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  <p:bldP spid="3" grpId="0" bldLvl="0" animBg="true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第四类：财务人员收到邮件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7898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财务收到“公司”邮件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查询余额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4928870" y="5195570"/>
            <a:ext cx="300545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老板让财务截图账户余额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财务被要求进群--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群内称业务已经谈妥可以付款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老板让财务将钱转向指定账户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总结七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52070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第五类：公司老板娘本人为财务人员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文本框 64"/>
          <p:cNvSpPr txBox="true"/>
          <p:nvPr/>
        </p:nvSpPr>
        <p:spPr>
          <a:xfrm>
            <a:off x="1056640" y="2559050"/>
            <a:ext cx="4824095" cy="2693670"/>
          </a:xfrm>
          <a:prstGeom prst="rect">
            <a:avLst/>
          </a:prstGeom>
          <a:noFill/>
          <a:ln w="12700"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</a:gradFill>
          </a:ln>
        </p:spPr>
        <p:txBody>
          <a:bodyPr wrap="square" lIns="72000" tIns="0" rIns="72000" bIns="0" anchor="ctr" anchorCtr="false">
            <a:noAutofit/>
          </a:bodyPr>
          <a:lstStyle/>
          <a:p>
            <a:pPr fontAlgn="auto">
              <a:lnSpc>
                <a:spcPts val="3680"/>
              </a:lnSpc>
            </a:pPr>
            <a:r>
              <a:rPr lang="en-US" altLang="zh-CN" sz="2400" b="1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</a:t>
            </a:r>
            <a:r>
              <a:rPr lang="en-US" altLang="zh-CN" sz="2000" b="1" dirty="0">
                <a:ln>
                  <a:noFill/>
                </a:ln>
                <a:solidFill>
                  <a:srgbClr val="1C488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公司老板娘接到电话，对方称是银行工作人员要对公司账户进行年审，需要发表格，于是加老板娘QQ，随后老板娘被拉进一个QQ群，群内有其“老公”，其“老公”让老板娘向指定账户转账。</a:t>
            </a:r>
            <a:endParaRPr lang="en-US" altLang="zh-CN" sz="2000" b="1" dirty="0">
              <a:ln>
                <a:noFill/>
              </a:ln>
              <a:solidFill>
                <a:srgbClr val="1C488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pic>
        <p:nvPicPr>
          <p:cNvPr id="13" name="图片 12" descr="C:\Users\fzzx\Desktop\11.png11"/>
          <p:cNvPicPr>
            <a:picLocks noChangeAspect="true"/>
          </p:cNvPicPr>
          <p:nvPr/>
        </p:nvPicPr>
        <p:blipFill>
          <a:blip r:embed="rId1" cstate="print"/>
          <a:srcRect t="54256"/>
          <a:stretch>
            <a:fillRect/>
          </a:stretch>
        </p:blipFill>
        <p:spPr>
          <a:xfrm>
            <a:off x="4777740" y="1485265"/>
            <a:ext cx="8398510" cy="576453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6" name="箭头: 虚尾 14"/>
          <p:cNvSpPr/>
          <p:nvPr/>
        </p:nvSpPr>
        <p:spPr>
          <a:xfrm>
            <a:off x="702945" y="2359025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案例八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6" grpId="0" bldLvl="0" animBg="true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true">
          <a:blip r:embed="rId1" cstate="screen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713105"/>
            <a:ext cx="12192000" cy="5720715"/>
          </a:xfrm>
          <a:prstGeom prst="rect">
            <a:avLst/>
          </a:prstGeom>
          <a:solidFill>
            <a:srgbClr val="0070C0">
              <a:alpha val="47000"/>
            </a:srgb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2" name="文本框 1"/>
          <p:cNvSpPr txBox="true"/>
          <p:nvPr/>
        </p:nvSpPr>
        <p:spPr>
          <a:xfrm>
            <a:off x="1612654" y="3680401"/>
            <a:ext cx="2192655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CONTENTS</a:t>
            </a:r>
            <a:endParaRPr kumimoji="1" lang="en-US" altLang="zh-CN" sz="3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6" name="文本框 5"/>
          <p:cNvSpPr txBox="true"/>
          <p:nvPr/>
        </p:nvSpPr>
        <p:spPr>
          <a:xfrm>
            <a:off x="5610095" y="2292894"/>
            <a:ext cx="505968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</p:spPr>
        <p:txBody>
          <a:bodyPr wrap="none" rtlCol="0">
            <a:spAutoFit/>
          </a:bodyPr>
          <a:lstStyle/>
          <a:p>
            <a:pPr lvl="0" algn="l" defTabSz="609600">
              <a:defRPr/>
            </a:pPr>
            <a:r>
              <a:rPr kumimoji="1" lang="zh-CN" altLang="en-US" sz="2400" b="1" kern="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财务人员被诈骗类案件主要作案手法</a:t>
            </a:r>
            <a:endParaRPr kumimoji="1" lang="zh-CN" altLang="en-US" sz="2400" b="1" kern="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9" name="文本框 8"/>
          <p:cNvSpPr txBox="true"/>
          <p:nvPr/>
        </p:nvSpPr>
        <p:spPr>
          <a:xfrm>
            <a:off x="5610095" y="3773382"/>
            <a:ext cx="445008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</p:spPr>
        <p:txBody>
          <a:bodyPr wrap="none" rtlCol="0">
            <a:spAutoFit/>
          </a:bodyPr>
          <a:lstStyle/>
          <a:p>
            <a:pPr lvl="0" algn="l" defTabSz="609600">
              <a:defRPr/>
            </a:pPr>
            <a:r>
              <a:rPr kumimoji="1" lang="zh-CN" altLang="en-US" sz="2400" b="1" kern="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财务人员被诈骗类案件主要特征</a:t>
            </a:r>
            <a:endParaRPr kumimoji="1" lang="zh-CN" altLang="en-US" sz="2400" b="1" kern="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4366940" y="3418905"/>
            <a:ext cx="979555" cy="979555"/>
          </a:xfrm>
          <a:prstGeom prst="ellipse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0" scaled="false"/>
          </a:gradFill>
          <a:ln w="28575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09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2</a:t>
            </a:r>
            <a:endParaRPr kumimoji="1" lang="" altLang="en-US" sz="3200" b="1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2" name="文本框 11"/>
          <p:cNvSpPr txBox="true"/>
          <p:nvPr/>
        </p:nvSpPr>
        <p:spPr>
          <a:xfrm>
            <a:off x="5610095" y="5028290"/>
            <a:ext cx="445008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</p:spPr>
        <p:txBody>
          <a:bodyPr wrap="none" rtlCol="0">
            <a:spAutoFit/>
          </a:bodyPr>
          <a:lstStyle/>
          <a:p>
            <a:pPr lvl="0" algn="l" defTabSz="609600">
              <a:defRPr/>
            </a:pPr>
            <a:r>
              <a:rPr kumimoji="1" lang="zh-CN" altLang="en-US" sz="2400" b="1" kern="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财务人员被诈骗类案件防范意见</a:t>
            </a:r>
            <a:endParaRPr kumimoji="1" lang="zh-CN" altLang="en-US" sz="2400" b="1" kern="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4366940" y="4769033"/>
            <a:ext cx="979555" cy="979555"/>
          </a:xfrm>
          <a:prstGeom prst="ellipse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0" scaled="false"/>
          </a:gradFill>
          <a:ln w="28575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09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3</a:t>
            </a:r>
            <a:endParaRPr kumimoji="1" lang="" altLang="en-US" sz="3200" b="1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8" name="文本框 17"/>
          <p:cNvSpPr txBox="true"/>
          <p:nvPr/>
        </p:nvSpPr>
        <p:spPr>
          <a:xfrm>
            <a:off x="1448291" y="2292995"/>
            <a:ext cx="2418080" cy="14452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zh-CN" altLang="en-US" sz="8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目录</a:t>
            </a:r>
            <a:endParaRPr kumimoji="1" lang="zh-CN" altLang="en-US" sz="8800" b="1" i="0" u="none" strike="noStrike" kern="120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25" name="椭圆 24"/>
          <p:cNvSpPr/>
          <p:nvPr/>
        </p:nvSpPr>
        <p:spPr>
          <a:xfrm>
            <a:off x="4366940" y="2033218"/>
            <a:ext cx="979555" cy="979555"/>
          </a:xfrm>
          <a:prstGeom prst="ellipse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0" scaled="false"/>
          </a:gradFill>
          <a:ln w="28575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09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1</a:t>
            </a:r>
            <a:endParaRPr kumimoji="1" lang="" altLang="en-US" sz="3200" b="1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第六类：骗子直接冒充老板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文本框 64"/>
          <p:cNvSpPr txBox="true"/>
          <p:nvPr/>
        </p:nvSpPr>
        <p:spPr>
          <a:xfrm>
            <a:off x="1056640" y="2559050"/>
            <a:ext cx="4824095" cy="2693670"/>
          </a:xfrm>
          <a:prstGeom prst="rect">
            <a:avLst/>
          </a:prstGeom>
          <a:noFill/>
          <a:ln w="12700"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</a:gradFill>
          </a:ln>
        </p:spPr>
        <p:txBody>
          <a:bodyPr wrap="square" lIns="72000" tIns="0" rIns="72000" bIns="0" anchor="ctr" anchorCtr="false">
            <a:noAutofit/>
          </a:bodyPr>
          <a:lstStyle/>
          <a:p>
            <a:pPr>
              <a:lnSpc>
                <a:spcPct val="130000"/>
              </a:lnSpc>
            </a:pPr>
            <a:r>
              <a:rPr lang="en-US" altLang="zh-CN" sz="2400" b="1" dirty="0">
                <a:ln>
                  <a:noFill/>
                </a:ln>
                <a:solidFill>
                  <a:srgbClr val="1C488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骗子使用QQ直接冒充</a:t>
            </a:r>
            <a:r>
              <a:rPr lang="zh-CN" altLang="en-US" sz="2400" b="1" dirty="0">
                <a:ln>
                  <a:noFill/>
                </a:ln>
                <a:solidFill>
                  <a:srgbClr val="1C488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公司</a:t>
            </a:r>
            <a:r>
              <a:rPr lang="en-US" altLang="zh-CN" sz="2400" b="1" dirty="0">
                <a:ln>
                  <a:noFill/>
                </a:ln>
                <a:solidFill>
                  <a:srgbClr val="1C488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老板，添加财务人员QQ后，要求财务人员查看公司账户余额，并向指定账户转账。</a:t>
            </a:r>
            <a:endParaRPr lang="en-US" altLang="zh-CN" sz="2000" dirty="0">
              <a:ln>
                <a:noFill/>
              </a:ln>
              <a:solidFill>
                <a:srgbClr val="1C488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" name="箭头: 虚尾 14"/>
          <p:cNvSpPr/>
          <p:nvPr/>
        </p:nvSpPr>
        <p:spPr>
          <a:xfrm>
            <a:off x="702945" y="2359025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案例九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2010" name="图片 29" descr="C:\Users\fzzx\Desktop\00.png00"/>
          <p:cNvPicPr>
            <a:picLocks noChangeAspect="true" noChangeArrowheads="true"/>
          </p:cNvPicPr>
          <p:nvPr/>
        </p:nvPicPr>
        <p:blipFill>
          <a:blip r:embed="rId1"/>
          <a:srcRect l="16556" t="34129" r="15944" b="17675"/>
          <a:stretch>
            <a:fillRect/>
          </a:stretch>
        </p:blipFill>
        <p:spPr bwMode="auto">
          <a:xfrm>
            <a:off x="6332220" y="1637030"/>
            <a:ext cx="5708650" cy="549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6" grpId="0" bldLvl="0" animBg="true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635" y="1757045"/>
            <a:ext cx="12191365" cy="3344545"/>
          </a:xfrm>
          <a:prstGeom prst="rect">
            <a:avLst/>
          </a:prstGeom>
          <a:solidFill>
            <a:srgbClr val="0070C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2" name="文本框 11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15875" y="3339465"/>
            <a:ext cx="121907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财务人员被诈骗类案件主要特征</a:t>
            </a:r>
            <a:endParaRPr lang="zh-CN" altLang="en-US" sz="48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文本框 8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1509010" y="2132059"/>
            <a:ext cx="9203961" cy="1106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sz="6000" b="1" spc="300" dirty="0" smtClean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PART 02</a:t>
            </a:r>
            <a:endParaRPr lang="zh-CN" altLang="en-US" sz="6000" b="1" spc="300" dirty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3946358" y="3181513"/>
            <a:ext cx="4355431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组合 7"/>
          <p:cNvGrpSpPr/>
          <p:nvPr/>
        </p:nvGrpSpPr>
        <p:grpSpPr>
          <a:xfrm>
            <a:off x="1088889" y="1397635"/>
            <a:ext cx="10951981" cy="4297045"/>
            <a:chOff x="2436" y="2972"/>
            <a:chExt cx="16243" cy="5996"/>
          </a:xfrm>
        </p:grpSpPr>
        <p:sp>
          <p:nvSpPr>
            <p:cNvPr id="41990" name="Round Same Side Corner Rectangle 3"/>
            <p:cNvSpPr/>
            <p:nvPr/>
          </p:nvSpPr>
          <p:spPr bwMode="auto">
            <a:xfrm rot="5400000">
              <a:off x="12283" y="1833"/>
              <a:ext cx="1069" cy="4100"/>
            </a:xfrm>
            <a:custGeom>
              <a:avLst/>
              <a:gdLst>
                <a:gd name="T0" fmla="*/ 186531 w 373062"/>
                <a:gd name="T1" fmla="*/ 0 h 1908175"/>
                <a:gd name="T2" fmla="*/ 186531 w 373062"/>
                <a:gd name="T3" fmla="*/ 0 h 1908175"/>
                <a:gd name="T4" fmla="*/ 373062 w 373062"/>
                <a:gd name="T5" fmla="*/ 186531 h 1908175"/>
                <a:gd name="T6" fmla="*/ 373062 w 373062"/>
                <a:gd name="T7" fmla="*/ 1908175 h 1908175"/>
                <a:gd name="T8" fmla="*/ 373062 w 373062"/>
                <a:gd name="T9" fmla="*/ 1908175 h 1908175"/>
                <a:gd name="T10" fmla="*/ 0 w 373062"/>
                <a:gd name="T11" fmla="*/ 1908175 h 1908175"/>
                <a:gd name="T12" fmla="*/ 0 w 373062"/>
                <a:gd name="T13" fmla="*/ 1908175 h 1908175"/>
                <a:gd name="T14" fmla="*/ 0 w 373062"/>
                <a:gd name="T15" fmla="*/ 186531 h 1908175"/>
                <a:gd name="T16" fmla="*/ 186531 w 373062"/>
                <a:gd name="T17" fmla="*/ 0 h 1908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062" h="1908175">
                  <a:moveTo>
                    <a:pt x="186531" y="0"/>
                  </a:moveTo>
                  <a:lnTo>
                    <a:pt x="186531" y="0"/>
                  </a:lnTo>
                  <a:cubicBezTo>
                    <a:pt x="289549" y="0"/>
                    <a:pt x="373062" y="83513"/>
                    <a:pt x="373062" y="186531"/>
                  </a:cubicBezTo>
                  <a:lnTo>
                    <a:pt x="373062" y="1908175"/>
                  </a:lnTo>
                  <a:lnTo>
                    <a:pt x="0" y="1908175"/>
                  </a:lnTo>
                  <a:lnTo>
                    <a:pt x="0" y="186531"/>
                  </a:lnTo>
                  <a:cubicBezTo>
                    <a:pt x="0" y="83513"/>
                    <a:pt x="83513" y="0"/>
                    <a:pt x="186531" y="0"/>
                  </a:cubicBezTo>
                  <a:close/>
                </a:path>
              </a:pathLst>
            </a:custGeom>
            <a:noFill/>
            <a:ln w="12700" cap="flat" cmpd="sng">
              <a:solidFill>
                <a:srgbClr val="40404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sp>
          <p:nvSpPr>
            <p:cNvPr id="41991" name="Round Same Side Corner Rectangle 36"/>
            <p:cNvSpPr/>
            <p:nvPr/>
          </p:nvSpPr>
          <p:spPr bwMode="auto">
            <a:xfrm rot="5400000">
              <a:off x="12254" y="3863"/>
              <a:ext cx="1065" cy="4129"/>
            </a:xfrm>
            <a:custGeom>
              <a:avLst/>
              <a:gdLst>
                <a:gd name="T0" fmla="*/ 185738 w 371475"/>
                <a:gd name="T1" fmla="*/ 0 h 1906587"/>
                <a:gd name="T2" fmla="*/ 185738 w 371475"/>
                <a:gd name="T3" fmla="*/ 0 h 1906587"/>
                <a:gd name="T4" fmla="*/ 371476 w 371475"/>
                <a:gd name="T5" fmla="*/ 185738 h 1906587"/>
                <a:gd name="T6" fmla="*/ 371475 w 371475"/>
                <a:gd name="T7" fmla="*/ 1906587 h 1906587"/>
                <a:gd name="T8" fmla="*/ 371475 w 371475"/>
                <a:gd name="T9" fmla="*/ 1906587 h 1906587"/>
                <a:gd name="T10" fmla="*/ 0 w 371475"/>
                <a:gd name="T11" fmla="*/ 1906587 h 1906587"/>
                <a:gd name="T12" fmla="*/ 0 w 371475"/>
                <a:gd name="T13" fmla="*/ 1906587 h 1906587"/>
                <a:gd name="T14" fmla="*/ 0 w 371475"/>
                <a:gd name="T15" fmla="*/ 185738 h 1906587"/>
                <a:gd name="T16" fmla="*/ 185738 w 371475"/>
                <a:gd name="T17" fmla="*/ 0 h 19065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475" h="1906587">
                  <a:moveTo>
                    <a:pt x="185738" y="0"/>
                  </a:moveTo>
                  <a:lnTo>
                    <a:pt x="185738" y="0"/>
                  </a:lnTo>
                  <a:cubicBezTo>
                    <a:pt x="288318" y="0"/>
                    <a:pt x="371476" y="83158"/>
                    <a:pt x="371476" y="185738"/>
                  </a:cubicBezTo>
                  <a:cubicBezTo>
                    <a:pt x="371476" y="759354"/>
                    <a:pt x="371475" y="1332971"/>
                    <a:pt x="371475" y="1906587"/>
                  </a:cubicBezTo>
                  <a:lnTo>
                    <a:pt x="0" y="1906587"/>
                  </a:lnTo>
                  <a:lnTo>
                    <a:pt x="0" y="185738"/>
                  </a:lnTo>
                  <a:cubicBezTo>
                    <a:pt x="0" y="83158"/>
                    <a:pt x="83158" y="0"/>
                    <a:pt x="185738" y="0"/>
                  </a:cubicBezTo>
                  <a:close/>
                </a:path>
              </a:pathLst>
            </a:custGeom>
            <a:noFill/>
            <a:ln w="12700" cap="flat" cmpd="sng">
              <a:solidFill>
                <a:srgbClr val="40404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sp>
          <p:nvSpPr>
            <p:cNvPr id="41992" name="Round Same Side Corner Rectangle 37"/>
            <p:cNvSpPr/>
            <p:nvPr/>
          </p:nvSpPr>
          <p:spPr bwMode="auto">
            <a:xfrm rot="5400000">
              <a:off x="13407" y="4460"/>
              <a:ext cx="1065" cy="7165"/>
            </a:xfrm>
            <a:custGeom>
              <a:avLst/>
              <a:gdLst>
                <a:gd name="T0" fmla="*/ 185738 w 371475"/>
                <a:gd name="T1" fmla="*/ 0 h 1908175"/>
                <a:gd name="T2" fmla="*/ 185738 w 371475"/>
                <a:gd name="T3" fmla="*/ 0 h 1908175"/>
                <a:gd name="T4" fmla="*/ 371476 w 371475"/>
                <a:gd name="T5" fmla="*/ 185738 h 1908175"/>
                <a:gd name="T6" fmla="*/ 371475 w 371475"/>
                <a:gd name="T7" fmla="*/ 1908175 h 1908175"/>
                <a:gd name="T8" fmla="*/ 371475 w 371475"/>
                <a:gd name="T9" fmla="*/ 1908175 h 1908175"/>
                <a:gd name="T10" fmla="*/ 0 w 371475"/>
                <a:gd name="T11" fmla="*/ 1908175 h 1908175"/>
                <a:gd name="T12" fmla="*/ 0 w 371475"/>
                <a:gd name="T13" fmla="*/ 1908175 h 1908175"/>
                <a:gd name="T14" fmla="*/ 0 w 371475"/>
                <a:gd name="T15" fmla="*/ 185738 h 1908175"/>
                <a:gd name="T16" fmla="*/ 185738 w 371475"/>
                <a:gd name="T17" fmla="*/ 0 h 1908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475" h="1908175">
                  <a:moveTo>
                    <a:pt x="185738" y="0"/>
                  </a:moveTo>
                  <a:lnTo>
                    <a:pt x="185738" y="0"/>
                  </a:lnTo>
                  <a:cubicBezTo>
                    <a:pt x="288318" y="0"/>
                    <a:pt x="371476" y="83158"/>
                    <a:pt x="371476" y="185738"/>
                  </a:cubicBezTo>
                  <a:cubicBezTo>
                    <a:pt x="371476" y="759884"/>
                    <a:pt x="371475" y="1334029"/>
                    <a:pt x="371475" y="1908175"/>
                  </a:cubicBezTo>
                  <a:lnTo>
                    <a:pt x="0" y="1908175"/>
                  </a:lnTo>
                  <a:lnTo>
                    <a:pt x="0" y="185738"/>
                  </a:lnTo>
                  <a:cubicBezTo>
                    <a:pt x="0" y="83158"/>
                    <a:pt x="83158" y="0"/>
                    <a:pt x="185738" y="0"/>
                  </a:cubicBezTo>
                  <a:close/>
                </a:path>
              </a:pathLst>
            </a:custGeom>
            <a:noFill/>
            <a:ln w="12700" cap="flat" cmpd="sng">
              <a:solidFill>
                <a:srgbClr val="40404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sp>
          <p:nvSpPr>
            <p:cNvPr id="41993" name="Oval 40"/>
            <p:cNvSpPr>
              <a:spLocks noChangeArrowheads="true"/>
            </p:cNvSpPr>
            <p:nvPr/>
          </p:nvSpPr>
          <p:spPr bwMode="auto">
            <a:xfrm rot="10800000">
              <a:off x="3525" y="4593"/>
              <a:ext cx="2603" cy="2594"/>
            </a:xfrm>
            <a:prstGeom prst="ellipse">
              <a:avLst/>
            </a:prstGeom>
            <a:noFill/>
            <a:ln w="12700">
              <a:solidFill>
                <a:srgbClr val="0070C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 defTabSz="949325">
                <a:buFont typeface="Arial" panose="02080604020202020204" pitchFamily="34" charset="0"/>
                <a:buNone/>
              </a:pPr>
              <a:endParaRPr lang="zh-CN" altLang="zh-CN" sz="2400">
                <a:solidFill>
                  <a:srgbClr val="297F9D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1994" name="Oval 41"/>
            <p:cNvSpPr>
              <a:spLocks noChangeArrowheads="true"/>
            </p:cNvSpPr>
            <p:nvPr/>
          </p:nvSpPr>
          <p:spPr bwMode="auto">
            <a:xfrm rot="10800000">
              <a:off x="3826" y="4893"/>
              <a:ext cx="1998" cy="1993"/>
            </a:xfrm>
            <a:prstGeom prst="ellipse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 defTabSz="949325">
                <a:buFont typeface="Arial" panose="02080604020202020204" pitchFamily="34" charset="0"/>
                <a:buNone/>
              </a:pPr>
              <a:endParaRPr lang="zh-CN" altLang="zh-CN" sz="240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1996" name="Round Same Side Corner Rectangle 79"/>
            <p:cNvSpPr/>
            <p:nvPr/>
          </p:nvSpPr>
          <p:spPr bwMode="auto">
            <a:xfrm rot="16200000">
              <a:off x="9323" y="2983"/>
              <a:ext cx="1069" cy="1796"/>
            </a:xfrm>
            <a:custGeom>
              <a:avLst/>
              <a:gdLst>
                <a:gd name="T0" fmla="*/ 186531 w 373062"/>
                <a:gd name="T1" fmla="*/ 0 h 627062"/>
                <a:gd name="T2" fmla="*/ 186531 w 373062"/>
                <a:gd name="T3" fmla="*/ 0 h 627062"/>
                <a:gd name="T4" fmla="*/ 373062 w 373062"/>
                <a:gd name="T5" fmla="*/ 186531 h 627062"/>
                <a:gd name="T6" fmla="*/ 373062 w 373062"/>
                <a:gd name="T7" fmla="*/ 627062 h 627062"/>
                <a:gd name="T8" fmla="*/ 373062 w 373062"/>
                <a:gd name="T9" fmla="*/ 627062 h 627062"/>
                <a:gd name="T10" fmla="*/ 0 w 373062"/>
                <a:gd name="T11" fmla="*/ 627062 h 627062"/>
                <a:gd name="T12" fmla="*/ 0 w 373062"/>
                <a:gd name="T13" fmla="*/ 627062 h 627062"/>
                <a:gd name="T14" fmla="*/ 0 w 373062"/>
                <a:gd name="T15" fmla="*/ 186531 h 627062"/>
                <a:gd name="T16" fmla="*/ 186531 w 373062"/>
                <a:gd name="T17" fmla="*/ 0 h 6270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062" h="627062">
                  <a:moveTo>
                    <a:pt x="186531" y="0"/>
                  </a:moveTo>
                  <a:lnTo>
                    <a:pt x="186531" y="0"/>
                  </a:lnTo>
                  <a:cubicBezTo>
                    <a:pt x="289549" y="0"/>
                    <a:pt x="373062" y="83513"/>
                    <a:pt x="373062" y="186531"/>
                  </a:cubicBezTo>
                  <a:lnTo>
                    <a:pt x="373062" y="627062"/>
                  </a:lnTo>
                  <a:lnTo>
                    <a:pt x="0" y="627062"/>
                  </a:lnTo>
                  <a:lnTo>
                    <a:pt x="0" y="186531"/>
                  </a:lnTo>
                  <a:cubicBezTo>
                    <a:pt x="0" y="83513"/>
                    <a:pt x="83513" y="0"/>
                    <a:pt x="186531" y="0"/>
                  </a:cubicBezTo>
                  <a:close/>
                </a:path>
              </a:pathLst>
            </a:cu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sp>
          <p:nvSpPr>
            <p:cNvPr id="41997" name="Round Same Side Corner Rectangle 80"/>
            <p:cNvSpPr/>
            <p:nvPr/>
          </p:nvSpPr>
          <p:spPr bwMode="auto">
            <a:xfrm rot="16200000">
              <a:off x="9277" y="5048"/>
              <a:ext cx="1065" cy="1793"/>
            </a:xfrm>
            <a:custGeom>
              <a:avLst/>
              <a:gdLst>
                <a:gd name="T0" fmla="*/ 185738 w 371475"/>
                <a:gd name="T1" fmla="*/ 0 h 625475"/>
                <a:gd name="T2" fmla="*/ 185738 w 371475"/>
                <a:gd name="T3" fmla="*/ 0 h 625475"/>
                <a:gd name="T4" fmla="*/ 371476 w 371475"/>
                <a:gd name="T5" fmla="*/ 185738 h 625475"/>
                <a:gd name="T6" fmla="*/ 371475 w 371475"/>
                <a:gd name="T7" fmla="*/ 625475 h 625475"/>
                <a:gd name="T8" fmla="*/ 371475 w 371475"/>
                <a:gd name="T9" fmla="*/ 625475 h 625475"/>
                <a:gd name="T10" fmla="*/ 0 w 371475"/>
                <a:gd name="T11" fmla="*/ 625475 h 625475"/>
                <a:gd name="T12" fmla="*/ 0 w 371475"/>
                <a:gd name="T13" fmla="*/ 625475 h 625475"/>
                <a:gd name="T14" fmla="*/ 0 w 371475"/>
                <a:gd name="T15" fmla="*/ 185738 h 625475"/>
                <a:gd name="T16" fmla="*/ 185738 w 371475"/>
                <a:gd name="T17" fmla="*/ 0 h 6254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475" h="625475">
                  <a:moveTo>
                    <a:pt x="185738" y="0"/>
                  </a:moveTo>
                  <a:lnTo>
                    <a:pt x="185738" y="0"/>
                  </a:lnTo>
                  <a:cubicBezTo>
                    <a:pt x="288318" y="0"/>
                    <a:pt x="371476" y="83158"/>
                    <a:pt x="371476" y="185738"/>
                  </a:cubicBezTo>
                  <a:cubicBezTo>
                    <a:pt x="371476" y="332317"/>
                    <a:pt x="371475" y="478896"/>
                    <a:pt x="371475" y="625475"/>
                  </a:cubicBezTo>
                  <a:lnTo>
                    <a:pt x="0" y="625475"/>
                  </a:lnTo>
                  <a:lnTo>
                    <a:pt x="0" y="185738"/>
                  </a:lnTo>
                  <a:cubicBezTo>
                    <a:pt x="0" y="83158"/>
                    <a:pt x="83158" y="0"/>
                    <a:pt x="185738" y="0"/>
                  </a:cubicBezTo>
                  <a:close/>
                </a:path>
              </a:pathLst>
            </a:cu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sp>
          <p:nvSpPr>
            <p:cNvPr id="41998" name="Round Same Side Corner Rectangle 81"/>
            <p:cNvSpPr/>
            <p:nvPr/>
          </p:nvSpPr>
          <p:spPr bwMode="auto">
            <a:xfrm rot="16200000">
              <a:off x="8899" y="7134"/>
              <a:ext cx="1070" cy="1799"/>
            </a:xfrm>
            <a:custGeom>
              <a:avLst/>
              <a:gdLst>
                <a:gd name="T0" fmla="*/ 186532 w 373063"/>
                <a:gd name="T1" fmla="*/ 0 h 627063"/>
                <a:gd name="T2" fmla="*/ 186532 w 373063"/>
                <a:gd name="T3" fmla="*/ 0 h 627063"/>
                <a:gd name="T4" fmla="*/ 373064 w 373063"/>
                <a:gd name="T5" fmla="*/ 186532 h 627063"/>
                <a:gd name="T6" fmla="*/ 373063 w 373063"/>
                <a:gd name="T7" fmla="*/ 627063 h 627063"/>
                <a:gd name="T8" fmla="*/ 373063 w 373063"/>
                <a:gd name="T9" fmla="*/ 627063 h 627063"/>
                <a:gd name="T10" fmla="*/ 0 w 373063"/>
                <a:gd name="T11" fmla="*/ 627063 h 627063"/>
                <a:gd name="T12" fmla="*/ 0 w 373063"/>
                <a:gd name="T13" fmla="*/ 627063 h 627063"/>
                <a:gd name="T14" fmla="*/ 0 w 373063"/>
                <a:gd name="T15" fmla="*/ 186532 h 627063"/>
                <a:gd name="T16" fmla="*/ 186532 w 373063"/>
                <a:gd name="T17" fmla="*/ 0 h 6270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063" h="627063">
                  <a:moveTo>
                    <a:pt x="186532" y="0"/>
                  </a:moveTo>
                  <a:lnTo>
                    <a:pt x="186532" y="0"/>
                  </a:lnTo>
                  <a:cubicBezTo>
                    <a:pt x="289551" y="0"/>
                    <a:pt x="373064" y="83513"/>
                    <a:pt x="373064" y="186532"/>
                  </a:cubicBezTo>
                  <a:cubicBezTo>
                    <a:pt x="373064" y="333376"/>
                    <a:pt x="373063" y="480219"/>
                    <a:pt x="373063" y="627063"/>
                  </a:cubicBezTo>
                  <a:lnTo>
                    <a:pt x="0" y="627063"/>
                  </a:lnTo>
                  <a:lnTo>
                    <a:pt x="0" y="186532"/>
                  </a:lnTo>
                  <a:cubicBezTo>
                    <a:pt x="0" y="83513"/>
                    <a:pt x="83513" y="0"/>
                    <a:pt x="186532" y="0"/>
                  </a:cubicBezTo>
                  <a:close/>
                </a:path>
              </a:pathLst>
            </a:cu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2800"/>
            </a:p>
          </p:txBody>
        </p:sp>
        <p:cxnSp>
          <p:nvCxnSpPr>
            <p:cNvPr id="42001" name="Straight Connector 42"/>
            <p:cNvCxnSpPr>
              <a:cxnSpLocks noChangeShapeType="true"/>
              <a:stCxn id="3" idx="1"/>
            </p:cNvCxnSpPr>
            <p:nvPr/>
          </p:nvCxnSpPr>
          <p:spPr bwMode="auto">
            <a:xfrm flipH="true">
              <a:off x="6128" y="3901"/>
              <a:ext cx="2884" cy="1566"/>
            </a:xfrm>
            <a:prstGeom prst="line">
              <a:avLst/>
            </a:prstGeom>
            <a:noFill/>
            <a:ln w="12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</a:gra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2" name="Straight Connector 43"/>
            <p:cNvCxnSpPr>
              <a:cxnSpLocks noChangeShapeType="true"/>
              <a:stCxn id="41997" idx="0"/>
            </p:cNvCxnSpPr>
            <p:nvPr/>
          </p:nvCxnSpPr>
          <p:spPr bwMode="auto">
            <a:xfrm flipH="true">
              <a:off x="6090" y="5944"/>
              <a:ext cx="2823" cy="73"/>
            </a:xfrm>
            <a:prstGeom prst="line">
              <a:avLst/>
            </a:prstGeom>
            <a:noFill/>
            <a:ln w="12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</a:gra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3" name="Straight Connector 44"/>
            <p:cNvCxnSpPr>
              <a:cxnSpLocks noChangeShapeType="true"/>
            </p:cNvCxnSpPr>
            <p:nvPr/>
          </p:nvCxnSpPr>
          <p:spPr bwMode="auto">
            <a:xfrm>
              <a:off x="6036" y="6525"/>
              <a:ext cx="2375" cy="1442"/>
            </a:xfrm>
            <a:prstGeom prst="line">
              <a:avLst/>
            </a:prstGeom>
            <a:noFill/>
            <a:ln w="127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</a:gra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2004" name="TextBox 13"/>
            <p:cNvSpPr txBox="true">
              <a:spLocks noChangeArrowheads="true"/>
            </p:cNvSpPr>
            <p:nvPr/>
          </p:nvSpPr>
          <p:spPr bwMode="auto">
            <a:xfrm>
              <a:off x="11061" y="3549"/>
              <a:ext cx="4253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4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财务人员</a:t>
              </a:r>
              <a:endPara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2006" name="TextBox 13"/>
            <p:cNvSpPr txBox="true">
              <a:spLocks noChangeArrowheads="true"/>
            </p:cNvSpPr>
            <p:nvPr/>
          </p:nvSpPr>
          <p:spPr bwMode="auto">
            <a:xfrm>
              <a:off x="10972" y="5609"/>
              <a:ext cx="3875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4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会计、出纳</a:t>
              </a:r>
              <a:endPara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sp>
          <p:nvSpPr>
            <p:cNvPr id="42007" name="TextBox 13"/>
            <p:cNvSpPr txBox="true">
              <a:spLocks noChangeArrowheads="true"/>
            </p:cNvSpPr>
            <p:nvPr/>
          </p:nvSpPr>
          <p:spPr bwMode="auto">
            <a:xfrm>
              <a:off x="10609" y="7722"/>
              <a:ext cx="8070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4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公司老板的亲戚（如妻子）等</a:t>
              </a:r>
              <a:endPara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  <p:pic>
          <p:nvPicPr>
            <p:cNvPr id="12" name="图片 11" descr="32313534373739313b32313534373739373bd6b0d2b5c8cbd4b1"/>
            <p:cNvPicPr>
              <a:picLocks noChangeAspect="true"/>
            </p:cNvPicPr>
            <p:nvPr/>
          </p:nvPicPr>
          <p:blipFill>
            <a:blip r:embed="rId1" cstate="print"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p:blipFill>
          <p:spPr>
            <a:xfrm>
              <a:off x="9126" y="4907"/>
              <a:ext cx="1571" cy="1571"/>
            </a:xfrm>
            <a:prstGeom prst="rect">
              <a:avLst/>
            </a:prstGeom>
          </p:spPr>
        </p:pic>
        <p:sp>
          <p:nvSpPr>
            <p:cNvPr id="122" name="矩形 121"/>
            <p:cNvSpPr/>
            <p:nvPr/>
          </p:nvSpPr>
          <p:spPr>
            <a:xfrm>
              <a:off x="2436" y="7523"/>
              <a:ext cx="4821" cy="642"/>
            </a:xfrm>
            <a:prstGeom prst="rect">
              <a:avLst/>
            </a:prstGeom>
            <a:gradFill>
              <a:gsLst>
                <a:gs pos="0">
                  <a:srgbClr val="E30000"/>
                </a:gs>
                <a:gs pos="100000">
                  <a:srgbClr val="760303"/>
                </a:gs>
              </a:gsLst>
              <a:lin scaled="false"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wrap="none" lIns="72000" tIns="0" rIns="72000" bIns="0">
              <a:noAutofit/>
            </a:bodyPr>
            <a:lstStyle/>
            <a:p>
              <a:pPr lvl="0" algn="ctr" defTabSz="914400">
                <a:defRPr/>
              </a:pPr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一、被骗人员类型</a:t>
              </a:r>
              <a:endParaRPr lang="zh-CN" altLang="en-US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pic>
          <p:nvPicPr>
            <p:cNvPr id="2" name="图片 1" descr="32313534303638343b32313534303636393bbeafb8e6"/>
            <p:cNvPicPr>
              <a:picLocks noChangeAspect="true"/>
            </p:cNvPicPr>
            <p:nvPr/>
          </p:nvPicPr>
          <p:blipFill>
            <a:blip r:embed="rId3" cstate="print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045" y="5027"/>
              <a:ext cx="1558" cy="1558"/>
            </a:xfrm>
            <a:prstGeom prst="rect">
              <a:avLst/>
            </a:prstGeom>
          </p:spPr>
        </p:pic>
        <p:pic>
          <p:nvPicPr>
            <p:cNvPr id="3" name="图片 2" descr="343637373336393b343637373437383bc7ae"/>
            <p:cNvPicPr>
              <a:picLocks noChangeAspect="true"/>
            </p:cNvPicPr>
            <p:nvPr/>
          </p:nvPicPr>
          <p:blipFill>
            <a:blip r:embed="rId5" cstate="print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012" y="2972"/>
              <a:ext cx="1857" cy="1857"/>
            </a:xfrm>
            <a:prstGeom prst="rect">
              <a:avLst/>
            </a:prstGeom>
          </p:spPr>
        </p:pic>
        <p:pic>
          <p:nvPicPr>
            <p:cNvPr id="21" name="图片 20" descr="32303137373534313b32303137373539333bd2bbbcd2c8cbbcd2cda5"/>
            <p:cNvPicPr>
              <a:picLocks noChangeAspect="true"/>
            </p:cNvPicPr>
            <p:nvPr/>
          </p:nvPicPr>
          <p:blipFill>
            <a:blip r:embed="rId7" cstate="print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70" y="7231"/>
              <a:ext cx="1737" cy="173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 Same Side Corner Rectangle 3"/>
          <p:cNvSpPr/>
          <p:nvPr/>
        </p:nvSpPr>
        <p:spPr bwMode="auto">
          <a:xfrm rot="5400000">
            <a:off x="9006840" y="471170"/>
            <a:ext cx="618490" cy="2442210"/>
          </a:xfrm>
          <a:custGeom>
            <a:avLst/>
            <a:gdLst>
              <a:gd name="T0" fmla="*/ 186531 w 373062"/>
              <a:gd name="T1" fmla="*/ 0 h 1908175"/>
              <a:gd name="T2" fmla="*/ 186531 w 373062"/>
              <a:gd name="T3" fmla="*/ 0 h 1908175"/>
              <a:gd name="T4" fmla="*/ 373062 w 373062"/>
              <a:gd name="T5" fmla="*/ 186531 h 1908175"/>
              <a:gd name="T6" fmla="*/ 373062 w 373062"/>
              <a:gd name="T7" fmla="*/ 1908175 h 1908175"/>
              <a:gd name="T8" fmla="*/ 373062 w 373062"/>
              <a:gd name="T9" fmla="*/ 1908175 h 1908175"/>
              <a:gd name="T10" fmla="*/ 0 w 373062"/>
              <a:gd name="T11" fmla="*/ 1908175 h 1908175"/>
              <a:gd name="T12" fmla="*/ 0 w 373062"/>
              <a:gd name="T13" fmla="*/ 1908175 h 1908175"/>
              <a:gd name="T14" fmla="*/ 0 w 373062"/>
              <a:gd name="T15" fmla="*/ 186531 h 1908175"/>
              <a:gd name="T16" fmla="*/ 186531 w 373062"/>
              <a:gd name="T17" fmla="*/ 0 h 1908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062" h="1908175">
                <a:moveTo>
                  <a:pt x="186531" y="0"/>
                </a:moveTo>
                <a:lnTo>
                  <a:pt x="186531" y="0"/>
                </a:lnTo>
                <a:cubicBezTo>
                  <a:pt x="289549" y="0"/>
                  <a:pt x="373062" y="83513"/>
                  <a:pt x="373062" y="186531"/>
                </a:cubicBezTo>
                <a:lnTo>
                  <a:pt x="373062" y="1908175"/>
                </a:lnTo>
                <a:lnTo>
                  <a:pt x="0" y="1908175"/>
                </a:lnTo>
                <a:lnTo>
                  <a:pt x="0" y="186531"/>
                </a:lnTo>
                <a:cubicBezTo>
                  <a:pt x="0" y="83513"/>
                  <a:pt x="83513" y="0"/>
                  <a:pt x="186531" y="0"/>
                </a:cubicBezTo>
                <a:close/>
              </a:path>
            </a:pathLst>
          </a:custGeom>
          <a:noFill/>
          <a:ln w="12700" cap="flat" cmpd="sng">
            <a:solidFill>
              <a:srgbClr val="40404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6" name="Round Same Side Corner Rectangle 36"/>
          <p:cNvSpPr/>
          <p:nvPr/>
        </p:nvSpPr>
        <p:spPr bwMode="auto">
          <a:xfrm rot="5400000">
            <a:off x="8967470" y="2611120"/>
            <a:ext cx="616585" cy="2390775"/>
          </a:xfrm>
          <a:custGeom>
            <a:avLst/>
            <a:gdLst>
              <a:gd name="T0" fmla="*/ 185738 w 371475"/>
              <a:gd name="T1" fmla="*/ 0 h 1906587"/>
              <a:gd name="T2" fmla="*/ 185738 w 371475"/>
              <a:gd name="T3" fmla="*/ 0 h 1906587"/>
              <a:gd name="T4" fmla="*/ 371476 w 371475"/>
              <a:gd name="T5" fmla="*/ 185738 h 1906587"/>
              <a:gd name="T6" fmla="*/ 371475 w 371475"/>
              <a:gd name="T7" fmla="*/ 1906587 h 1906587"/>
              <a:gd name="T8" fmla="*/ 371475 w 371475"/>
              <a:gd name="T9" fmla="*/ 1906587 h 1906587"/>
              <a:gd name="T10" fmla="*/ 0 w 371475"/>
              <a:gd name="T11" fmla="*/ 1906587 h 1906587"/>
              <a:gd name="T12" fmla="*/ 0 w 371475"/>
              <a:gd name="T13" fmla="*/ 1906587 h 1906587"/>
              <a:gd name="T14" fmla="*/ 0 w 371475"/>
              <a:gd name="T15" fmla="*/ 185738 h 1906587"/>
              <a:gd name="T16" fmla="*/ 185738 w 371475"/>
              <a:gd name="T17" fmla="*/ 0 h 19065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1475" h="1906587">
                <a:moveTo>
                  <a:pt x="185738" y="0"/>
                </a:moveTo>
                <a:lnTo>
                  <a:pt x="185738" y="0"/>
                </a:lnTo>
                <a:cubicBezTo>
                  <a:pt x="288318" y="0"/>
                  <a:pt x="371476" y="83158"/>
                  <a:pt x="371476" y="185738"/>
                </a:cubicBezTo>
                <a:cubicBezTo>
                  <a:pt x="371476" y="759354"/>
                  <a:pt x="371475" y="1332971"/>
                  <a:pt x="371475" y="1906587"/>
                </a:cubicBezTo>
                <a:lnTo>
                  <a:pt x="0" y="1906587"/>
                </a:lnTo>
                <a:lnTo>
                  <a:pt x="0" y="185738"/>
                </a:lnTo>
                <a:cubicBezTo>
                  <a:pt x="0" y="83158"/>
                  <a:pt x="83158" y="0"/>
                  <a:pt x="185738" y="0"/>
                </a:cubicBezTo>
                <a:close/>
              </a:path>
            </a:pathLst>
          </a:custGeom>
          <a:noFill/>
          <a:ln w="12700" cap="flat" cmpd="sng">
            <a:solidFill>
              <a:srgbClr val="40404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7" name="Round Same Side Corner Rectangle 37"/>
          <p:cNvSpPr/>
          <p:nvPr/>
        </p:nvSpPr>
        <p:spPr bwMode="auto">
          <a:xfrm rot="5400000">
            <a:off x="9356725" y="4250055"/>
            <a:ext cx="616585" cy="3141345"/>
          </a:xfrm>
          <a:custGeom>
            <a:avLst/>
            <a:gdLst>
              <a:gd name="T0" fmla="*/ 185738 w 371475"/>
              <a:gd name="T1" fmla="*/ 0 h 1908175"/>
              <a:gd name="T2" fmla="*/ 185738 w 371475"/>
              <a:gd name="T3" fmla="*/ 0 h 1908175"/>
              <a:gd name="T4" fmla="*/ 371476 w 371475"/>
              <a:gd name="T5" fmla="*/ 185738 h 1908175"/>
              <a:gd name="T6" fmla="*/ 371475 w 371475"/>
              <a:gd name="T7" fmla="*/ 1908175 h 1908175"/>
              <a:gd name="T8" fmla="*/ 371475 w 371475"/>
              <a:gd name="T9" fmla="*/ 1908175 h 1908175"/>
              <a:gd name="T10" fmla="*/ 0 w 371475"/>
              <a:gd name="T11" fmla="*/ 1908175 h 1908175"/>
              <a:gd name="T12" fmla="*/ 0 w 371475"/>
              <a:gd name="T13" fmla="*/ 1908175 h 1908175"/>
              <a:gd name="T14" fmla="*/ 0 w 371475"/>
              <a:gd name="T15" fmla="*/ 185738 h 1908175"/>
              <a:gd name="T16" fmla="*/ 185738 w 371475"/>
              <a:gd name="T17" fmla="*/ 0 h 1908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1475" h="1908175">
                <a:moveTo>
                  <a:pt x="185738" y="0"/>
                </a:moveTo>
                <a:lnTo>
                  <a:pt x="185738" y="0"/>
                </a:lnTo>
                <a:cubicBezTo>
                  <a:pt x="288318" y="0"/>
                  <a:pt x="371476" y="83158"/>
                  <a:pt x="371476" y="185738"/>
                </a:cubicBezTo>
                <a:cubicBezTo>
                  <a:pt x="371476" y="759884"/>
                  <a:pt x="371475" y="1334029"/>
                  <a:pt x="371475" y="1908175"/>
                </a:cubicBezTo>
                <a:lnTo>
                  <a:pt x="0" y="1908175"/>
                </a:lnTo>
                <a:lnTo>
                  <a:pt x="0" y="185738"/>
                </a:lnTo>
                <a:cubicBezTo>
                  <a:pt x="0" y="83158"/>
                  <a:pt x="83158" y="0"/>
                  <a:pt x="185738" y="0"/>
                </a:cubicBezTo>
                <a:close/>
              </a:path>
            </a:pathLst>
          </a:custGeom>
          <a:noFill/>
          <a:ln w="12700" cap="flat" cmpd="sng">
            <a:solidFill>
              <a:srgbClr val="40404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9" name="Oval 40"/>
          <p:cNvSpPr>
            <a:spLocks noChangeArrowheads="true"/>
          </p:cNvSpPr>
          <p:nvPr/>
        </p:nvSpPr>
        <p:spPr bwMode="auto">
          <a:xfrm rot="10800000">
            <a:off x="3912870" y="3033395"/>
            <a:ext cx="1507490" cy="1502410"/>
          </a:xfrm>
          <a:prstGeom prst="ellipse">
            <a:avLst/>
          </a:prstGeom>
          <a:noFill/>
          <a:ln w="12700">
            <a:solidFill>
              <a:srgbClr val="0070C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 defTabSz="949325">
              <a:buFont typeface="Arial" panose="02080604020202020204" pitchFamily="34" charset="0"/>
              <a:buNone/>
            </a:pPr>
            <a:endParaRPr lang="zh-CN" altLang="zh-CN" sz="2400">
              <a:solidFill>
                <a:srgbClr val="297F9D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0" name="Oval 41"/>
          <p:cNvSpPr>
            <a:spLocks noChangeArrowheads="true"/>
          </p:cNvSpPr>
          <p:nvPr/>
        </p:nvSpPr>
        <p:spPr bwMode="auto">
          <a:xfrm rot="10800000">
            <a:off x="4086860" y="3207385"/>
            <a:ext cx="1157605" cy="1154430"/>
          </a:xfrm>
          <a:prstGeom prst="ellipse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 defTabSz="949325">
              <a:buFont typeface="Arial" panose="02080604020202020204" pitchFamily="34" charset="0"/>
              <a:buNone/>
            </a:pPr>
            <a:endParaRPr lang="zh-CN" altLang="zh-CN" sz="240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1" name="Round Same Side Corner Rectangle 79"/>
          <p:cNvSpPr/>
          <p:nvPr/>
        </p:nvSpPr>
        <p:spPr bwMode="auto">
          <a:xfrm rot="16200000">
            <a:off x="7258050" y="1170940"/>
            <a:ext cx="618490" cy="1040130"/>
          </a:xfrm>
          <a:custGeom>
            <a:avLst/>
            <a:gdLst>
              <a:gd name="T0" fmla="*/ 186531 w 373062"/>
              <a:gd name="T1" fmla="*/ 0 h 627062"/>
              <a:gd name="T2" fmla="*/ 186531 w 373062"/>
              <a:gd name="T3" fmla="*/ 0 h 627062"/>
              <a:gd name="T4" fmla="*/ 373062 w 373062"/>
              <a:gd name="T5" fmla="*/ 186531 h 627062"/>
              <a:gd name="T6" fmla="*/ 373062 w 373062"/>
              <a:gd name="T7" fmla="*/ 627062 h 627062"/>
              <a:gd name="T8" fmla="*/ 373062 w 373062"/>
              <a:gd name="T9" fmla="*/ 627062 h 627062"/>
              <a:gd name="T10" fmla="*/ 0 w 373062"/>
              <a:gd name="T11" fmla="*/ 627062 h 627062"/>
              <a:gd name="T12" fmla="*/ 0 w 373062"/>
              <a:gd name="T13" fmla="*/ 627062 h 627062"/>
              <a:gd name="T14" fmla="*/ 0 w 373062"/>
              <a:gd name="T15" fmla="*/ 186531 h 627062"/>
              <a:gd name="T16" fmla="*/ 186531 w 373062"/>
              <a:gd name="T17" fmla="*/ 0 h 6270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062" h="627062">
                <a:moveTo>
                  <a:pt x="186531" y="0"/>
                </a:moveTo>
                <a:lnTo>
                  <a:pt x="186531" y="0"/>
                </a:lnTo>
                <a:cubicBezTo>
                  <a:pt x="289549" y="0"/>
                  <a:pt x="373062" y="83513"/>
                  <a:pt x="373062" y="186531"/>
                </a:cubicBezTo>
                <a:lnTo>
                  <a:pt x="373062" y="627062"/>
                </a:lnTo>
                <a:lnTo>
                  <a:pt x="0" y="627062"/>
                </a:lnTo>
                <a:lnTo>
                  <a:pt x="0" y="186531"/>
                </a:lnTo>
                <a:cubicBezTo>
                  <a:pt x="0" y="83513"/>
                  <a:pt x="83513" y="0"/>
                  <a:pt x="186531" y="0"/>
                </a:cubicBezTo>
                <a:close/>
              </a:path>
            </a:pathLst>
          </a:cu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13" name="Round Same Side Corner Rectangle 80"/>
          <p:cNvSpPr/>
          <p:nvPr/>
        </p:nvSpPr>
        <p:spPr bwMode="auto">
          <a:xfrm rot="16200000">
            <a:off x="7244080" y="3297555"/>
            <a:ext cx="616585" cy="1038225"/>
          </a:xfrm>
          <a:custGeom>
            <a:avLst/>
            <a:gdLst>
              <a:gd name="T0" fmla="*/ 185738 w 371475"/>
              <a:gd name="T1" fmla="*/ 0 h 625475"/>
              <a:gd name="T2" fmla="*/ 185738 w 371475"/>
              <a:gd name="T3" fmla="*/ 0 h 625475"/>
              <a:gd name="T4" fmla="*/ 371476 w 371475"/>
              <a:gd name="T5" fmla="*/ 185738 h 625475"/>
              <a:gd name="T6" fmla="*/ 371475 w 371475"/>
              <a:gd name="T7" fmla="*/ 625475 h 625475"/>
              <a:gd name="T8" fmla="*/ 371475 w 371475"/>
              <a:gd name="T9" fmla="*/ 625475 h 625475"/>
              <a:gd name="T10" fmla="*/ 0 w 371475"/>
              <a:gd name="T11" fmla="*/ 625475 h 625475"/>
              <a:gd name="T12" fmla="*/ 0 w 371475"/>
              <a:gd name="T13" fmla="*/ 625475 h 625475"/>
              <a:gd name="T14" fmla="*/ 0 w 371475"/>
              <a:gd name="T15" fmla="*/ 185738 h 625475"/>
              <a:gd name="T16" fmla="*/ 185738 w 371475"/>
              <a:gd name="T17" fmla="*/ 0 h 6254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1475" h="625475">
                <a:moveTo>
                  <a:pt x="185738" y="0"/>
                </a:moveTo>
                <a:lnTo>
                  <a:pt x="185738" y="0"/>
                </a:lnTo>
                <a:cubicBezTo>
                  <a:pt x="288318" y="0"/>
                  <a:pt x="371476" y="83158"/>
                  <a:pt x="371476" y="185738"/>
                </a:cubicBezTo>
                <a:cubicBezTo>
                  <a:pt x="371476" y="332317"/>
                  <a:pt x="371475" y="478896"/>
                  <a:pt x="371475" y="625475"/>
                </a:cubicBezTo>
                <a:lnTo>
                  <a:pt x="0" y="625475"/>
                </a:lnTo>
                <a:lnTo>
                  <a:pt x="0" y="185738"/>
                </a:lnTo>
                <a:cubicBezTo>
                  <a:pt x="0" y="83158"/>
                  <a:pt x="83158" y="0"/>
                  <a:pt x="185738" y="0"/>
                </a:cubicBezTo>
                <a:close/>
              </a:path>
            </a:pathLst>
          </a:cu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14" name="Round Same Side Corner Rectangle 81"/>
          <p:cNvSpPr/>
          <p:nvPr/>
        </p:nvSpPr>
        <p:spPr bwMode="auto">
          <a:xfrm rot="16200000">
            <a:off x="7249160" y="5294630"/>
            <a:ext cx="619760" cy="1041400"/>
          </a:xfrm>
          <a:custGeom>
            <a:avLst/>
            <a:gdLst>
              <a:gd name="T0" fmla="*/ 186532 w 373063"/>
              <a:gd name="T1" fmla="*/ 0 h 627063"/>
              <a:gd name="T2" fmla="*/ 186532 w 373063"/>
              <a:gd name="T3" fmla="*/ 0 h 627063"/>
              <a:gd name="T4" fmla="*/ 373064 w 373063"/>
              <a:gd name="T5" fmla="*/ 186532 h 627063"/>
              <a:gd name="T6" fmla="*/ 373063 w 373063"/>
              <a:gd name="T7" fmla="*/ 627063 h 627063"/>
              <a:gd name="T8" fmla="*/ 373063 w 373063"/>
              <a:gd name="T9" fmla="*/ 627063 h 627063"/>
              <a:gd name="T10" fmla="*/ 0 w 373063"/>
              <a:gd name="T11" fmla="*/ 627063 h 627063"/>
              <a:gd name="T12" fmla="*/ 0 w 373063"/>
              <a:gd name="T13" fmla="*/ 627063 h 627063"/>
              <a:gd name="T14" fmla="*/ 0 w 373063"/>
              <a:gd name="T15" fmla="*/ 186532 h 627063"/>
              <a:gd name="T16" fmla="*/ 186532 w 373063"/>
              <a:gd name="T17" fmla="*/ 0 h 6270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063" h="627063">
                <a:moveTo>
                  <a:pt x="186532" y="0"/>
                </a:moveTo>
                <a:lnTo>
                  <a:pt x="186532" y="0"/>
                </a:lnTo>
                <a:cubicBezTo>
                  <a:pt x="289551" y="0"/>
                  <a:pt x="373064" y="83513"/>
                  <a:pt x="373064" y="186532"/>
                </a:cubicBezTo>
                <a:cubicBezTo>
                  <a:pt x="373064" y="333376"/>
                  <a:pt x="373063" y="480219"/>
                  <a:pt x="373063" y="627063"/>
                </a:cubicBezTo>
                <a:lnTo>
                  <a:pt x="0" y="627063"/>
                </a:lnTo>
                <a:lnTo>
                  <a:pt x="0" y="186532"/>
                </a:lnTo>
                <a:cubicBezTo>
                  <a:pt x="0" y="83513"/>
                  <a:pt x="83513" y="0"/>
                  <a:pt x="186532" y="0"/>
                </a:cubicBezTo>
                <a:close/>
              </a:path>
            </a:pathLst>
          </a:cu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cxnSp>
        <p:nvCxnSpPr>
          <p:cNvPr id="15" name="Straight Connector 42"/>
          <p:cNvCxnSpPr>
            <a:cxnSpLocks noChangeShapeType="true"/>
          </p:cNvCxnSpPr>
          <p:nvPr/>
        </p:nvCxnSpPr>
        <p:spPr bwMode="auto">
          <a:xfrm flipH="true">
            <a:off x="5504815" y="1974215"/>
            <a:ext cx="1312545" cy="1291590"/>
          </a:xfrm>
          <a:prstGeom prst="line">
            <a:avLst/>
          </a:prstGeom>
          <a:noFill/>
          <a:ln w="12700"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</a:gradFill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" name="Straight Connector 43"/>
          <p:cNvCxnSpPr>
            <a:cxnSpLocks noChangeShapeType="true"/>
          </p:cNvCxnSpPr>
          <p:nvPr/>
        </p:nvCxnSpPr>
        <p:spPr bwMode="auto">
          <a:xfrm flipH="true" flipV="true">
            <a:off x="5555615" y="3806190"/>
            <a:ext cx="1233170" cy="10795"/>
          </a:xfrm>
          <a:prstGeom prst="line">
            <a:avLst/>
          </a:prstGeom>
          <a:noFill/>
          <a:ln w="12700"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</a:gradFill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44"/>
          <p:cNvCxnSpPr>
            <a:cxnSpLocks noChangeShapeType="true"/>
          </p:cNvCxnSpPr>
          <p:nvPr/>
        </p:nvCxnSpPr>
        <p:spPr bwMode="auto">
          <a:xfrm>
            <a:off x="5483860" y="4324985"/>
            <a:ext cx="1315720" cy="1291590"/>
          </a:xfrm>
          <a:prstGeom prst="line">
            <a:avLst/>
          </a:prstGeom>
          <a:noFill/>
          <a:ln w="12700"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</a:gradFill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" name="TextBox 13"/>
          <p:cNvSpPr txBox="true">
            <a:spLocks noChangeArrowheads="true"/>
          </p:cNvSpPr>
          <p:nvPr/>
        </p:nvSpPr>
        <p:spPr bwMode="auto">
          <a:xfrm>
            <a:off x="8264525" y="1498600"/>
            <a:ext cx="2462530" cy="368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  <a:buFont typeface="Arial" panose="02080604020202020204" pitchFamily="34" charset="0"/>
              <a:buNone/>
            </a:pPr>
            <a:r>
              <a: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银行工作人员</a:t>
            </a:r>
            <a:endParaRPr lang="zh-CN" altLang="en-US" sz="2400" b="1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4" name="TextBox 13"/>
          <p:cNvSpPr txBox="true">
            <a:spLocks noChangeArrowheads="true"/>
          </p:cNvSpPr>
          <p:nvPr/>
        </p:nvSpPr>
        <p:spPr bwMode="auto">
          <a:xfrm>
            <a:off x="8225790" y="3622040"/>
            <a:ext cx="2244090" cy="368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  <a:buFont typeface="Arial" panose="02080604020202020204" pitchFamily="34" charset="0"/>
              <a:buNone/>
            </a:pPr>
            <a:r>
              <a: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年审公司人员</a:t>
            </a:r>
            <a:endParaRPr lang="zh-CN" altLang="en-US" sz="2400" b="1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5" name="TextBox 13"/>
          <p:cNvSpPr txBox="true">
            <a:spLocks noChangeArrowheads="true"/>
          </p:cNvSpPr>
          <p:nvPr/>
        </p:nvSpPr>
        <p:spPr bwMode="auto">
          <a:xfrm>
            <a:off x="8240395" y="5635625"/>
            <a:ext cx="2869565" cy="368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  <a:buFont typeface="Arial" panose="02080604020202020204" pitchFamily="34" charset="0"/>
              <a:buNone/>
            </a:pPr>
            <a:r>
              <a: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合作公司工作人员</a:t>
            </a:r>
            <a:endParaRPr lang="zh-CN" altLang="en-US" sz="2400" b="1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42012" name="Freeform 16"/>
          <p:cNvSpPr>
            <a:spLocks noEditPoints="true"/>
          </p:cNvSpPr>
          <p:nvPr/>
        </p:nvSpPr>
        <p:spPr bwMode="auto">
          <a:xfrm>
            <a:off x="4361815" y="3404870"/>
            <a:ext cx="610235" cy="650240"/>
          </a:xfrm>
          <a:custGeom>
            <a:avLst/>
            <a:gdLst>
              <a:gd name="T0" fmla="*/ 2147483647 w 171"/>
              <a:gd name="T1" fmla="*/ 2147483647 h 201"/>
              <a:gd name="T2" fmla="*/ 2147483647 w 171"/>
              <a:gd name="T3" fmla="*/ 2147483647 h 201"/>
              <a:gd name="T4" fmla="*/ 2147483647 w 171"/>
              <a:gd name="T5" fmla="*/ 2147483647 h 201"/>
              <a:gd name="T6" fmla="*/ 2147483647 w 171"/>
              <a:gd name="T7" fmla="*/ 2147483647 h 201"/>
              <a:gd name="T8" fmla="*/ 2147483647 w 171"/>
              <a:gd name="T9" fmla="*/ 2147483647 h 201"/>
              <a:gd name="T10" fmla="*/ 2147483647 w 171"/>
              <a:gd name="T11" fmla="*/ 2147483647 h 201"/>
              <a:gd name="T12" fmla="*/ 2147483647 w 171"/>
              <a:gd name="T13" fmla="*/ 2147483647 h 201"/>
              <a:gd name="T14" fmla="*/ 2147483647 w 171"/>
              <a:gd name="T15" fmla="*/ 2147483647 h 201"/>
              <a:gd name="T16" fmla="*/ 2147483647 w 171"/>
              <a:gd name="T17" fmla="*/ 2147483647 h 201"/>
              <a:gd name="T18" fmla="*/ 2147483647 w 171"/>
              <a:gd name="T19" fmla="*/ 2147483647 h 201"/>
              <a:gd name="T20" fmla="*/ 2147483647 w 171"/>
              <a:gd name="T21" fmla="*/ 2147483647 h 201"/>
              <a:gd name="T22" fmla="*/ 2147483647 w 171"/>
              <a:gd name="T23" fmla="*/ 2147483647 h 201"/>
              <a:gd name="T24" fmla="*/ 2147483647 w 171"/>
              <a:gd name="T25" fmla="*/ 2147483647 h 201"/>
              <a:gd name="T26" fmla="*/ 2147483647 w 171"/>
              <a:gd name="T27" fmla="*/ 2147483647 h 201"/>
              <a:gd name="T28" fmla="*/ 2147483647 w 171"/>
              <a:gd name="T29" fmla="*/ 2147483647 h 201"/>
              <a:gd name="T30" fmla="*/ 0 w 171"/>
              <a:gd name="T31" fmla="*/ 2147483647 h 201"/>
              <a:gd name="T32" fmla="*/ 0 w 171"/>
              <a:gd name="T33" fmla="*/ 2147483647 h 201"/>
              <a:gd name="T34" fmla="*/ 2147483647 w 171"/>
              <a:gd name="T35" fmla="*/ 2147483647 h 201"/>
              <a:gd name="T36" fmla="*/ 2147483647 w 171"/>
              <a:gd name="T37" fmla="*/ 2147483647 h 201"/>
              <a:gd name="T38" fmla="*/ 2147483647 w 171"/>
              <a:gd name="T39" fmla="*/ 2147483647 h 201"/>
              <a:gd name="T40" fmla="*/ 2147483647 w 171"/>
              <a:gd name="T41" fmla="*/ 2147483647 h 201"/>
              <a:gd name="T42" fmla="*/ 2147483647 w 171"/>
              <a:gd name="T43" fmla="*/ 2147483647 h 201"/>
              <a:gd name="T44" fmla="*/ 2147483647 w 171"/>
              <a:gd name="T45" fmla="*/ 2147483647 h 201"/>
              <a:gd name="T46" fmla="*/ 2147483647 w 171"/>
              <a:gd name="T47" fmla="*/ 2147483647 h 201"/>
              <a:gd name="T48" fmla="*/ 2147483647 w 171"/>
              <a:gd name="T49" fmla="*/ 2147483647 h 201"/>
              <a:gd name="T50" fmla="*/ 2147483647 w 171"/>
              <a:gd name="T51" fmla="*/ 2147483647 h 201"/>
              <a:gd name="T52" fmla="*/ 2147483647 w 171"/>
              <a:gd name="T53" fmla="*/ 2147483647 h 201"/>
              <a:gd name="T54" fmla="*/ 2147483647 w 171"/>
              <a:gd name="T55" fmla="*/ 2147483647 h 201"/>
              <a:gd name="T56" fmla="*/ 2147483647 w 171"/>
              <a:gd name="T57" fmla="*/ 2147483647 h 201"/>
              <a:gd name="T58" fmla="*/ 2147483647 w 171"/>
              <a:gd name="T59" fmla="*/ 2147483647 h 201"/>
              <a:gd name="T60" fmla="*/ 2147483647 w 171"/>
              <a:gd name="T61" fmla="*/ 2147483647 h 201"/>
              <a:gd name="T62" fmla="*/ 2147483647 w 171"/>
              <a:gd name="T63" fmla="*/ 2147483647 h 201"/>
              <a:gd name="T64" fmla="*/ 2147483647 w 171"/>
              <a:gd name="T65" fmla="*/ 2147483647 h 201"/>
              <a:gd name="T66" fmla="*/ 2147483647 w 171"/>
              <a:gd name="T67" fmla="*/ 2147483647 h 201"/>
              <a:gd name="T68" fmla="*/ 2147483647 w 171"/>
              <a:gd name="T69" fmla="*/ 2147483647 h 201"/>
              <a:gd name="T70" fmla="*/ 2147483647 w 171"/>
              <a:gd name="T71" fmla="*/ 2147483647 h 201"/>
              <a:gd name="T72" fmla="*/ 2147483647 w 171"/>
              <a:gd name="T73" fmla="*/ 2147483647 h 201"/>
              <a:gd name="T74" fmla="*/ 2147483647 w 171"/>
              <a:gd name="T75" fmla="*/ 2147483647 h 201"/>
              <a:gd name="T76" fmla="*/ 2147483647 w 171"/>
              <a:gd name="T77" fmla="*/ 2147483647 h 201"/>
              <a:gd name="T78" fmla="*/ 2147483647 w 171"/>
              <a:gd name="T79" fmla="*/ 2147483647 h 2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1" h="201">
                <a:moveTo>
                  <a:pt x="61" y="46"/>
                </a:moveTo>
                <a:cubicBezTo>
                  <a:pt x="64" y="46"/>
                  <a:pt x="82" y="39"/>
                  <a:pt x="104" y="47"/>
                </a:cubicBezTo>
                <a:cubicBezTo>
                  <a:pt x="101" y="32"/>
                  <a:pt x="109" y="24"/>
                  <a:pt x="109" y="19"/>
                </a:cubicBezTo>
                <a:cubicBezTo>
                  <a:pt x="108" y="7"/>
                  <a:pt x="104" y="15"/>
                  <a:pt x="97" y="9"/>
                </a:cubicBezTo>
                <a:cubicBezTo>
                  <a:pt x="97" y="11"/>
                  <a:pt x="100" y="21"/>
                  <a:pt x="92" y="30"/>
                </a:cubicBezTo>
                <a:cubicBezTo>
                  <a:pt x="97" y="17"/>
                  <a:pt x="92" y="0"/>
                  <a:pt x="92" y="2"/>
                </a:cubicBezTo>
                <a:cubicBezTo>
                  <a:pt x="86" y="9"/>
                  <a:pt x="79" y="1"/>
                  <a:pt x="76" y="10"/>
                </a:cubicBezTo>
                <a:cubicBezTo>
                  <a:pt x="75" y="13"/>
                  <a:pt x="82" y="22"/>
                  <a:pt x="76" y="35"/>
                </a:cubicBezTo>
                <a:cubicBezTo>
                  <a:pt x="75" y="19"/>
                  <a:pt x="72" y="14"/>
                  <a:pt x="72" y="16"/>
                </a:cubicBezTo>
                <a:cubicBezTo>
                  <a:pt x="68" y="26"/>
                  <a:pt x="59" y="12"/>
                  <a:pt x="59" y="28"/>
                </a:cubicBezTo>
                <a:cubicBezTo>
                  <a:pt x="59" y="30"/>
                  <a:pt x="66" y="35"/>
                  <a:pt x="61" y="46"/>
                </a:cubicBezTo>
                <a:close/>
                <a:moveTo>
                  <a:pt x="91" y="133"/>
                </a:moveTo>
                <a:cubicBezTo>
                  <a:pt x="91" y="153"/>
                  <a:pt x="91" y="153"/>
                  <a:pt x="91" y="153"/>
                </a:cubicBezTo>
                <a:cubicBezTo>
                  <a:pt x="95" y="152"/>
                  <a:pt x="95" y="151"/>
                  <a:pt x="96" y="149"/>
                </a:cubicBezTo>
                <a:cubicBezTo>
                  <a:pt x="98" y="147"/>
                  <a:pt x="99" y="145"/>
                  <a:pt x="99" y="143"/>
                </a:cubicBezTo>
                <a:cubicBezTo>
                  <a:pt x="99" y="141"/>
                  <a:pt x="98" y="139"/>
                  <a:pt x="97" y="137"/>
                </a:cubicBezTo>
                <a:cubicBezTo>
                  <a:pt x="95" y="136"/>
                  <a:pt x="95" y="134"/>
                  <a:pt x="91" y="133"/>
                </a:cubicBezTo>
                <a:close/>
                <a:moveTo>
                  <a:pt x="74" y="95"/>
                </a:moveTo>
                <a:cubicBezTo>
                  <a:pt x="73" y="96"/>
                  <a:pt x="72" y="97"/>
                  <a:pt x="72" y="99"/>
                </a:cubicBezTo>
                <a:cubicBezTo>
                  <a:pt x="72" y="101"/>
                  <a:pt x="73" y="103"/>
                  <a:pt x="74" y="104"/>
                </a:cubicBezTo>
                <a:cubicBezTo>
                  <a:pt x="75" y="105"/>
                  <a:pt x="76" y="106"/>
                  <a:pt x="79" y="107"/>
                </a:cubicBezTo>
                <a:cubicBezTo>
                  <a:pt x="79" y="91"/>
                  <a:pt x="79" y="91"/>
                  <a:pt x="79" y="91"/>
                </a:cubicBezTo>
                <a:cubicBezTo>
                  <a:pt x="76" y="92"/>
                  <a:pt x="75" y="93"/>
                  <a:pt x="74" y="95"/>
                </a:cubicBezTo>
                <a:close/>
                <a:moveTo>
                  <a:pt x="171" y="179"/>
                </a:moveTo>
                <a:cubicBezTo>
                  <a:pt x="163" y="72"/>
                  <a:pt x="125" y="59"/>
                  <a:pt x="115" y="54"/>
                </a:cubicBezTo>
                <a:cubicBezTo>
                  <a:pt x="108" y="51"/>
                  <a:pt x="96" y="49"/>
                  <a:pt x="84" y="49"/>
                </a:cubicBezTo>
                <a:cubicBezTo>
                  <a:pt x="83" y="49"/>
                  <a:pt x="83" y="49"/>
                  <a:pt x="82" y="49"/>
                </a:cubicBezTo>
                <a:cubicBezTo>
                  <a:pt x="81" y="49"/>
                  <a:pt x="80" y="49"/>
                  <a:pt x="80" y="49"/>
                </a:cubicBezTo>
                <a:cubicBezTo>
                  <a:pt x="78" y="49"/>
                  <a:pt x="77" y="49"/>
                  <a:pt x="75" y="49"/>
                </a:cubicBezTo>
                <a:cubicBezTo>
                  <a:pt x="72" y="49"/>
                  <a:pt x="69" y="50"/>
                  <a:pt x="66" y="50"/>
                </a:cubicBezTo>
                <a:cubicBezTo>
                  <a:pt x="61" y="51"/>
                  <a:pt x="55" y="52"/>
                  <a:pt x="51" y="54"/>
                </a:cubicBezTo>
                <a:cubicBezTo>
                  <a:pt x="25" y="64"/>
                  <a:pt x="11" y="68"/>
                  <a:pt x="0" y="179"/>
                </a:cubicBezTo>
                <a:cubicBezTo>
                  <a:pt x="0" y="179"/>
                  <a:pt x="0" y="180"/>
                  <a:pt x="0" y="180"/>
                </a:cubicBezTo>
                <a:cubicBezTo>
                  <a:pt x="0" y="180"/>
                  <a:pt x="0" y="180"/>
                  <a:pt x="0" y="181"/>
                </a:cubicBezTo>
                <a:cubicBezTo>
                  <a:pt x="0" y="181"/>
                  <a:pt x="0" y="182"/>
                  <a:pt x="0" y="182"/>
                </a:cubicBezTo>
                <a:cubicBezTo>
                  <a:pt x="1" y="183"/>
                  <a:pt x="1" y="184"/>
                  <a:pt x="1" y="185"/>
                </a:cubicBezTo>
                <a:cubicBezTo>
                  <a:pt x="2" y="187"/>
                  <a:pt x="4" y="189"/>
                  <a:pt x="6" y="190"/>
                </a:cubicBezTo>
                <a:cubicBezTo>
                  <a:pt x="26" y="197"/>
                  <a:pt x="63" y="200"/>
                  <a:pt x="84" y="201"/>
                </a:cubicBezTo>
                <a:cubicBezTo>
                  <a:pt x="85" y="201"/>
                  <a:pt x="86" y="201"/>
                  <a:pt x="87" y="201"/>
                </a:cubicBezTo>
                <a:cubicBezTo>
                  <a:pt x="89" y="201"/>
                  <a:pt x="89" y="201"/>
                  <a:pt x="91" y="201"/>
                </a:cubicBezTo>
                <a:cubicBezTo>
                  <a:pt x="93" y="201"/>
                  <a:pt x="96" y="201"/>
                  <a:pt x="99" y="200"/>
                </a:cubicBezTo>
                <a:cubicBezTo>
                  <a:pt x="104" y="200"/>
                  <a:pt x="129" y="200"/>
                  <a:pt x="134" y="199"/>
                </a:cubicBezTo>
                <a:cubicBezTo>
                  <a:pt x="145" y="197"/>
                  <a:pt x="155" y="194"/>
                  <a:pt x="165" y="190"/>
                </a:cubicBezTo>
                <a:cubicBezTo>
                  <a:pt x="167" y="189"/>
                  <a:pt x="169" y="188"/>
                  <a:pt x="169" y="186"/>
                </a:cubicBezTo>
                <a:cubicBezTo>
                  <a:pt x="170" y="185"/>
                  <a:pt x="170" y="183"/>
                  <a:pt x="171" y="182"/>
                </a:cubicBezTo>
                <a:cubicBezTo>
                  <a:pt x="171" y="182"/>
                  <a:pt x="171" y="181"/>
                  <a:pt x="171" y="181"/>
                </a:cubicBezTo>
                <a:cubicBezTo>
                  <a:pt x="171" y="180"/>
                  <a:pt x="171" y="180"/>
                  <a:pt x="171" y="180"/>
                </a:cubicBezTo>
                <a:cubicBezTo>
                  <a:pt x="171" y="180"/>
                  <a:pt x="171" y="179"/>
                  <a:pt x="171" y="179"/>
                </a:cubicBezTo>
                <a:close/>
                <a:moveTo>
                  <a:pt x="119" y="152"/>
                </a:moveTo>
                <a:cubicBezTo>
                  <a:pt x="117" y="156"/>
                  <a:pt x="115" y="159"/>
                  <a:pt x="112" y="161"/>
                </a:cubicBezTo>
                <a:cubicBezTo>
                  <a:pt x="108" y="164"/>
                  <a:pt x="105" y="166"/>
                  <a:pt x="102" y="167"/>
                </a:cubicBezTo>
                <a:cubicBezTo>
                  <a:pt x="98" y="168"/>
                  <a:pt x="96" y="169"/>
                  <a:pt x="91" y="169"/>
                </a:cubicBezTo>
                <a:cubicBezTo>
                  <a:pt x="91" y="183"/>
                  <a:pt x="91" y="183"/>
                  <a:pt x="91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79" y="169"/>
                  <a:pt x="79" y="169"/>
                  <a:pt x="79" y="169"/>
                </a:cubicBezTo>
                <a:cubicBezTo>
                  <a:pt x="73" y="168"/>
                  <a:pt x="68" y="167"/>
                  <a:pt x="65" y="166"/>
                </a:cubicBezTo>
                <a:cubicBezTo>
                  <a:pt x="61" y="165"/>
                  <a:pt x="59" y="163"/>
                  <a:pt x="56" y="160"/>
                </a:cubicBezTo>
                <a:cubicBezTo>
                  <a:pt x="53" y="158"/>
                  <a:pt x="50" y="155"/>
                  <a:pt x="48" y="152"/>
                </a:cubicBezTo>
                <a:cubicBezTo>
                  <a:pt x="47" y="149"/>
                  <a:pt x="46" y="150"/>
                  <a:pt x="45" y="146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1" y="142"/>
                  <a:pt x="72" y="145"/>
                  <a:pt x="73" y="147"/>
                </a:cubicBezTo>
                <a:cubicBezTo>
                  <a:pt x="75" y="149"/>
                  <a:pt x="76" y="151"/>
                  <a:pt x="79" y="152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28"/>
                  <a:pt x="65" y="126"/>
                  <a:pt x="62" y="124"/>
                </a:cubicBezTo>
                <a:cubicBezTo>
                  <a:pt x="58" y="122"/>
                  <a:pt x="55" y="120"/>
                  <a:pt x="53" y="116"/>
                </a:cubicBezTo>
                <a:cubicBezTo>
                  <a:pt x="50" y="112"/>
                  <a:pt x="49" y="107"/>
                  <a:pt x="49" y="102"/>
                </a:cubicBezTo>
                <a:cubicBezTo>
                  <a:pt x="49" y="95"/>
                  <a:pt x="51" y="88"/>
                  <a:pt x="56" y="83"/>
                </a:cubicBezTo>
                <a:cubicBezTo>
                  <a:pt x="62" y="78"/>
                  <a:pt x="69" y="76"/>
                  <a:pt x="79" y="75"/>
                </a:cubicBezTo>
                <a:cubicBezTo>
                  <a:pt x="79" y="63"/>
                  <a:pt x="79" y="63"/>
                  <a:pt x="79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75"/>
                  <a:pt x="91" y="75"/>
                  <a:pt x="91" y="75"/>
                </a:cubicBezTo>
                <a:cubicBezTo>
                  <a:pt x="101" y="76"/>
                  <a:pt x="105" y="78"/>
                  <a:pt x="110" y="82"/>
                </a:cubicBezTo>
                <a:cubicBezTo>
                  <a:pt x="115" y="86"/>
                  <a:pt x="118" y="91"/>
                  <a:pt x="120" y="97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5" y="98"/>
                  <a:pt x="94" y="96"/>
                  <a:pt x="93" y="95"/>
                </a:cubicBezTo>
                <a:cubicBezTo>
                  <a:pt x="92" y="94"/>
                  <a:pt x="93" y="93"/>
                  <a:pt x="91" y="92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104" y="113"/>
                  <a:pt x="110" y="117"/>
                  <a:pt x="114" y="120"/>
                </a:cubicBezTo>
                <a:cubicBezTo>
                  <a:pt x="120" y="125"/>
                  <a:pt x="122" y="132"/>
                  <a:pt x="122" y="139"/>
                </a:cubicBezTo>
                <a:cubicBezTo>
                  <a:pt x="122" y="144"/>
                  <a:pt x="121" y="148"/>
                  <a:pt x="119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2800"/>
          </a:p>
        </p:txBody>
      </p:sp>
      <p:pic>
        <p:nvPicPr>
          <p:cNvPr id="26" name="图片 25" descr="32313535343634313b32313535343635363bb9a4d7f7c8cbd4b1"/>
          <p:cNvPicPr>
            <a:picLocks noChangeAspect="true"/>
          </p:cNvPicPr>
          <p:nvPr/>
        </p:nvPicPr>
        <p:blipFill>
          <a:blip r:embed="rId1" cstate="print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7186930" y="1186815"/>
            <a:ext cx="919480" cy="919480"/>
          </a:xfrm>
          <a:prstGeom prst="rect">
            <a:avLst/>
          </a:prstGeom>
        </p:spPr>
      </p:pic>
      <p:pic>
        <p:nvPicPr>
          <p:cNvPr id="27" name="图片 26" descr="32313534373739313b32313534373739373bd6b0d2b5c8cbd4b1"/>
          <p:cNvPicPr>
            <a:picLocks noChangeAspect="true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156450" y="3215005"/>
            <a:ext cx="909955" cy="909955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547370" y="3616960"/>
            <a:ext cx="1505585" cy="469900"/>
          </a:xfrm>
          <a:prstGeom prst="rect">
            <a:avLst/>
          </a:prstGeom>
        </p:spPr>
        <p:txBody>
          <a:bodyPr wrap="none" lIns="72000" tIns="0" rIns="72000" bIns="0">
            <a:noAutofit/>
          </a:bodyPr>
          <a:lstStyle/>
          <a:p>
            <a:pPr lvl="0" algn="l" defTabSz="914400">
              <a:defRPr/>
            </a:pPr>
            <a:r>
              <a:rPr lang="zh-CN" altLang="en-US" sz="3200" b="1" dirty="0">
                <a:solidFill>
                  <a:srgbClr val="0070C0"/>
                </a:solidFill>
                <a:latin typeface="方正正中黑简体" panose="02000000000000000000" charset="-122"/>
                <a:ea typeface="方正正中黑简体" panose="02000000000000000000" charset="-122"/>
                <a:cs typeface="+mn-ea"/>
                <a:sym typeface="+mn-lt"/>
              </a:rPr>
              <a:t>（一）引流阶段</a:t>
            </a:r>
            <a:endParaRPr lang="zh-CN" altLang="en-US" sz="3200" b="1" dirty="0">
              <a:solidFill>
                <a:srgbClr val="0070C0"/>
              </a:solidFill>
              <a:latin typeface="方正正中黑简体" panose="02000000000000000000" charset="-122"/>
              <a:ea typeface="方正正中黑简体" panose="02000000000000000000" charset="-122"/>
              <a:cs typeface="+mn-ea"/>
              <a:sym typeface="+mn-lt"/>
            </a:endParaRPr>
          </a:p>
        </p:txBody>
      </p:sp>
      <p:pic>
        <p:nvPicPr>
          <p:cNvPr id="29" name="图片 28" descr="32313534343530343b32313534343439313bbacfd7f7"/>
          <p:cNvPicPr>
            <a:picLocks noChangeAspect="true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118985" y="5339080"/>
            <a:ext cx="921385" cy="921385"/>
          </a:xfrm>
          <a:prstGeom prst="rect">
            <a:avLst/>
          </a:prstGeom>
        </p:spPr>
      </p:pic>
      <p:sp>
        <p:nvSpPr>
          <p:cNvPr id="30" name="矩形 29"/>
          <p:cNvSpPr/>
          <p:nvPr/>
        </p:nvSpPr>
        <p:spPr>
          <a:xfrm>
            <a:off x="649605" y="2864485"/>
            <a:ext cx="3328035" cy="412750"/>
          </a:xfrm>
          <a:prstGeom prst="rect">
            <a:avLst/>
          </a:prstGeom>
          <a:gradFill>
            <a:gsLst>
              <a:gs pos="0">
                <a:srgbClr val="E30000"/>
              </a:gs>
              <a:gs pos="100000">
                <a:srgbClr val="760303"/>
              </a:gs>
            </a:gsLst>
            <a:lin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二、骗子冒充人员身份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1" name="Round Same Side Corner Rectangle 3"/>
          <p:cNvSpPr/>
          <p:nvPr/>
        </p:nvSpPr>
        <p:spPr bwMode="auto">
          <a:xfrm rot="5400000">
            <a:off x="8952230" y="1444625"/>
            <a:ext cx="618490" cy="2442210"/>
          </a:xfrm>
          <a:custGeom>
            <a:avLst/>
            <a:gdLst>
              <a:gd name="T0" fmla="*/ 186531 w 373062"/>
              <a:gd name="T1" fmla="*/ 0 h 1908175"/>
              <a:gd name="T2" fmla="*/ 186531 w 373062"/>
              <a:gd name="T3" fmla="*/ 0 h 1908175"/>
              <a:gd name="T4" fmla="*/ 373062 w 373062"/>
              <a:gd name="T5" fmla="*/ 186531 h 1908175"/>
              <a:gd name="T6" fmla="*/ 373062 w 373062"/>
              <a:gd name="T7" fmla="*/ 1908175 h 1908175"/>
              <a:gd name="T8" fmla="*/ 373062 w 373062"/>
              <a:gd name="T9" fmla="*/ 1908175 h 1908175"/>
              <a:gd name="T10" fmla="*/ 0 w 373062"/>
              <a:gd name="T11" fmla="*/ 1908175 h 1908175"/>
              <a:gd name="T12" fmla="*/ 0 w 373062"/>
              <a:gd name="T13" fmla="*/ 1908175 h 1908175"/>
              <a:gd name="T14" fmla="*/ 0 w 373062"/>
              <a:gd name="T15" fmla="*/ 186531 h 1908175"/>
              <a:gd name="T16" fmla="*/ 186531 w 373062"/>
              <a:gd name="T17" fmla="*/ 0 h 1908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062" h="1908175">
                <a:moveTo>
                  <a:pt x="186531" y="0"/>
                </a:moveTo>
                <a:lnTo>
                  <a:pt x="186531" y="0"/>
                </a:lnTo>
                <a:cubicBezTo>
                  <a:pt x="289549" y="0"/>
                  <a:pt x="373062" y="83513"/>
                  <a:pt x="373062" y="186531"/>
                </a:cubicBezTo>
                <a:lnTo>
                  <a:pt x="373062" y="1908175"/>
                </a:lnTo>
                <a:lnTo>
                  <a:pt x="0" y="1908175"/>
                </a:lnTo>
                <a:lnTo>
                  <a:pt x="0" y="186531"/>
                </a:lnTo>
                <a:cubicBezTo>
                  <a:pt x="0" y="83513"/>
                  <a:pt x="83513" y="0"/>
                  <a:pt x="186531" y="0"/>
                </a:cubicBezTo>
                <a:close/>
              </a:path>
            </a:pathLst>
          </a:custGeom>
          <a:noFill/>
          <a:ln w="12700" cap="flat" cmpd="sng">
            <a:solidFill>
              <a:srgbClr val="40404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32" name="Round Same Side Corner Rectangle 79"/>
          <p:cNvSpPr/>
          <p:nvPr/>
        </p:nvSpPr>
        <p:spPr bwMode="auto">
          <a:xfrm rot="16200000">
            <a:off x="7203440" y="2144395"/>
            <a:ext cx="618490" cy="1040130"/>
          </a:xfrm>
          <a:custGeom>
            <a:avLst/>
            <a:gdLst>
              <a:gd name="T0" fmla="*/ 186531 w 373062"/>
              <a:gd name="T1" fmla="*/ 0 h 627062"/>
              <a:gd name="T2" fmla="*/ 186531 w 373062"/>
              <a:gd name="T3" fmla="*/ 0 h 627062"/>
              <a:gd name="T4" fmla="*/ 373062 w 373062"/>
              <a:gd name="T5" fmla="*/ 186531 h 627062"/>
              <a:gd name="T6" fmla="*/ 373062 w 373062"/>
              <a:gd name="T7" fmla="*/ 627062 h 627062"/>
              <a:gd name="T8" fmla="*/ 373062 w 373062"/>
              <a:gd name="T9" fmla="*/ 627062 h 627062"/>
              <a:gd name="T10" fmla="*/ 0 w 373062"/>
              <a:gd name="T11" fmla="*/ 627062 h 627062"/>
              <a:gd name="T12" fmla="*/ 0 w 373062"/>
              <a:gd name="T13" fmla="*/ 627062 h 627062"/>
              <a:gd name="T14" fmla="*/ 0 w 373062"/>
              <a:gd name="T15" fmla="*/ 186531 h 627062"/>
              <a:gd name="T16" fmla="*/ 186531 w 373062"/>
              <a:gd name="T17" fmla="*/ 0 h 6270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062" h="627062">
                <a:moveTo>
                  <a:pt x="186531" y="0"/>
                </a:moveTo>
                <a:lnTo>
                  <a:pt x="186531" y="0"/>
                </a:lnTo>
                <a:cubicBezTo>
                  <a:pt x="289549" y="0"/>
                  <a:pt x="373062" y="83513"/>
                  <a:pt x="373062" y="186531"/>
                </a:cubicBezTo>
                <a:lnTo>
                  <a:pt x="373062" y="627062"/>
                </a:lnTo>
                <a:lnTo>
                  <a:pt x="0" y="627062"/>
                </a:lnTo>
                <a:lnTo>
                  <a:pt x="0" y="186531"/>
                </a:lnTo>
                <a:cubicBezTo>
                  <a:pt x="0" y="83513"/>
                  <a:pt x="83513" y="0"/>
                  <a:pt x="186531" y="0"/>
                </a:cubicBezTo>
                <a:close/>
              </a:path>
            </a:pathLst>
          </a:cu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2800"/>
          </a:p>
        </p:txBody>
      </p:sp>
      <p:sp>
        <p:nvSpPr>
          <p:cNvPr id="33" name="TextBox 13"/>
          <p:cNvSpPr txBox="true">
            <a:spLocks noChangeArrowheads="true"/>
          </p:cNvSpPr>
          <p:nvPr/>
        </p:nvSpPr>
        <p:spPr bwMode="auto">
          <a:xfrm>
            <a:off x="8209915" y="2472055"/>
            <a:ext cx="2462530" cy="368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  <a:buFont typeface="Arial" panose="02080604020202020204" pitchFamily="34" charset="0"/>
              <a:buNone/>
            </a:pPr>
            <a:r>
              <a:rPr lang="zh-CN" altLang="en-US" sz="24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公司高管</a:t>
            </a:r>
            <a:endParaRPr lang="zh-CN" altLang="en-US" sz="2400" b="1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pic>
        <p:nvPicPr>
          <p:cNvPr id="34" name="图片 33" descr="32313535343634313b32313535343635363bb9a4d7f7c8cbd4b1"/>
          <p:cNvPicPr>
            <a:picLocks noChangeAspect="true"/>
          </p:cNvPicPr>
          <p:nvPr/>
        </p:nvPicPr>
        <p:blipFill>
          <a:blip r:embed="rId1" cstate="print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7132320" y="2160270"/>
            <a:ext cx="919480" cy="91948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图片 11" descr="6238baff426e45989e07c09e547d482b"/>
          <p:cNvPicPr>
            <a:picLocks noChangeAspect="true"/>
          </p:cNvPicPr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535295" y="3030855"/>
            <a:ext cx="6731000" cy="3789045"/>
          </a:xfrm>
          <a:prstGeom prst="rect">
            <a:avLst/>
          </a:prstGeom>
        </p:spPr>
      </p:pic>
      <p:grpSp>
        <p:nvGrpSpPr>
          <p:cNvPr id="31" name="组合 30"/>
          <p:cNvGrpSpPr/>
          <p:nvPr/>
        </p:nvGrpSpPr>
        <p:grpSpPr>
          <a:xfrm>
            <a:off x="598170" y="2168525"/>
            <a:ext cx="5462905" cy="3302000"/>
            <a:chOff x="942" y="3415"/>
            <a:chExt cx="8603" cy="5200"/>
          </a:xfrm>
        </p:grpSpPr>
        <p:sp>
          <p:nvSpPr>
            <p:cNvPr id="122" name="矩形 121"/>
            <p:cNvSpPr/>
            <p:nvPr/>
          </p:nvSpPr>
          <p:spPr>
            <a:xfrm>
              <a:off x="942" y="3415"/>
              <a:ext cx="8603" cy="858"/>
            </a:xfrm>
            <a:prstGeom prst="rect">
              <a:avLst/>
            </a:prstGeom>
          </p:spPr>
          <p:txBody>
            <a:bodyPr wrap="none" lIns="72000" tIns="0" rIns="72000" bIns="0">
              <a:noAutofit/>
            </a:bodyPr>
            <a:lstStyle/>
            <a:p>
              <a:pPr lvl="0" algn="l" defTabSz="914400">
                <a:defRPr/>
              </a:pPr>
              <a:r>
                <a:rPr lang="zh-CN" altLang="en-US" sz="2400" b="1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（二）实施诈骗阶段（群内成员）</a:t>
              </a:r>
              <a:endParaRPr lang="zh-CN" altLang="en-US" sz="24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" name="TextBox 13"/>
            <p:cNvSpPr txBox="true">
              <a:spLocks noChangeArrowheads="true"/>
            </p:cNvSpPr>
            <p:nvPr/>
          </p:nvSpPr>
          <p:spPr bwMode="auto">
            <a:xfrm>
              <a:off x="983" y="4592"/>
              <a:ext cx="7666" cy="40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2160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l" eaLnBrk="1" hangingPunct="1">
                <a:lnSpc>
                  <a:spcPct val="150000"/>
                </a:lnSpc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1、公司老板、法人、股东、监事、员工等</a:t>
              </a:r>
              <a:r>
                <a:rPr lang="en-US" altLang="zh-CN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 </a:t>
              </a:r>
              <a:endParaRPr lang="en-US" altLang="zh-CN" sz="20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  <a:p>
              <a:pPr algn="l" eaLnBrk="1" hangingPunct="1">
                <a:lnSpc>
                  <a:spcPct val="150000"/>
                </a:lnSpc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2、老板、老板娘等</a:t>
              </a:r>
              <a:endParaRPr lang="zh-CN" altLang="en-US" sz="20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  <a:p>
              <a:pPr algn="l" eaLnBrk="1" hangingPunct="1">
                <a:lnSpc>
                  <a:spcPct val="150000"/>
                </a:lnSpc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3、银行工作人员</a:t>
              </a:r>
              <a:r>
                <a:rPr lang="en-US" altLang="zh-CN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   </a:t>
              </a:r>
              <a:endParaRPr lang="en-US" altLang="zh-CN" sz="20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  <a:p>
              <a:pPr algn="l" eaLnBrk="1" hangingPunct="1">
                <a:lnSpc>
                  <a:spcPct val="150000"/>
                </a:lnSpc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zh-CN" altLang="en-US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4、年审公司人员</a:t>
              </a:r>
              <a:endParaRPr lang="zh-CN" altLang="en-US" sz="20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  <a:p>
              <a:pPr algn="l" eaLnBrk="1" hangingPunct="1">
                <a:lnSpc>
                  <a:spcPct val="150000"/>
                </a:lnSpc>
                <a:spcBef>
                  <a:spcPct val="20000"/>
                </a:spcBef>
                <a:buFont typeface="Arial" panose="02080604020202020204" pitchFamily="34" charset="0"/>
                <a:buNone/>
              </a:pPr>
              <a:r>
                <a:rPr lang="en-US" altLang="zh-CN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5</a:t>
              </a:r>
              <a:r>
                <a:rPr lang="zh-CN" altLang="en-US" sz="2000" b="1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Arial" panose="02080604020202020204" pitchFamily="34" charset="0"/>
                  <a:ea typeface="微软雅黑" panose="020B0503020204020204" pitchFamily="34" charset="-122"/>
                  <a:sym typeface="Arial" panose="02080604020202020204" pitchFamily="34" charset="0"/>
                </a:rPr>
                <a:t>、其他公司人员（在群内谈业务）</a:t>
              </a:r>
              <a:endParaRPr lang="zh-CN" altLang="en-US" sz="2000" b="1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endParaRPr>
            </a:p>
          </p:txBody>
        </p:sp>
      </p:grpSp>
      <p:sp>
        <p:nvSpPr>
          <p:cNvPr id="21" name="矩形 20"/>
          <p:cNvSpPr/>
          <p:nvPr/>
        </p:nvSpPr>
        <p:spPr>
          <a:xfrm>
            <a:off x="3952240" y="1184910"/>
            <a:ext cx="3856990" cy="469900"/>
          </a:xfrm>
          <a:prstGeom prst="rect">
            <a:avLst/>
          </a:prstGeom>
          <a:gradFill>
            <a:gsLst>
              <a:gs pos="0">
                <a:srgbClr val="E30000"/>
              </a:gs>
              <a:gs pos="100000">
                <a:srgbClr val="76030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二、骗子冒充人员身份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矩形 20"/>
          <p:cNvSpPr/>
          <p:nvPr/>
        </p:nvSpPr>
        <p:spPr>
          <a:xfrm>
            <a:off x="4672330" y="1555115"/>
            <a:ext cx="2621915" cy="6000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 anchor="ctr" anchorCtr="false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三、发案时间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95605" y="3041015"/>
            <a:ext cx="1846580" cy="1598295"/>
            <a:chOff x="1187625" y="843558"/>
            <a:chExt cx="1944216" cy="2259423"/>
          </a:xfrm>
        </p:grpSpPr>
        <p:sp>
          <p:nvSpPr>
            <p:cNvPr id="11" name="五边形 10"/>
            <p:cNvSpPr/>
            <p:nvPr/>
          </p:nvSpPr>
          <p:spPr>
            <a:xfrm rot="16200000">
              <a:off x="1030021" y="1001161"/>
              <a:ext cx="2259423" cy="1944216"/>
            </a:xfrm>
            <a:prstGeom prst="homePlate">
              <a:avLst>
                <a:gd name="adj" fmla="val 31383"/>
              </a:avLst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TextBox 11"/>
            <p:cNvSpPr txBox="true"/>
            <p:nvPr/>
          </p:nvSpPr>
          <p:spPr>
            <a:xfrm>
              <a:off x="1279089" y="1787973"/>
              <a:ext cx="1768573" cy="650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发案时间</a:t>
              </a:r>
              <a:endParaRPr lang="zh-CN" altLang="en-US" sz="24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sp>
        <p:nvSpPr>
          <p:cNvPr id="4" name="右箭头 3"/>
          <p:cNvSpPr/>
          <p:nvPr/>
        </p:nvSpPr>
        <p:spPr>
          <a:xfrm>
            <a:off x="2372360" y="3663950"/>
            <a:ext cx="1152525" cy="380365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左大括号 4"/>
          <p:cNvSpPr/>
          <p:nvPr/>
        </p:nvSpPr>
        <p:spPr>
          <a:xfrm>
            <a:off x="3599180" y="3213100"/>
            <a:ext cx="288290" cy="1816735"/>
          </a:xfrm>
          <a:prstGeom prst="leftBrace">
            <a:avLst>
              <a:gd name="adj1" fmla="val 19041"/>
              <a:gd name="adj2" fmla="val 50000"/>
            </a:avLst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7"/>
          <p:cNvSpPr txBox="true">
            <a:spLocks noChangeArrowheads="true"/>
          </p:cNvSpPr>
          <p:nvPr/>
        </p:nvSpPr>
        <p:spPr bwMode="auto">
          <a:xfrm>
            <a:off x="3854450" y="3234055"/>
            <a:ext cx="3368040" cy="1814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2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>
              <a:defRPr sz="28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>
              <a:defRPr sz="24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eaLnBrk="0" fontAlgn="base" hangingPunct="0">
              <a:spcAft>
                <a:spcPct val="0"/>
              </a:spcAft>
              <a:buFont typeface="Arial" panose="0208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eaLnBrk="0" fontAlgn="base" hangingPunct="0">
              <a:spcAft>
                <a:spcPct val="0"/>
              </a:spcAft>
              <a:buFont typeface="Arial" panose="0208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eaLnBrk="0" fontAlgn="base" hangingPunct="0">
              <a:spcAft>
                <a:spcPct val="0"/>
              </a:spcAft>
              <a:buFont typeface="Arial" panose="0208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eaLnBrk="0" fontAlgn="base" hangingPunct="0">
              <a:spcAft>
                <a:spcPct val="0"/>
              </a:spcAft>
              <a:buFont typeface="Arial" panose="0208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algn="just" fontAlgn="auto">
              <a:lnSpc>
                <a:spcPts val="3480"/>
              </a:lnSpc>
            </a:pPr>
            <a:r>
              <a:rPr lang="zh-CN" altLang="en-US" sz="2400" b="1" u="sng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sym typeface="+mn-ea"/>
              </a:rPr>
              <a:t>全天均可发生，但多为上午刚上班、上午快下班、中午休息、晚间快下班等时间。</a:t>
            </a:r>
            <a:endParaRPr lang="zh-CN" altLang="en-US" sz="2400" b="1" u="sng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sym typeface="+mn-ea"/>
            </a:endParaRPr>
          </a:p>
        </p:txBody>
      </p:sp>
      <p:pic>
        <p:nvPicPr>
          <p:cNvPr id="9" name="图片 8" descr="C:\Users\fzzx\Desktop\789.png789"/>
          <p:cNvPicPr>
            <a:picLocks noChangeAspect="true"/>
          </p:cNvPicPr>
          <p:nvPr/>
        </p:nvPicPr>
        <p:blipFill>
          <a:blip r:embed="rId1" cstate="print"/>
          <a:srcRect l="7265" t="28129" r="10693" b="34419"/>
          <a:stretch>
            <a:fillRect/>
          </a:stretch>
        </p:blipFill>
        <p:spPr>
          <a:xfrm>
            <a:off x="6947535" y="2830830"/>
            <a:ext cx="5135880" cy="40189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4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4" grpId="0" bldLvl="0" animBg="true"/>
      <p:bldP spid="5" grpId="0" bldLvl="0" animBg="true"/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矩形 20"/>
          <p:cNvSpPr/>
          <p:nvPr/>
        </p:nvSpPr>
        <p:spPr>
          <a:xfrm>
            <a:off x="3906520" y="1184910"/>
            <a:ext cx="3856990" cy="4699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四、总结手法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493395" y="2001520"/>
            <a:ext cx="9864725" cy="4051325"/>
            <a:chOff x="3463955" y="1442568"/>
            <a:chExt cx="6834505" cy="3295342"/>
          </a:xfrm>
        </p:grpSpPr>
        <p:sp>
          <p:nvSpPr>
            <p:cNvPr id="28" name="Rectangle 632"/>
            <p:cNvSpPr>
              <a:spLocks noChangeArrowheads="true"/>
            </p:cNvSpPr>
            <p:nvPr/>
          </p:nvSpPr>
          <p:spPr bwMode="auto">
            <a:xfrm>
              <a:off x="3526867" y="1442568"/>
              <a:ext cx="3616766" cy="497397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9" name="TextBox 707"/>
            <p:cNvSpPr>
              <a:spLocks noChangeArrowheads="true"/>
            </p:cNvSpPr>
            <p:nvPr/>
          </p:nvSpPr>
          <p:spPr bwMode="auto">
            <a:xfrm>
              <a:off x="3833067" y="1539155"/>
              <a:ext cx="3496662" cy="32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（一）首先和公司、财务取得联系</a:t>
              </a:r>
              <a:endParaRPr lang="zh-CN" altLang="en-US" sz="20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0" name="矩形 1"/>
            <p:cNvSpPr>
              <a:spLocks noChangeArrowheads="true"/>
            </p:cNvSpPr>
            <p:nvPr/>
          </p:nvSpPr>
          <p:spPr bwMode="auto">
            <a:xfrm>
              <a:off x="3463955" y="2035023"/>
              <a:ext cx="6834505" cy="270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1.电话打到公司前台，通过前台找财务接电话。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2.电话打到公司前台，给前台留下一个QQ号码，让前台转交财务。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3.电话直接打给财务座机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4.通过公司其他同事（非前台人员）和财务取得联系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5.财务的邮箱收到法人、老板、同事名字或公司名称发来的邮件，邮件内容为要求其添加某QQ号或进某聊天群。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6.公司人员或财务的QQ直接被拉入某聊天群（个人信息泄露）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1" name="Freeform 166"/>
            <p:cNvSpPr>
              <a:spLocks noEditPoints="true"/>
            </p:cNvSpPr>
            <p:nvPr/>
          </p:nvSpPr>
          <p:spPr bwMode="auto">
            <a:xfrm>
              <a:off x="3635896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false" compatLnSpc="true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矩形 20"/>
          <p:cNvSpPr/>
          <p:nvPr/>
        </p:nvSpPr>
        <p:spPr>
          <a:xfrm>
            <a:off x="4777105" y="1743075"/>
            <a:ext cx="2890520" cy="52514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 anchor="ctr" anchorCtr="false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四、总结手法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809105" y="2684145"/>
            <a:ext cx="4634230" cy="2331140"/>
            <a:chOff x="3463955" y="1442568"/>
            <a:chExt cx="3212465" cy="1615761"/>
          </a:xfrm>
        </p:grpSpPr>
        <p:sp>
          <p:nvSpPr>
            <p:cNvPr id="3" name="Rectangle 632"/>
            <p:cNvSpPr>
              <a:spLocks noChangeArrowheads="true"/>
            </p:cNvSpPr>
            <p:nvPr/>
          </p:nvSpPr>
          <p:spPr bwMode="auto">
            <a:xfrm>
              <a:off x="3598651" y="1442568"/>
              <a:ext cx="2189037" cy="497349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false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" name="TextBox 707"/>
            <p:cNvSpPr>
              <a:spLocks noChangeArrowheads="true"/>
            </p:cNvSpPr>
            <p:nvPr/>
          </p:nvSpPr>
          <p:spPr bwMode="auto">
            <a:xfrm>
              <a:off x="3829715" y="1530198"/>
              <a:ext cx="1868805" cy="3190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>
                <a:buClrTx/>
                <a:buSzTx/>
                <a:buFontTx/>
              </a:pPr>
              <a:r>
                <a:rPr lang="zh-CN" altLang="en-US" sz="24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（三）被拉进群</a:t>
              </a:r>
              <a:endParaRPr lang="zh-CN" altLang="en-US" sz="24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5" name="矩形 1"/>
            <p:cNvSpPr>
              <a:spLocks noChangeArrowheads="true"/>
            </p:cNvSpPr>
            <p:nvPr/>
          </p:nvSpPr>
          <p:spPr bwMode="auto">
            <a:xfrm>
              <a:off x="3463955" y="2035023"/>
              <a:ext cx="3212465" cy="1023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Tx/>
                <a:buSzTx/>
                <a:buNone/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1.以各种理由主动拉你进QQ群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  <a:buClrTx/>
                <a:buSzTx/>
                <a:buNone/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2.被公司同事被动拉入QQ群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>
                <a:lnSpc>
                  <a:spcPct val="150000"/>
                </a:lnSpc>
                <a:buClrTx/>
                <a:buSzTx/>
                <a:buNone/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3.莫名其妙被拉入群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6" name="Freeform 166"/>
            <p:cNvSpPr>
              <a:spLocks noEditPoints="true"/>
            </p:cNvSpPr>
            <p:nvPr/>
          </p:nvSpPr>
          <p:spPr bwMode="auto">
            <a:xfrm>
              <a:off x="3707651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false" compatLnSpc="true"/>
            <a:lstStyle/>
            <a:p>
              <a:endParaRPr lang="zh-CN" altLang="en-US"/>
            </a:p>
          </p:txBody>
        </p:sp>
      </p:grpSp>
      <p:sp>
        <p:nvSpPr>
          <p:cNvPr id="9" name="矩形 1"/>
          <p:cNvSpPr>
            <a:spLocks noChangeArrowheads="true"/>
          </p:cNvSpPr>
          <p:nvPr/>
        </p:nvSpPr>
        <p:spPr bwMode="auto">
          <a:xfrm>
            <a:off x="435610" y="3568065"/>
            <a:ext cx="4672965" cy="1014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Tx/>
              <a:buSzTx/>
              <a:buNone/>
            </a:pPr>
            <a:r>
              <a: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理由多为要给你发资料，或要你提供公司银行账户给您转账。</a:t>
            </a:r>
            <a:endParaRPr lang="zh-CN" altLang="en-US" sz="200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+mn-ea"/>
            </a:endParaRPr>
          </a:p>
        </p:txBody>
      </p:sp>
      <p:sp>
        <p:nvSpPr>
          <p:cNvPr id="13" name="Rectangle 632"/>
          <p:cNvSpPr>
            <a:spLocks noChangeArrowheads="true"/>
          </p:cNvSpPr>
          <p:nvPr/>
        </p:nvSpPr>
        <p:spPr bwMode="auto">
          <a:xfrm>
            <a:off x="492125" y="2664460"/>
            <a:ext cx="5193665" cy="71691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scaled="false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zh-CN">
              <a:solidFill>
                <a:srgbClr val="000000"/>
              </a:solidFill>
              <a:latin typeface="Calibri" panose="020F0502020204030204" pitchFamily="34" charset="0"/>
              <a:sym typeface="宋体" panose="02010600030101010101" pitchFamily="2" charset="-122"/>
            </a:endParaRPr>
          </a:p>
        </p:txBody>
      </p:sp>
      <p:sp>
        <p:nvSpPr>
          <p:cNvPr id="14" name="TextBox 707"/>
          <p:cNvSpPr>
            <a:spLocks noChangeArrowheads="true"/>
          </p:cNvSpPr>
          <p:nvPr/>
        </p:nvSpPr>
        <p:spPr bwMode="auto">
          <a:xfrm>
            <a:off x="675640" y="2760980"/>
            <a:ext cx="50101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>
              <a:buClrTx/>
              <a:buSzTx/>
              <a:buFontTx/>
            </a:pPr>
            <a:r>
              <a:rPr lang="zh-CN" altLang="en-US" sz="24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（二）以各种理由添加财务QQ</a:t>
            </a:r>
            <a:endParaRPr lang="zh-CN" altLang="en-US" sz="2400" b="1" spc="300" noProof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5" name="Freeform 166"/>
          <p:cNvSpPr>
            <a:spLocks noEditPoints="true"/>
          </p:cNvSpPr>
          <p:nvPr/>
        </p:nvSpPr>
        <p:spPr bwMode="auto">
          <a:xfrm>
            <a:off x="601345" y="2664460"/>
            <a:ext cx="456565" cy="671195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false" compatLnSpc="true"/>
          <a:lstStyle/>
          <a:p>
            <a:endParaRPr lang="zh-CN" altLang="en-US"/>
          </a:p>
        </p:txBody>
      </p:sp>
      <p:cxnSp>
        <p:nvCxnSpPr>
          <p:cNvPr id="7" name="直接连接符 6"/>
          <p:cNvCxnSpPr/>
          <p:nvPr/>
        </p:nvCxnSpPr>
        <p:spPr>
          <a:xfrm>
            <a:off x="6222365" y="2607310"/>
            <a:ext cx="0" cy="4000500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矩形 20"/>
          <p:cNvSpPr/>
          <p:nvPr/>
        </p:nvSpPr>
        <p:spPr>
          <a:xfrm>
            <a:off x="4877435" y="1055370"/>
            <a:ext cx="2735580" cy="58229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 anchor="ctr" anchorCtr="false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四、总结手法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945181" y="2245372"/>
            <a:ext cx="4832350" cy="2750820"/>
            <a:chOff x="2994849" y="1442568"/>
            <a:chExt cx="3624263" cy="2063115"/>
          </a:xfrm>
        </p:grpSpPr>
        <p:sp>
          <p:nvSpPr>
            <p:cNvPr id="24" name="Rectangle 632"/>
            <p:cNvSpPr>
              <a:spLocks noChangeArrowheads="true"/>
            </p:cNvSpPr>
            <p:nvPr/>
          </p:nvSpPr>
          <p:spPr bwMode="auto">
            <a:xfrm>
              <a:off x="3598575" y="1442568"/>
              <a:ext cx="2146935" cy="497205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ang="5400000" scaled="false"/>
            </a:gra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zh-CN" sz="2400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5" name="TextBox 707"/>
            <p:cNvSpPr>
              <a:spLocks noChangeArrowheads="true"/>
            </p:cNvSpPr>
            <p:nvPr/>
          </p:nvSpPr>
          <p:spPr bwMode="auto">
            <a:xfrm>
              <a:off x="3958427" y="1539008"/>
              <a:ext cx="1670685" cy="299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（四）群内成员</a:t>
              </a:r>
              <a:endParaRPr lang="zh-CN" altLang="en-US" sz="20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2" name="矩形 1"/>
            <p:cNvSpPr>
              <a:spLocks noChangeArrowheads="true"/>
            </p:cNvSpPr>
            <p:nvPr/>
          </p:nvSpPr>
          <p:spPr bwMode="auto">
            <a:xfrm>
              <a:off x="2994849" y="2061693"/>
              <a:ext cx="3624263" cy="1443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 fontAlgn="auto">
                <a:lnSpc>
                  <a:spcPts val="2860"/>
                </a:lnSpc>
                <a:buClrTx/>
                <a:buSzTx/>
                <a:buFontTx/>
              </a:pPr>
              <a:r>
                <a:rPr lang="zh-CN" altLang="en-US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1.群里会有公司法人、老板（老板娘）、股东、同事、银行工作人员等身份人员，以及同时会有其他公司的成员。</a:t>
              </a:r>
              <a:endParaRPr lang="zh-CN" altLang="en-US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  <a:p>
              <a:pPr algn="just" fontAlgn="auto">
                <a:lnSpc>
                  <a:spcPts val="2860"/>
                </a:lnSpc>
                <a:buClrTx/>
                <a:buSzTx/>
                <a:buFontTx/>
              </a:pPr>
              <a:r>
                <a:rPr lang="zh-CN" altLang="en-US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2.骗子拉你进群后，骗子会主动退群，只留下你和公司人员在群里，使之成为一个“内部群”</a:t>
              </a:r>
              <a:endParaRPr lang="zh-CN" altLang="en-US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3" name="Freeform 166"/>
            <p:cNvSpPr>
              <a:spLocks noEditPoints="true"/>
            </p:cNvSpPr>
            <p:nvPr/>
          </p:nvSpPr>
          <p:spPr bwMode="auto">
            <a:xfrm>
              <a:off x="3707651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false" compatLnSpc="true"/>
            <a:lstStyle/>
            <a:p>
              <a:endParaRPr lang="zh-CN" altLang="en-US" sz="2400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6619329" y="2180179"/>
            <a:ext cx="3828415" cy="1598930"/>
            <a:chOff x="3463955" y="1442568"/>
            <a:chExt cx="2871311" cy="1199198"/>
          </a:xfrm>
        </p:grpSpPr>
        <p:sp>
          <p:nvSpPr>
            <p:cNvPr id="35" name="Rectangle 632"/>
            <p:cNvSpPr>
              <a:spLocks noChangeArrowheads="true"/>
            </p:cNvSpPr>
            <p:nvPr/>
          </p:nvSpPr>
          <p:spPr bwMode="auto">
            <a:xfrm>
              <a:off x="3598575" y="1442568"/>
              <a:ext cx="2458720" cy="497205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ang="5400000" scaled="false"/>
            </a:gra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zh-CN" sz="2400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" name="TextBox 707"/>
            <p:cNvSpPr>
              <a:spLocks noChangeArrowheads="true"/>
            </p:cNvSpPr>
            <p:nvPr/>
          </p:nvSpPr>
          <p:spPr bwMode="auto">
            <a:xfrm>
              <a:off x="3954617" y="1539008"/>
              <a:ext cx="2108835" cy="299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（五）看账户发截图</a:t>
              </a:r>
              <a:endParaRPr lang="zh-CN" altLang="en-US" sz="20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7" name="矩形 1"/>
            <p:cNvSpPr>
              <a:spLocks noChangeArrowheads="true"/>
            </p:cNvSpPr>
            <p:nvPr/>
          </p:nvSpPr>
          <p:spPr bwMode="auto">
            <a:xfrm>
              <a:off x="3463955" y="2035023"/>
              <a:ext cx="2871311" cy="606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 fontAlgn="auto">
                <a:lnSpc>
                  <a:spcPts val="2800"/>
                </a:lnSpc>
                <a:buClrTx/>
                <a:buSzTx/>
                <a:buFontTx/>
              </a:pPr>
              <a:r>
                <a:rPr lang="zh-CN" altLang="en-US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老板会以各种理由让你看公司账户余额并发截图</a:t>
              </a:r>
              <a:endParaRPr lang="zh-CN" altLang="en-US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8" name="Freeform 166"/>
            <p:cNvSpPr>
              <a:spLocks noEditPoints="true"/>
            </p:cNvSpPr>
            <p:nvPr/>
          </p:nvSpPr>
          <p:spPr bwMode="auto">
            <a:xfrm>
              <a:off x="3707651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false" compatLnSpc="true"/>
            <a:lstStyle/>
            <a:p>
              <a:endParaRPr lang="zh-CN" altLang="en-US" sz="2400"/>
            </a:p>
          </p:txBody>
        </p:sp>
      </p:grpSp>
      <p:cxnSp>
        <p:nvCxnSpPr>
          <p:cNvPr id="7" name="直接连接符 6"/>
          <p:cNvCxnSpPr/>
          <p:nvPr/>
        </p:nvCxnSpPr>
        <p:spPr>
          <a:xfrm>
            <a:off x="6305550" y="2222500"/>
            <a:ext cx="0" cy="4000500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图片 7" descr="u=1812815157,166829663&amp;fm=26&amp;gp=0"/>
          <p:cNvPicPr>
            <a:picLocks noChangeAspect="true"/>
          </p:cNvPicPr>
          <p:nvPr/>
        </p:nvPicPr>
        <p:blipFill>
          <a:blip r:embed="rId1"/>
          <a:stretch>
            <a:fillRect/>
          </a:stretch>
        </p:blipFill>
        <p:spPr>
          <a:xfrm>
            <a:off x="7778750" y="3895725"/>
            <a:ext cx="4390390" cy="293243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0" name="矩形 9"/>
          <p:cNvSpPr/>
          <p:nvPr/>
        </p:nvSpPr>
        <p:spPr>
          <a:xfrm>
            <a:off x="7829550" y="3945255"/>
            <a:ext cx="4343400" cy="2847975"/>
          </a:xfrm>
          <a:prstGeom prst="rect">
            <a:avLst/>
          </a:prstGeom>
          <a:solidFill>
            <a:schemeClr val="bg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33895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财务人员被诈骗案件主要特征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11949" y="2419574"/>
            <a:ext cx="4384887" cy="2727960"/>
            <a:chOff x="3463955" y="1442568"/>
            <a:chExt cx="3288665" cy="2045970"/>
          </a:xfrm>
        </p:grpSpPr>
        <p:sp>
          <p:nvSpPr>
            <p:cNvPr id="28" name="Rectangle 632"/>
            <p:cNvSpPr>
              <a:spLocks noChangeArrowheads="true"/>
            </p:cNvSpPr>
            <p:nvPr/>
          </p:nvSpPr>
          <p:spPr bwMode="auto">
            <a:xfrm>
              <a:off x="3598575" y="1442568"/>
              <a:ext cx="2458720" cy="497205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ang="5400000" scaled="false"/>
            </a:gra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zh-CN" sz="2400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9" name="TextBox 707"/>
            <p:cNvSpPr>
              <a:spLocks noChangeArrowheads="true"/>
            </p:cNvSpPr>
            <p:nvPr/>
          </p:nvSpPr>
          <p:spPr bwMode="auto">
            <a:xfrm>
              <a:off x="3954617" y="1539008"/>
              <a:ext cx="2108835" cy="299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（六）接电话不方便</a:t>
              </a:r>
              <a:endParaRPr lang="zh-CN" altLang="en-US" sz="20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0" name="矩形 1"/>
            <p:cNvSpPr>
              <a:spLocks noChangeArrowheads="true"/>
            </p:cNvSpPr>
            <p:nvPr/>
          </p:nvSpPr>
          <p:spPr bwMode="auto">
            <a:xfrm>
              <a:off x="3463955" y="2035023"/>
              <a:ext cx="3288665" cy="1453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Tx/>
                <a:buSzTx/>
                <a:buNone/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公司法人或老板多称自己不方便接电话。为了催促财务抓紧转账，有时会伴有恐吓性词语，如抓紧转账，搞不定明天就不用来上班了等。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31" name="Freeform 166"/>
            <p:cNvSpPr>
              <a:spLocks noEditPoints="true"/>
            </p:cNvSpPr>
            <p:nvPr/>
          </p:nvSpPr>
          <p:spPr bwMode="auto">
            <a:xfrm>
              <a:off x="3707651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false" compatLnSpc="true"/>
            <a:lstStyle/>
            <a:p>
              <a:endParaRPr lang="zh-CN" altLang="en-US" sz="2400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969637" y="2406662"/>
            <a:ext cx="4283287" cy="1804670"/>
            <a:chOff x="3463955" y="1442568"/>
            <a:chExt cx="3212465" cy="1353503"/>
          </a:xfrm>
        </p:grpSpPr>
        <p:sp>
          <p:nvSpPr>
            <p:cNvPr id="10" name="Rectangle 632"/>
            <p:cNvSpPr>
              <a:spLocks noChangeArrowheads="true"/>
            </p:cNvSpPr>
            <p:nvPr/>
          </p:nvSpPr>
          <p:spPr bwMode="auto">
            <a:xfrm>
              <a:off x="3598575" y="1442568"/>
              <a:ext cx="2891790" cy="497205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ang="5400000" scaled="false"/>
            </a:gra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zh-CN" sz="2400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" name="TextBox 707"/>
            <p:cNvSpPr>
              <a:spLocks noChangeArrowheads="true"/>
            </p:cNvSpPr>
            <p:nvPr/>
          </p:nvSpPr>
          <p:spPr bwMode="auto">
            <a:xfrm>
              <a:off x="4147023" y="1530118"/>
              <a:ext cx="2108835" cy="299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b="1" spc="300" noProof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（七）转账指定账户</a:t>
              </a:r>
              <a:endParaRPr lang="zh-CN" altLang="en-US" sz="2000" b="1" spc="300" noProof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2" name="矩形 1"/>
            <p:cNvSpPr>
              <a:spLocks noChangeArrowheads="true"/>
            </p:cNvSpPr>
            <p:nvPr/>
          </p:nvSpPr>
          <p:spPr bwMode="auto">
            <a:xfrm>
              <a:off x="3463955" y="2035023"/>
              <a:ext cx="3212465" cy="761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Tx/>
                <a:buSzTx/>
                <a:buNone/>
              </a:pPr>
              <a:r>
                <a:rPr lang="zh-CN" altLang="en-US" sz="2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scaled="false"/>
                  </a:gra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公司法人或老板会发给财务账户，让财务向指定账户转账。</a:t>
              </a:r>
              <a:endPara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6" name="Freeform 166"/>
            <p:cNvSpPr>
              <a:spLocks noEditPoints="true"/>
            </p:cNvSpPr>
            <p:nvPr/>
          </p:nvSpPr>
          <p:spPr bwMode="auto">
            <a:xfrm>
              <a:off x="3707651" y="1442568"/>
              <a:ext cx="316777" cy="465624"/>
            </a:xfrm>
            <a:custGeom>
              <a:avLst/>
              <a:gdLst>
                <a:gd name="T0" fmla="*/ 20 w 77"/>
                <a:gd name="T1" fmla="*/ 37 h 113"/>
                <a:gd name="T2" fmla="*/ 20 w 77"/>
                <a:gd name="T3" fmla="*/ 12 h 113"/>
                <a:gd name="T4" fmla="*/ 57 w 77"/>
                <a:gd name="T5" fmla="*/ 12 h 113"/>
                <a:gd name="T6" fmla="*/ 56 w 77"/>
                <a:gd name="T7" fmla="*/ 36 h 113"/>
                <a:gd name="T8" fmla="*/ 52 w 77"/>
                <a:gd name="T9" fmla="*/ 47 h 113"/>
                <a:gd name="T10" fmla="*/ 38 w 77"/>
                <a:gd name="T11" fmla="*/ 54 h 113"/>
                <a:gd name="T12" fmla="*/ 38 w 77"/>
                <a:gd name="T13" fmla="*/ 54 h 113"/>
                <a:gd name="T14" fmla="*/ 25 w 77"/>
                <a:gd name="T15" fmla="*/ 47 h 113"/>
                <a:gd name="T16" fmla="*/ 20 w 77"/>
                <a:gd name="T17" fmla="*/ 37 h 113"/>
                <a:gd name="T18" fmla="*/ 12 w 77"/>
                <a:gd name="T19" fmla="*/ 108 h 113"/>
                <a:gd name="T20" fmla="*/ 66 w 77"/>
                <a:gd name="T21" fmla="*/ 108 h 113"/>
                <a:gd name="T22" fmla="*/ 63 w 77"/>
                <a:gd name="T23" fmla="*/ 113 h 113"/>
                <a:gd name="T24" fmla="*/ 15 w 77"/>
                <a:gd name="T25" fmla="*/ 113 h 113"/>
                <a:gd name="T26" fmla="*/ 12 w 77"/>
                <a:gd name="T27" fmla="*/ 108 h 113"/>
                <a:gd name="T28" fmla="*/ 69 w 77"/>
                <a:gd name="T29" fmla="*/ 67 h 113"/>
                <a:gd name="T30" fmla="*/ 75 w 77"/>
                <a:gd name="T31" fmla="*/ 90 h 113"/>
                <a:gd name="T32" fmla="*/ 67 w 77"/>
                <a:gd name="T33" fmla="*/ 104 h 113"/>
                <a:gd name="T34" fmla="*/ 65 w 77"/>
                <a:gd name="T35" fmla="*/ 104 h 113"/>
                <a:gd name="T36" fmla="*/ 65 w 77"/>
                <a:gd name="T37" fmla="*/ 73 h 113"/>
                <a:gd name="T38" fmla="*/ 41 w 77"/>
                <a:gd name="T39" fmla="*/ 73 h 113"/>
                <a:gd name="T40" fmla="*/ 48 w 77"/>
                <a:gd name="T41" fmla="*/ 57 h 113"/>
                <a:gd name="T42" fmla="*/ 50 w 77"/>
                <a:gd name="T43" fmla="*/ 55 h 113"/>
                <a:gd name="T44" fmla="*/ 64 w 77"/>
                <a:gd name="T45" fmla="*/ 58 h 113"/>
                <a:gd name="T46" fmla="*/ 65 w 77"/>
                <a:gd name="T47" fmla="*/ 58 h 113"/>
                <a:gd name="T48" fmla="*/ 65 w 77"/>
                <a:gd name="T49" fmla="*/ 59 h 113"/>
                <a:gd name="T50" fmla="*/ 69 w 77"/>
                <a:gd name="T51" fmla="*/ 68 h 113"/>
                <a:gd name="T52" fmla="*/ 69 w 77"/>
                <a:gd name="T53" fmla="*/ 67 h 113"/>
                <a:gd name="T54" fmla="*/ 13 w 77"/>
                <a:gd name="T55" fmla="*/ 104 h 113"/>
                <a:gd name="T56" fmla="*/ 10 w 77"/>
                <a:gd name="T57" fmla="*/ 104 h 113"/>
                <a:gd name="T58" fmla="*/ 2 w 77"/>
                <a:gd name="T59" fmla="*/ 90 h 113"/>
                <a:gd name="T60" fmla="*/ 8 w 77"/>
                <a:gd name="T61" fmla="*/ 67 h 113"/>
                <a:gd name="T62" fmla="*/ 13 w 77"/>
                <a:gd name="T63" fmla="*/ 58 h 113"/>
                <a:gd name="T64" fmla="*/ 13 w 77"/>
                <a:gd name="T65" fmla="*/ 58 h 113"/>
                <a:gd name="T66" fmla="*/ 14 w 77"/>
                <a:gd name="T67" fmla="*/ 58 h 113"/>
                <a:gd name="T68" fmla="*/ 27 w 77"/>
                <a:gd name="T69" fmla="*/ 55 h 113"/>
                <a:gd name="T70" fmla="*/ 29 w 77"/>
                <a:gd name="T71" fmla="*/ 57 h 113"/>
                <a:gd name="T72" fmla="*/ 37 w 77"/>
                <a:gd name="T73" fmla="*/ 73 h 113"/>
                <a:gd name="T74" fmla="*/ 13 w 77"/>
                <a:gd name="T75" fmla="*/ 73 h 113"/>
                <a:gd name="T76" fmla="*/ 13 w 77"/>
                <a:gd name="T7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20" y="37"/>
                  </a:moveTo>
                  <a:cubicBezTo>
                    <a:pt x="19" y="28"/>
                    <a:pt x="19" y="19"/>
                    <a:pt x="20" y="12"/>
                  </a:cubicBezTo>
                  <a:cubicBezTo>
                    <a:pt x="37" y="0"/>
                    <a:pt x="44" y="14"/>
                    <a:pt x="57" y="12"/>
                  </a:cubicBezTo>
                  <a:cubicBezTo>
                    <a:pt x="58" y="20"/>
                    <a:pt x="58" y="30"/>
                    <a:pt x="56" y="36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48" y="51"/>
                    <a:pt x="44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3" y="54"/>
                    <a:pt x="28" y="51"/>
                    <a:pt x="25" y="47"/>
                  </a:cubicBezTo>
                  <a:cubicBezTo>
                    <a:pt x="23" y="44"/>
                    <a:pt x="21" y="41"/>
                    <a:pt x="20" y="37"/>
                  </a:cubicBezTo>
                  <a:close/>
                  <a:moveTo>
                    <a:pt x="12" y="108"/>
                  </a:moveTo>
                  <a:cubicBezTo>
                    <a:pt x="66" y="108"/>
                    <a:pt x="66" y="108"/>
                    <a:pt x="66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08"/>
                    <a:pt x="12" y="108"/>
                    <a:pt x="12" y="108"/>
                  </a:cubicBezTo>
                  <a:close/>
                  <a:moveTo>
                    <a:pt x="69" y="67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7" y="98"/>
                    <a:pt x="76" y="104"/>
                    <a:pt x="6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7" y="61"/>
                    <a:pt x="68" y="64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13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" y="104"/>
                    <a:pt x="0" y="98"/>
                    <a:pt x="2" y="90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0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3" y="73"/>
                    <a:pt x="13" y="73"/>
                    <a:pt x="13" y="73"/>
                  </a:cubicBezTo>
                  <a:lnTo>
                    <a:pt x="13" y="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false" compatLnSpc="true"/>
            <a:lstStyle/>
            <a:p>
              <a:endParaRPr lang="zh-CN" altLang="en-US" sz="2400"/>
            </a:p>
          </p:txBody>
        </p:sp>
      </p:grpSp>
      <p:cxnSp>
        <p:nvCxnSpPr>
          <p:cNvPr id="2" name="直接连接符 1"/>
          <p:cNvCxnSpPr/>
          <p:nvPr/>
        </p:nvCxnSpPr>
        <p:spPr>
          <a:xfrm>
            <a:off x="5876925" y="2164080"/>
            <a:ext cx="0" cy="4000500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矩形 2"/>
          <p:cNvSpPr/>
          <p:nvPr/>
        </p:nvSpPr>
        <p:spPr>
          <a:xfrm>
            <a:off x="4877435" y="1055370"/>
            <a:ext cx="2735580" cy="58229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 lIns="72000" tIns="0" rIns="72000" bIns="0" anchor="ctr" anchorCtr="false">
            <a:noAutofit/>
          </a:bodyPr>
          <a:lstStyle/>
          <a:p>
            <a:pPr lvl="0" algn="ctr" defTabSz="914400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四、总结手法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635" y="1757045"/>
            <a:ext cx="12191365" cy="3344545"/>
          </a:xfrm>
          <a:prstGeom prst="rect">
            <a:avLst/>
          </a:prstGeom>
          <a:solidFill>
            <a:srgbClr val="0070C0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2" name="文本框 11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0" y="3426460"/>
            <a:ext cx="1219200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财务人员被诈骗类案件主要作案手法</a:t>
            </a:r>
            <a:endParaRPr lang="zh-CN" altLang="en-US" sz="48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文本框 8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1509010" y="2132059"/>
            <a:ext cx="9203961" cy="1106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sz="6000" b="1" spc="300" dirty="0" smtClean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PART 0</a:t>
            </a:r>
            <a:r>
              <a:rPr lang="" altLang="en-US" sz="6000" b="1" spc="300" dirty="0" smtClean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1</a:t>
            </a:r>
            <a:endParaRPr lang="" altLang="en-US" sz="6000" b="1" spc="300" dirty="0" smtClean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3946358" y="3181513"/>
            <a:ext cx="4355431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635" y="1757045"/>
            <a:ext cx="12191365" cy="3344545"/>
          </a:xfrm>
          <a:prstGeom prst="rect">
            <a:avLst/>
          </a:prstGeom>
          <a:solidFill>
            <a:srgbClr val="0070C0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2" name="文本框 11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0" y="3415665"/>
            <a:ext cx="1219200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09600">
              <a:defRPr/>
            </a:pPr>
            <a:r>
              <a:rPr kumimoji="1" lang="zh-CN" altLang="en-US" sz="4800" b="1" kern="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财务人员被诈骗类案件防范意见</a:t>
            </a:r>
            <a:endParaRPr kumimoji="1" lang="zh-CN" altLang="en-US" sz="4800" b="1" kern="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9" name="文本框 8" descr="e7d195523061f1c0214d268728035a112e1f1a63855fa0d5B3BC3571FB2346650E40B27C71D4ADB669896543E409C0762562804D99F14164E036E91A4D200FB459B9C67F1066513BDCC2663F2655ED5A2F3E64E50905ECC13FD08E412A2449DFC0DEA4732AF4E76A12DAA23714D9A24C7EAC7F7CD8FF94AEC7D4E9162B55FEA74E289784371BE33B"/>
          <p:cNvSpPr txBox="true"/>
          <p:nvPr/>
        </p:nvSpPr>
        <p:spPr>
          <a:xfrm>
            <a:off x="1509010" y="2284459"/>
            <a:ext cx="9203961" cy="1106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sz="6000" b="1" spc="300" dirty="0" smtClean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PART 03</a:t>
            </a:r>
            <a:endParaRPr lang="zh-CN" altLang="en-US" sz="6000" b="1" spc="300" dirty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3946358" y="3333913"/>
            <a:ext cx="4355431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17" name="矩形 16"/>
          <p:cNvSpPr/>
          <p:nvPr/>
        </p:nvSpPr>
        <p:spPr>
          <a:xfrm>
            <a:off x="0" y="627380"/>
            <a:ext cx="5776595" cy="762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92569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财务人员被诈骗类案件防范意见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309870" y="62134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矩形 22"/>
          <p:cNvSpPr>
            <a:spLocks noChangeArrowheads="true"/>
          </p:cNvSpPr>
          <p:nvPr/>
        </p:nvSpPr>
        <p:spPr bwMode="auto">
          <a:xfrm>
            <a:off x="5444067" y="1586230"/>
            <a:ext cx="5888567" cy="1247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just" fontAlgn="auto">
              <a:lnSpc>
                <a:spcPts val="2800"/>
              </a:lnSpc>
            </a:pPr>
            <a:r>
              <a: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1、不要因为聊天群内有公司老板（或老板娘）、法人、高管等人，而放松警惕或不好意思不执行命令，千万记住网络账号是虚拟的！！！</a:t>
            </a:r>
            <a:endParaRPr lang="zh-CN" altLang="en-US" sz="200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5" name="矩形 31"/>
          <p:cNvSpPr>
            <a:spLocks noChangeArrowheads="true"/>
          </p:cNvSpPr>
          <p:nvPr/>
        </p:nvSpPr>
        <p:spPr bwMode="auto">
          <a:xfrm>
            <a:off x="5409142" y="3581188"/>
            <a:ext cx="5958840" cy="1248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just" fontAlgn="auto">
              <a:lnSpc>
                <a:spcPts val="3300"/>
              </a:lnSpc>
            </a:pPr>
            <a:r>
              <a:rPr lang="zh-CN" altLang="en-US" sz="2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2、转账前，一定同要求你转账的转账人当面确认，是否有要求你转账。如无法当面确认，至少重复拨打两次以上电话进行确认。如果无法和被要求转账人取得有效联系，切记千万不能转账!!!</a:t>
            </a:r>
            <a:endParaRPr lang="zh-CN" altLang="en-US" sz="200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pic>
        <p:nvPicPr>
          <p:cNvPr id="6" name="图片 5" descr="32313534373138353b32313534373136353bbbe1bcc6"/>
          <p:cNvPicPr>
            <a:picLocks noChangeAspect="true"/>
          </p:cNvPicPr>
          <p:nvPr/>
        </p:nvPicPr>
        <p:blipFill>
          <a:blip r:embed="rId1" cstate="print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443307" y="1685290"/>
            <a:ext cx="988907" cy="988907"/>
          </a:xfrm>
          <a:prstGeom prst="rect">
            <a:avLst/>
          </a:prstGeom>
        </p:spPr>
      </p:pic>
      <p:pic>
        <p:nvPicPr>
          <p:cNvPr id="8" name="图片 7" descr="C:\Users\fzzx\Desktop\02.png02"/>
          <p:cNvPicPr>
            <a:picLocks noChangeAspect="true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91347" y="4005580"/>
            <a:ext cx="5016500" cy="3340947"/>
          </a:xfrm>
          <a:prstGeom prst="rect">
            <a:avLst/>
          </a:prstGeom>
        </p:spPr>
      </p:pic>
      <p:pic>
        <p:nvPicPr>
          <p:cNvPr id="13" name="图片 12" descr="32313534373138353b32313534373136353bbbe1bcc6"/>
          <p:cNvPicPr>
            <a:picLocks noChangeAspect="true"/>
          </p:cNvPicPr>
          <p:nvPr/>
        </p:nvPicPr>
        <p:blipFill>
          <a:blip r:embed="rId1" cstate="print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444153" y="3602143"/>
            <a:ext cx="988907" cy="988907"/>
          </a:xfrm>
          <a:prstGeom prst="rect">
            <a:avLst/>
          </a:prstGeom>
        </p:spPr>
      </p:pic>
      <p:pic>
        <p:nvPicPr>
          <p:cNvPr id="14" name="图片 13" descr="96110LOGO"/>
          <p:cNvPicPr>
            <a:picLocks noChangeAspect="true"/>
          </p:cNvPicPr>
          <p:nvPr/>
        </p:nvPicPr>
        <p:blipFill>
          <a:blip r:embed="rId4" cstate="print"/>
          <a:srcRect t="16934"/>
          <a:stretch>
            <a:fillRect/>
          </a:stretch>
        </p:blipFill>
        <p:spPr>
          <a:xfrm>
            <a:off x="198755" y="1543050"/>
            <a:ext cx="4838065" cy="53606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4" grpId="0"/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_矩形 2"/>
          <p:cNvSpPr/>
          <p:nvPr>
            <p:custDataLst>
              <p:tags r:id="rId1"/>
            </p:custDataLst>
          </p:nvPr>
        </p:nvSpPr>
        <p:spPr>
          <a:xfrm>
            <a:off x="0" y="1231605"/>
            <a:ext cx="12192000" cy="4393870"/>
          </a:xfrm>
          <a:prstGeom prst="rect">
            <a:avLst/>
          </a:prstGeom>
          <a:solidFill>
            <a:srgbClr val="0070C0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3" name="文本框 12" descr="e7d195523061f1c021b92b3d25e54ab5e788c0576048880950C3AFFA1066A7153250F1349197BA8C5246BA9D557EC0274B8DA272D2431748978789E76D2CD7D1F11E7447C1D163F5D9CA1CD35DC7B6F0FFA3D66467BAE7C14FE869A837C1E39FB23BF3059C959301C16FA617AB6F15A687D6E703783DD4D83CCE8CB0A27A0D15A4A6B80C6EB515DF9C8660C3E3F8A3AC"/>
          <p:cNvSpPr txBox="true"/>
          <p:nvPr/>
        </p:nvSpPr>
        <p:spPr>
          <a:xfrm>
            <a:off x="3971926" y="2827735"/>
            <a:ext cx="424688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zh-CN" sz="8000" b="1" dirty="0">
                <a:solidFill>
                  <a:schemeClr val="bg1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+mn-ea"/>
                <a:sym typeface="Calibri" panose="020F0502020204030204" pitchFamily="34" charset="0"/>
              </a:rPr>
              <a:t>谢谢聆听</a:t>
            </a:r>
            <a:endParaRPr lang="zh-CN" altLang="zh-CN" sz="8000" b="1" dirty="0">
              <a:solidFill>
                <a:schemeClr val="bg1"/>
              </a:solidFill>
              <a:latin typeface="Calibri" panose="020F0502020204030204" pitchFamily="34" charset="0"/>
              <a:ea typeface="微软雅黑" panose="020B0503020204020204" pitchFamily="34" charset="-122"/>
              <a:cs typeface="+mn-ea"/>
              <a:sym typeface="Calibri" panose="020F0502020204030204" pitchFamily="34" charset="0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4907639" y="4386120"/>
            <a:ext cx="2375452" cy="0"/>
          </a:xfrm>
          <a:prstGeom prst="line">
            <a:avLst/>
          </a:pr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深圳CID"/>
          <p:cNvPicPr>
            <a:picLocks noChangeAspect="true"/>
          </p:cNvPicPr>
          <p:nvPr/>
        </p:nvPicPr>
        <p:blipFill>
          <a:blip r:embed="rId2">
            <a:lum bright="-6000" contrast="48000"/>
          </a:blip>
          <a:stretch>
            <a:fillRect/>
          </a:stretch>
        </p:blipFill>
        <p:spPr>
          <a:xfrm>
            <a:off x="5473065" y="332105"/>
            <a:ext cx="1423035" cy="21558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tru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39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7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8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9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1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2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9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图片 1" descr="C:\Users\lenovo\Desktop\t019c12a1de2fb2a2e0.jpgt019c12a1de2fb2a2e0"/>
          <p:cNvPicPr/>
          <p:nvPr>
            <p:custDataLst>
              <p:tags r:id="rId1"/>
            </p:custDataLst>
          </p:nvPr>
        </p:nvPicPr>
        <p:blipFill>
          <a:blip r:embed="rId2"/>
          <a:srcRect/>
          <a:stretch>
            <a:fillRect/>
          </a:stretch>
        </p:blipFill>
        <p:spPr>
          <a:xfrm>
            <a:off x="643890" y="2168525"/>
            <a:ext cx="2567940" cy="2009775"/>
          </a:xfrm>
          <a:prstGeom prst="rect">
            <a:avLst/>
          </a:prstGeom>
        </p:spPr>
      </p:pic>
      <p:pic>
        <p:nvPicPr>
          <p:cNvPr id="3" name="图片 2" descr="C:\Users\SERENA\Desktop\U10914P693DT20140711081729.jpgU10914P693DT20140711081729"/>
          <p:cNvPicPr/>
          <p:nvPr>
            <p:custDataLst>
              <p:tags r:id="rId3"/>
            </p:custDataLst>
          </p:nvPr>
        </p:nvPicPr>
        <p:blipFill>
          <a:blip r:embed="rId4"/>
          <a:srcRect l="-2345" t="-2464" r="-739" b="5221"/>
          <a:stretch>
            <a:fillRect/>
          </a:stretch>
        </p:blipFill>
        <p:spPr>
          <a:xfrm>
            <a:off x="3515360" y="2122170"/>
            <a:ext cx="2567940" cy="1979930"/>
          </a:xfrm>
          <a:prstGeom prst="rect">
            <a:avLst/>
          </a:prstGeom>
        </p:spPr>
      </p:pic>
      <p:pic>
        <p:nvPicPr>
          <p:cNvPr id="4" name="图片 3" descr="C:\Users\SERENA\Desktop\t01c668acc9dbaf8855.jpgt01c668acc9dbaf8855"/>
          <p:cNvPicPr/>
          <p:nvPr>
            <p:custDataLst>
              <p:tags r:id="rId5"/>
            </p:custDataLst>
          </p:nvPr>
        </p:nvPicPr>
        <p:blipFill>
          <a:blip r:embed="rId6"/>
          <a:srcRect l="-312" r="10"/>
          <a:stretch>
            <a:fillRect/>
          </a:stretch>
        </p:blipFill>
        <p:spPr>
          <a:xfrm>
            <a:off x="6356350" y="2122170"/>
            <a:ext cx="2567940" cy="1979930"/>
          </a:xfrm>
          <a:prstGeom prst="rect">
            <a:avLst/>
          </a:prstGeom>
        </p:spPr>
      </p:pic>
      <p:sp>
        <p:nvSpPr>
          <p:cNvPr id="15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案例一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right-arrow-angle_38577"/>
          <p:cNvSpPr>
            <a:spLocks noChangeAspect="true"/>
          </p:cNvSpPr>
          <p:nvPr>
            <p:custDataLst>
              <p:tags r:id="rId7"/>
            </p:custDataLst>
          </p:nvPr>
        </p:nvSpPr>
        <p:spPr bwMode="auto">
          <a:xfrm>
            <a:off x="3118948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" name="right-arrow-angle_38577"/>
          <p:cNvSpPr>
            <a:spLocks noChangeAspect="true"/>
          </p:cNvSpPr>
          <p:nvPr>
            <p:custDataLst>
              <p:tags r:id="rId8"/>
            </p:custDataLst>
          </p:nvPr>
        </p:nvSpPr>
        <p:spPr bwMode="auto">
          <a:xfrm>
            <a:off x="3244606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3" name="right-arrow-angle_38577"/>
          <p:cNvSpPr>
            <a:spLocks noChangeAspect="true"/>
          </p:cNvSpPr>
          <p:nvPr>
            <p:custDataLst>
              <p:tags r:id="rId9"/>
            </p:custDataLst>
          </p:nvPr>
        </p:nvSpPr>
        <p:spPr bwMode="auto">
          <a:xfrm>
            <a:off x="3370266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4" name="right-arrow-angle_38577"/>
          <p:cNvSpPr>
            <a:spLocks noChangeAspect="true"/>
          </p:cNvSpPr>
          <p:nvPr>
            <p:custDataLst>
              <p:tags r:id="rId10"/>
            </p:custDataLst>
          </p:nvPr>
        </p:nvSpPr>
        <p:spPr bwMode="auto">
          <a:xfrm>
            <a:off x="299378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6" name="right-arrow-angle_38577"/>
          <p:cNvSpPr>
            <a:spLocks noChangeAspect="true"/>
          </p:cNvSpPr>
          <p:nvPr>
            <p:custDataLst>
              <p:tags r:id="rId11"/>
            </p:custDataLst>
          </p:nvPr>
        </p:nvSpPr>
        <p:spPr bwMode="auto">
          <a:xfrm>
            <a:off x="5960490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3" name="right-arrow-angle_38577"/>
          <p:cNvSpPr>
            <a:spLocks noChangeAspect="true"/>
          </p:cNvSpPr>
          <p:nvPr>
            <p:custDataLst>
              <p:tags r:id="rId12"/>
            </p:custDataLst>
          </p:nvPr>
        </p:nvSpPr>
        <p:spPr bwMode="auto">
          <a:xfrm>
            <a:off x="608614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4" name="right-arrow-angle_38577"/>
          <p:cNvSpPr>
            <a:spLocks noChangeAspect="true"/>
          </p:cNvSpPr>
          <p:nvPr>
            <p:custDataLst>
              <p:tags r:id="rId13"/>
            </p:custDataLst>
          </p:nvPr>
        </p:nvSpPr>
        <p:spPr bwMode="auto">
          <a:xfrm>
            <a:off x="6211808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5" name="right-arrow-angle_38577"/>
          <p:cNvSpPr>
            <a:spLocks noChangeAspect="true"/>
          </p:cNvSpPr>
          <p:nvPr>
            <p:custDataLst>
              <p:tags r:id="rId14"/>
            </p:custDataLst>
          </p:nvPr>
        </p:nvSpPr>
        <p:spPr bwMode="auto">
          <a:xfrm>
            <a:off x="5835330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6" name="right-arrow-angle_38577"/>
          <p:cNvSpPr>
            <a:spLocks noChangeAspect="true"/>
          </p:cNvSpPr>
          <p:nvPr>
            <p:custDataLst>
              <p:tags r:id="rId15"/>
            </p:custDataLst>
          </p:nvPr>
        </p:nvSpPr>
        <p:spPr bwMode="auto">
          <a:xfrm>
            <a:off x="8814743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7" name="right-arrow-angle_38577"/>
          <p:cNvSpPr>
            <a:spLocks noChangeAspect="true"/>
          </p:cNvSpPr>
          <p:nvPr>
            <p:custDataLst>
              <p:tags r:id="rId16"/>
            </p:custDataLst>
          </p:nvPr>
        </p:nvSpPr>
        <p:spPr bwMode="auto">
          <a:xfrm>
            <a:off x="8940401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" name="right-arrow-angle_38577"/>
          <p:cNvSpPr>
            <a:spLocks noChangeAspect="true"/>
          </p:cNvSpPr>
          <p:nvPr>
            <p:custDataLst>
              <p:tags r:id="rId17"/>
            </p:custDataLst>
          </p:nvPr>
        </p:nvSpPr>
        <p:spPr bwMode="auto">
          <a:xfrm>
            <a:off x="9066061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0" name="right-arrow-angle_38577"/>
          <p:cNvSpPr>
            <a:spLocks noChangeAspect="true"/>
          </p:cNvSpPr>
          <p:nvPr>
            <p:custDataLst>
              <p:tags r:id="rId18"/>
            </p:custDataLst>
          </p:nvPr>
        </p:nvSpPr>
        <p:spPr bwMode="auto">
          <a:xfrm>
            <a:off x="8689583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1" name="Title 1"/>
          <p:cNvSpPr txBox="true"/>
          <p:nvPr>
            <p:custDataLst>
              <p:tags r:id="rId19"/>
            </p:custDataLst>
          </p:nvPr>
        </p:nvSpPr>
        <p:spPr>
          <a:xfrm>
            <a:off x="740299" y="438125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第一阶段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2" name="矩形 31"/>
          <p:cNvSpPr/>
          <p:nvPr>
            <p:custDataLst>
              <p:tags r:id="rId20"/>
            </p:custDataLst>
          </p:nvPr>
        </p:nvSpPr>
        <p:spPr>
          <a:xfrm>
            <a:off x="424180" y="4855845"/>
            <a:ext cx="2839720" cy="1689100"/>
          </a:xfrm>
          <a:prstGeom prst="rect">
            <a:avLst/>
          </a:prstGeom>
        </p:spPr>
        <p:txBody>
          <a:bodyPr wrap="square" lIns="0"/>
          <a:lstStyle/>
          <a:p>
            <a:pPr algn="just" fontAlgn="auto">
              <a:lnSpc>
                <a:spcPts val="252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骗子</a:t>
            </a:r>
            <a:r>
              <a:rPr lang="zh-CN" altLang="en-US" sz="1600" b="1" dirty="0">
                <a:ln>
                  <a:noFill/>
                </a:ln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冒充银行工作人员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（客户经理等）与公司员工A联系，称要对公司账户进行年审，于是将员工A拉进QQ群，</a:t>
            </a:r>
            <a:r>
              <a:rPr lang="zh-CN" altLang="en-US" sz="1600" b="1" dirty="0">
                <a:ln>
                  <a:noFill/>
                </a:ln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随后员工A将公司出纳拉进QQ群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kumimoji="0" lang="zh-CN" altLang="en-US" sz="1600" b="1" i="0" u="none" strike="noStrike" kern="1200" cap="none" spc="0" normalizeH="0" baseline="0" noProof="1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+mn-ea"/>
            </a:endParaRPr>
          </a:p>
        </p:txBody>
      </p:sp>
      <p:cxnSp>
        <p:nvCxnSpPr>
          <p:cNvPr id="33" name="直接连接符 32"/>
          <p:cNvCxnSpPr/>
          <p:nvPr>
            <p:custDataLst>
              <p:tags r:id="rId21"/>
            </p:custDataLst>
          </p:nvPr>
        </p:nvCxnSpPr>
        <p:spPr>
          <a:xfrm>
            <a:off x="727637" y="4829273"/>
            <a:ext cx="375487" cy="0"/>
          </a:xfrm>
          <a:prstGeom prst="line">
            <a:avLst/>
          </a:prstGeom>
          <a:ln w="38100">
            <a:solidFill>
              <a:srgbClr val="3498DB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4" name="Title 1"/>
          <p:cNvSpPr txBox="true"/>
          <p:nvPr>
            <p:custDataLst>
              <p:tags r:id="rId22"/>
            </p:custDataLst>
          </p:nvPr>
        </p:nvSpPr>
        <p:spPr>
          <a:xfrm>
            <a:off x="361655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第二阶段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5" name="矩形 34"/>
          <p:cNvSpPr/>
          <p:nvPr>
            <p:custDataLst>
              <p:tags r:id="rId23"/>
            </p:custDataLst>
          </p:nvPr>
        </p:nvSpPr>
        <p:spPr>
          <a:xfrm>
            <a:off x="3616325" y="4941570"/>
            <a:ext cx="2541905" cy="1224915"/>
          </a:xfrm>
          <a:prstGeom prst="rect">
            <a:avLst/>
          </a:prstGeom>
        </p:spPr>
        <p:txBody>
          <a:bodyPr wrap="square" lIns="0"/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出纳进群后，见群里有公司老板和银行工作人员及公司其他人员，起初群内聊公司账户年审事宜。随后开始聊公司业务。</a:t>
            </a:r>
            <a:endParaRPr lang="zh-CN" altLang="en-US" sz="1600" b="1" dirty="0">
              <a:ln>
                <a:noFill/>
              </a:ln>
              <a:solidFill>
                <a:srgbClr val="1C488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6" name="直接连接符 35"/>
          <p:cNvCxnSpPr/>
          <p:nvPr>
            <p:custDataLst>
              <p:tags r:id="rId24"/>
            </p:custDataLst>
          </p:nvPr>
        </p:nvCxnSpPr>
        <p:spPr>
          <a:xfrm>
            <a:off x="3610507" y="4831223"/>
            <a:ext cx="375487" cy="0"/>
          </a:xfrm>
          <a:prstGeom prst="line">
            <a:avLst/>
          </a:prstGeom>
          <a:ln w="38100">
            <a:solidFill>
              <a:srgbClr val="1AA3AA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7" name="Title 1"/>
          <p:cNvSpPr txBox="true"/>
          <p:nvPr>
            <p:custDataLst>
              <p:tags r:id="rId25"/>
            </p:custDataLst>
          </p:nvPr>
        </p:nvSpPr>
        <p:spPr>
          <a:xfrm>
            <a:off x="6436249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第三阶段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38" name="矩形 37"/>
          <p:cNvSpPr/>
          <p:nvPr>
            <p:custDataLst>
              <p:tags r:id="rId26"/>
            </p:custDataLst>
          </p:nvPr>
        </p:nvSpPr>
        <p:spPr>
          <a:xfrm>
            <a:off x="6436360" y="4941570"/>
            <a:ext cx="2443480" cy="1687830"/>
          </a:xfrm>
          <a:prstGeom prst="rect">
            <a:avLst/>
          </a:prstGeom>
        </p:spPr>
        <p:txBody>
          <a:bodyPr wrap="square" lIns="0">
            <a:normAutofit lnSpcReduction="10000"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老板让出纳查询公司账户是否正常并查看账户余额，要求出纳将账户余额截图发至</a:t>
            </a:r>
            <a:r>
              <a:rPr lang="en-US" altLang="zh-CN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QQ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群内。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0" name="直接连接符 39"/>
          <p:cNvCxnSpPr/>
          <p:nvPr>
            <p:custDataLst>
              <p:tags r:id="rId27"/>
            </p:custDataLst>
          </p:nvPr>
        </p:nvCxnSpPr>
        <p:spPr>
          <a:xfrm>
            <a:off x="6424827" y="4835102"/>
            <a:ext cx="375487" cy="0"/>
          </a:xfrm>
          <a:prstGeom prst="line">
            <a:avLst/>
          </a:prstGeom>
          <a:ln w="38100">
            <a:solidFill>
              <a:srgbClr val="9BBB59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41" name="Title 1"/>
          <p:cNvSpPr txBox="true"/>
          <p:nvPr>
            <p:custDataLst>
              <p:tags r:id="rId28"/>
            </p:custDataLst>
          </p:nvPr>
        </p:nvSpPr>
        <p:spPr>
          <a:xfrm>
            <a:off x="928699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第四阶段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42" name="矩形 41"/>
          <p:cNvSpPr/>
          <p:nvPr>
            <p:custDataLst>
              <p:tags r:id="rId29"/>
            </p:custDataLst>
          </p:nvPr>
        </p:nvSpPr>
        <p:spPr>
          <a:xfrm>
            <a:off x="9085580" y="4864100"/>
            <a:ext cx="2790825" cy="161290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 algn="just" fontAlgn="auto">
              <a:lnSpc>
                <a:spcPts val="242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随后，老板说有笔生意款要支付。让出纳将钱转入指定银行账户，并称自己接电话不方便，要财务抓紧落实，并恐吓财务落实不好明天就不用来上班了，于是财务将钱转入了指定账号。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3" name="直接连接符 42"/>
          <p:cNvCxnSpPr/>
          <p:nvPr>
            <p:custDataLst>
              <p:tags r:id="rId30"/>
            </p:custDataLst>
          </p:nvPr>
        </p:nvCxnSpPr>
        <p:spPr>
          <a:xfrm>
            <a:off x="9275575" y="4835102"/>
            <a:ext cx="375487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pic>
        <p:nvPicPr>
          <p:cNvPr id="45" name="图片 44" descr="C:\Users\SERENA\Desktop\2b1ba2cb-99aa-48d7-b7db-c875d17f46ed.jpg2b1ba2cb-99aa-48d7-b7db-c875d17f46ed"/>
          <p:cNvPicPr>
            <a:picLocks noChangeAspect="true"/>
          </p:cNvPicPr>
          <p:nvPr>
            <p:custDataLst>
              <p:tags r:id="rId31"/>
            </p:custDataLst>
          </p:nvPr>
        </p:nvPicPr>
        <p:blipFill rotWithShape="true">
          <a:blip r:embed="rId32"/>
          <a:srcRect l="2166" r="2166"/>
          <a:stretch>
            <a:fillRect/>
          </a:stretch>
        </p:blipFill>
        <p:spPr>
          <a:xfrm>
            <a:off x="9267190" y="2163445"/>
            <a:ext cx="2609850" cy="1916430"/>
          </a:xfrm>
          <a:prstGeom prst="rect">
            <a:avLst/>
          </a:prstGeom>
        </p:spPr>
      </p:pic>
      <p:sp>
        <p:nvSpPr>
          <p:cNvPr id="46" name="Oval 2"/>
          <p:cNvSpPr/>
          <p:nvPr>
            <p:custDataLst>
              <p:tags r:id="rId33"/>
            </p:custDataLst>
          </p:nvPr>
        </p:nvSpPr>
        <p:spPr>
          <a:xfrm>
            <a:off x="384804" y="3535255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5" name="Oval 32"/>
          <p:cNvSpPr/>
          <p:nvPr>
            <p:custDataLst>
              <p:tags r:id="rId34"/>
            </p:custDataLst>
          </p:nvPr>
        </p:nvSpPr>
        <p:spPr>
          <a:xfrm>
            <a:off x="463606" y="3614057"/>
            <a:ext cx="750492" cy="750492"/>
          </a:xfrm>
          <a:prstGeom prst="ellipse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01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66" name="Oval 2"/>
          <p:cNvSpPr/>
          <p:nvPr>
            <p:custDataLst>
              <p:tags r:id="rId35"/>
            </p:custDataLst>
          </p:nvPr>
        </p:nvSpPr>
        <p:spPr>
          <a:xfrm>
            <a:off x="3352044" y="3553490"/>
            <a:ext cx="908097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7" name="Oval 32"/>
          <p:cNvSpPr/>
          <p:nvPr>
            <p:custDataLst>
              <p:tags r:id="rId36"/>
            </p:custDataLst>
          </p:nvPr>
        </p:nvSpPr>
        <p:spPr>
          <a:xfrm>
            <a:off x="3430846" y="3632292"/>
            <a:ext cx="750492" cy="750492"/>
          </a:xfrm>
          <a:prstGeom prst="ellipse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02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70" name="Oval 2"/>
          <p:cNvSpPr/>
          <p:nvPr>
            <p:custDataLst>
              <p:tags r:id="rId37"/>
            </p:custDataLst>
          </p:nvPr>
        </p:nvSpPr>
        <p:spPr>
          <a:xfrm>
            <a:off x="6158323" y="3553352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4" name="Oval 32"/>
          <p:cNvSpPr/>
          <p:nvPr>
            <p:custDataLst>
              <p:tags r:id="rId38"/>
            </p:custDataLst>
          </p:nvPr>
        </p:nvSpPr>
        <p:spPr>
          <a:xfrm>
            <a:off x="6237125" y="3632155"/>
            <a:ext cx="750492" cy="750492"/>
          </a:xfrm>
          <a:prstGeom prst="ellipse">
            <a:avLst/>
          </a:prstGeom>
          <a:solidFill>
            <a:srgbClr val="9BBB59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03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291" name="Oval 2"/>
          <p:cNvSpPr/>
          <p:nvPr>
            <p:custDataLst>
              <p:tags r:id="rId39"/>
            </p:custDataLst>
          </p:nvPr>
        </p:nvSpPr>
        <p:spPr>
          <a:xfrm>
            <a:off x="9084636" y="3534937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2" name="Oval 32"/>
          <p:cNvSpPr/>
          <p:nvPr>
            <p:custDataLst>
              <p:tags r:id="rId40"/>
            </p:custDataLst>
          </p:nvPr>
        </p:nvSpPr>
        <p:spPr>
          <a:xfrm>
            <a:off x="9163438" y="3613740"/>
            <a:ext cx="750492" cy="750492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04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7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800"/>
                            </p:stCondLst>
                            <p:childTnLst>
                              <p:par>
                                <p:cTn id="51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800"/>
                            </p:stCondLst>
                            <p:childTnLst>
                              <p:par>
                                <p:cTn id="5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3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3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3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4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600"/>
                            </p:stCondLst>
                            <p:childTnLst>
                              <p:par>
                                <p:cTn id="87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600"/>
                            </p:stCondLst>
                            <p:childTnLst>
                              <p:par>
                                <p:cTn id="9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1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6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100"/>
                            </p:stCondLst>
                            <p:childTnLst>
                              <p:par>
                                <p:cTn id="1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1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200"/>
                            </p:stCondLst>
                            <p:childTnLst>
                              <p:par>
                                <p:cTn id="117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83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400"/>
                            </p:stCondLst>
                            <p:childTnLst>
                              <p:par>
                                <p:cTn id="123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9400"/>
                            </p:stCondLst>
                            <p:childTnLst>
                              <p:par>
                                <p:cTn id="12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900"/>
                            </p:stCondLst>
                            <p:childTnLst>
                              <p:par>
                                <p:cTn id="1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15" grpId="0" bldLvl="0" animBg="true"/>
      <p:bldP spid="5" grpId="0" bldLvl="0" animBg="true"/>
      <p:bldP spid="6" grpId="0" bldLvl="0" animBg="true"/>
      <p:bldP spid="13" grpId="0" bldLvl="0" animBg="true"/>
      <p:bldP spid="14" grpId="0" bldLvl="0" animBg="true"/>
      <p:bldP spid="16" grpId="0" bldLvl="0" animBg="true"/>
      <p:bldP spid="23" grpId="0" bldLvl="0" animBg="true"/>
      <p:bldP spid="24" grpId="0" bldLvl="0" animBg="true"/>
      <p:bldP spid="25" grpId="0" bldLvl="0" animBg="true"/>
      <p:bldP spid="26" grpId="0" bldLvl="0" animBg="true"/>
      <p:bldP spid="27" grpId="0" bldLvl="0" animBg="true"/>
      <p:bldP spid="29" grpId="0" bldLvl="0" animBg="true"/>
      <p:bldP spid="30" grpId="0" bldLvl="0" animBg="true"/>
      <p:bldP spid="31" grpId="0"/>
      <p:bldP spid="32" grpId="0"/>
      <p:bldP spid="34" grpId="0"/>
      <p:bldP spid="35" grpId="0"/>
      <p:bldP spid="37" grpId="0"/>
      <p:bldP spid="38" grpId="0"/>
      <p:bldP spid="41" grpId="0"/>
      <p:bldP spid="42" grpId="0"/>
      <p:bldP spid="46" grpId="0" bldLvl="0" animBg="true"/>
      <p:bldP spid="65" grpId="0" bldLvl="0" animBg="true"/>
      <p:bldP spid="66" grpId="0" bldLvl="0" animBg="true"/>
      <p:bldP spid="67" grpId="0" bldLvl="0" animBg="true"/>
      <p:bldP spid="70" grpId="0" bldLvl="0" animBg="true"/>
      <p:bldP spid="74" grpId="0" bldLvl="0" animBg="true"/>
      <p:bldP spid="291" grpId="0" bldLvl="0" animBg="true"/>
      <p:bldP spid="292" grpId="0" bldLvl="0" animBg="true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658495" y="5727700"/>
            <a:ext cx="3139440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骗子冒充银行工作人员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074605" y="501047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166948" y="501047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业务款项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4337050" y="5393690"/>
            <a:ext cx="390017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起初聊年审业务--随后聊公司业务--称生意谈妥可以付款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与公司员工取得联系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将财务拉进QQ群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老板（骗子）让财务将账户余额发截图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称不方便接电话--让财务将钱转入指定账户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总结一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39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7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8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9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1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2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9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图片 1" descr="C:\Users\lenovo\Desktop\t0153e9f2e79a24fc8e.jpgt0153e9f2e79a24fc8e"/>
          <p:cNvPicPr/>
          <p:nvPr>
            <p:custDataLst>
              <p:tags r:id="rId1"/>
            </p:custDataLst>
          </p:nvPr>
        </p:nvPicPr>
        <p:blipFill>
          <a:blip r:embed="rId2"/>
          <a:srcRect/>
          <a:stretch>
            <a:fillRect/>
          </a:stretch>
        </p:blipFill>
        <p:spPr>
          <a:xfrm>
            <a:off x="643890" y="2155825"/>
            <a:ext cx="2567940" cy="1960880"/>
          </a:xfrm>
          <a:prstGeom prst="rect">
            <a:avLst/>
          </a:prstGeom>
        </p:spPr>
      </p:pic>
      <p:pic>
        <p:nvPicPr>
          <p:cNvPr id="3" name="图片 2" descr="C:\Users\SERENA\Desktop\U10914P693DT20140711081729.jpgU10914P693DT20140711081729"/>
          <p:cNvPicPr/>
          <p:nvPr>
            <p:custDataLst>
              <p:tags r:id="rId3"/>
            </p:custDataLst>
          </p:nvPr>
        </p:nvPicPr>
        <p:blipFill>
          <a:blip r:embed="rId4"/>
          <a:srcRect l="-2345" t="-2464" r="-739" b="5221"/>
          <a:stretch>
            <a:fillRect/>
          </a:stretch>
        </p:blipFill>
        <p:spPr>
          <a:xfrm>
            <a:off x="3515360" y="2122170"/>
            <a:ext cx="2567940" cy="1979930"/>
          </a:xfrm>
          <a:prstGeom prst="rect">
            <a:avLst/>
          </a:prstGeom>
        </p:spPr>
      </p:pic>
      <p:pic>
        <p:nvPicPr>
          <p:cNvPr id="4" name="图片 3" descr="C:\Users\lenovo\Desktop\148996961.jpg148996961"/>
          <p:cNvPicPr/>
          <p:nvPr>
            <p:custDataLst>
              <p:tags r:id="rId5"/>
            </p:custDataLst>
          </p:nvPr>
        </p:nvPicPr>
        <p:blipFill>
          <a:blip r:embed="rId6"/>
          <a:srcRect l="19666" r="23478"/>
          <a:stretch>
            <a:fillRect/>
          </a:stretch>
        </p:blipFill>
        <p:spPr>
          <a:xfrm>
            <a:off x="6527165" y="2163445"/>
            <a:ext cx="2377440" cy="1953895"/>
          </a:xfrm>
          <a:prstGeom prst="rect">
            <a:avLst/>
          </a:prstGeom>
        </p:spPr>
      </p:pic>
      <p:sp>
        <p:nvSpPr>
          <p:cNvPr id="15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案例二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right-arrow-angle_38577"/>
          <p:cNvSpPr>
            <a:spLocks noChangeAspect="true"/>
          </p:cNvSpPr>
          <p:nvPr>
            <p:custDataLst>
              <p:tags r:id="rId7"/>
            </p:custDataLst>
          </p:nvPr>
        </p:nvSpPr>
        <p:spPr bwMode="auto">
          <a:xfrm>
            <a:off x="3118948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" name="right-arrow-angle_38577"/>
          <p:cNvSpPr>
            <a:spLocks noChangeAspect="true"/>
          </p:cNvSpPr>
          <p:nvPr>
            <p:custDataLst>
              <p:tags r:id="rId8"/>
            </p:custDataLst>
          </p:nvPr>
        </p:nvSpPr>
        <p:spPr bwMode="auto">
          <a:xfrm>
            <a:off x="3244606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3" name="right-arrow-angle_38577"/>
          <p:cNvSpPr>
            <a:spLocks noChangeAspect="true"/>
          </p:cNvSpPr>
          <p:nvPr>
            <p:custDataLst>
              <p:tags r:id="rId9"/>
            </p:custDataLst>
          </p:nvPr>
        </p:nvSpPr>
        <p:spPr bwMode="auto">
          <a:xfrm>
            <a:off x="3370266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4" name="right-arrow-angle_38577"/>
          <p:cNvSpPr>
            <a:spLocks noChangeAspect="true"/>
          </p:cNvSpPr>
          <p:nvPr>
            <p:custDataLst>
              <p:tags r:id="rId10"/>
            </p:custDataLst>
          </p:nvPr>
        </p:nvSpPr>
        <p:spPr bwMode="auto">
          <a:xfrm>
            <a:off x="299378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6" name="right-arrow-angle_38577"/>
          <p:cNvSpPr>
            <a:spLocks noChangeAspect="true"/>
          </p:cNvSpPr>
          <p:nvPr>
            <p:custDataLst>
              <p:tags r:id="rId11"/>
            </p:custDataLst>
          </p:nvPr>
        </p:nvSpPr>
        <p:spPr bwMode="auto">
          <a:xfrm>
            <a:off x="5960490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3" name="right-arrow-angle_38577"/>
          <p:cNvSpPr>
            <a:spLocks noChangeAspect="true"/>
          </p:cNvSpPr>
          <p:nvPr>
            <p:custDataLst>
              <p:tags r:id="rId12"/>
            </p:custDataLst>
          </p:nvPr>
        </p:nvSpPr>
        <p:spPr bwMode="auto">
          <a:xfrm>
            <a:off x="608614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4" name="right-arrow-angle_38577"/>
          <p:cNvSpPr>
            <a:spLocks noChangeAspect="true"/>
          </p:cNvSpPr>
          <p:nvPr>
            <p:custDataLst>
              <p:tags r:id="rId13"/>
            </p:custDataLst>
          </p:nvPr>
        </p:nvSpPr>
        <p:spPr bwMode="auto">
          <a:xfrm>
            <a:off x="6211808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5" name="right-arrow-angle_38577"/>
          <p:cNvSpPr>
            <a:spLocks noChangeAspect="true"/>
          </p:cNvSpPr>
          <p:nvPr>
            <p:custDataLst>
              <p:tags r:id="rId14"/>
            </p:custDataLst>
          </p:nvPr>
        </p:nvSpPr>
        <p:spPr bwMode="auto">
          <a:xfrm>
            <a:off x="5835330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6" name="right-arrow-angle_38577"/>
          <p:cNvSpPr>
            <a:spLocks noChangeAspect="true"/>
          </p:cNvSpPr>
          <p:nvPr>
            <p:custDataLst>
              <p:tags r:id="rId15"/>
            </p:custDataLst>
          </p:nvPr>
        </p:nvSpPr>
        <p:spPr bwMode="auto">
          <a:xfrm>
            <a:off x="8814743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7" name="right-arrow-angle_38577"/>
          <p:cNvSpPr>
            <a:spLocks noChangeAspect="true"/>
          </p:cNvSpPr>
          <p:nvPr>
            <p:custDataLst>
              <p:tags r:id="rId16"/>
            </p:custDataLst>
          </p:nvPr>
        </p:nvSpPr>
        <p:spPr bwMode="auto">
          <a:xfrm>
            <a:off x="8940401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" name="right-arrow-angle_38577"/>
          <p:cNvSpPr>
            <a:spLocks noChangeAspect="true"/>
          </p:cNvSpPr>
          <p:nvPr>
            <p:custDataLst>
              <p:tags r:id="rId17"/>
            </p:custDataLst>
          </p:nvPr>
        </p:nvSpPr>
        <p:spPr bwMode="auto">
          <a:xfrm>
            <a:off x="9066061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0" name="right-arrow-angle_38577"/>
          <p:cNvSpPr>
            <a:spLocks noChangeAspect="true"/>
          </p:cNvSpPr>
          <p:nvPr>
            <p:custDataLst>
              <p:tags r:id="rId18"/>
            </p:custDataLst>
          </p:nvPr>
        </p:nvSpPr>
        <p:spPr bwMode="auto">
          <a:xfrm>
            <a:off x="8689583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1" name="Title 1"/>
          <p:cNvSpPr txBox="true"/>
          <p:nvPr>
            <p:custDataLst>
              <p:tags r:id="rId19"/>
            </p:custDataLst>
          </p:nvPr>
        </p:nvSpPr>
        <p:spPr>
          <a:xfrm>
            <a:off x="740299" y="438125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第一阶段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2" name="矩形 31"/>
          <p:cNvSpPr/>
          <p:nvPr>
            <p:custDataLst>
              <p:tags r:id="rId20"/>
            </p:custDataLst>
          </p:nvPr>
        </p:nvSpPr>
        <p:spPr>
          <a:xfrm>
            <a:off x="424180" y="4855845"/>
            <a:ext cx="2839720" cy="1689100"/>
          </a:xfrm>
          <a:prstGeom prst="rect">
            <a:avLst/>
          </a:prstGeom>
        </p:spPr>
        <p:txBody>
          <a:bodyPr wrap="square" lIns="0"/>
          <a:lstStyle/>
          <a:p>
            <a:pPr algn="just" fontAlgn="auto">
              <a:lnSpc>
                <a:spcPts val="252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公司财务接到电话，对方称是银行工作人员要对该公司账户进行年审，需要发相关表格给财务填写，于是要求与财务添加QQ好友。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3" name="直接连接符 32"/>
          <p:cNvCxnSpPr/>
          <p:nvPr>
            <p:custDataLst>
              <p:tags r:id="rId21"/>
            </p:custDataLst>
          </p:nvPr>
        </p:nvCxnSpPr>
        <p:spPr>
          <a:xfrm>
            <a:off x="727637" y="4829273"/>
            <a:ext cx="375487" cy="0"/>
          </a:xfrm>
          <a:prstGeom prst="line">
            <a:avLst/>
          </a:prstGeom>
          <a:ln w="38100">
            <a:solidFill>
              <a:srgbClr val="3498DB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4" name="Title 1"/>
          <p:cNvSpPr txBox="true"/>
          <p:nvPr>
            <p:custDataLst>
              <p:tags r:id="rId22"/>
            </p:custDataLst>
          </p:nvPr>
        </p:nvSpPr>
        <p:spPr>
          <a:xfrm>
            <a:off x="361655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第二阶段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5" name="矩形 34"/>
          <p:cNvSpPr/>
          <p:nvPr>
            <p:custDataLst>
              <p:tags r:id="rId23"/>
            </p:custDataLst>
          </p:nvPr>
        </p:nvSpPr>
        <p:spPr>
          <a:xfrm>
            <a:off x="3559175" y="4941570"/>
            <a:ext cx="2541905" cy="1224915"/>
          </a:xfrm>
          <a:prstGeom prst="rect">
            <a:avLst/>
          </a:prstGeom>
        </p:spPr>
        <p:txBody>
          <a:bodyPr wrap="square" lIns="0"/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后财务被拉进一个QQ群，群里还有公司老板、股东及银行工作人员等，</a:t>
            </a:r>
            <a:r>
              <a:rPr lang="zh-CN" altLang="en-US" sz="1600" b="1" dirty="0">
                <a:ln>
                  <a:noFill/>
                </a:ln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随后银行工作人员立刻退群。</a:t>
            </a:r>
            <a:endParaRPr lang="zh-CN" altLang="en-US" sz="1600" b="1" dirty="0">
              <a:ln>
                <a:noFill/>
              </a:ln>
              <a:gradFill>
                <a:gsLst>
                  <a:gs pos="0">
                    <a:srgbClr val="E30000"/>
                  </a:gs>
                  <a:gs pos="100000">
                    <a:srgbClr val="76030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6" name="直接连接符 35"/>
          <p:cNvCxnSpPr/>
          <p:nvPr>
            <p:custDataLst>
              <p:tags r:id="rId24"/>
            </p:custDataLst>
          </p:nvPr>
        </p:nvCxnSpPr>
        <p:spPr>
          <a:xfrm>
            <a:off x="3610507" y="4831223"/>
            <a:ext cx="375487" cy="0"/>
          </a:xfrm>
          <a:prstGeom prst="line">
            <a:avLst/>
          </a:prstGeom>
          <a:ln w="38100">
            <a:solidFill>
              <a:srgbClr val="1AA3AA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7" name="Title 1"/>
          <p:cNvSpPr txBox="true"/>
          <p:nvPr>
            <p:custDataLst>
              <p:tags r:id="rId25"/>
            </p:custDataLst>
          </p:nvPr>
        </p:nvSpPr>
        <p:spPr>
          <a:xfrm>
            <a:off x="6436249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第三阶段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38" name="矩形 37"/>
          <p:cNvSpPr/>
          <p:nvPr>
            <p:custDataLst>
              <p:tags r:id="rId26"/>
            </p:custDataLst>
          </p:nvPr>
        </p:nvSpPr>
        <p:spPr>
          <a:xfrm>
            <a:off x="6237605" y="4941570"/>
            <a:ext cx="2642235" cy="168783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最初公司老板问财务是否有银行人员联系年审事宜，并要求财务落实好年审工作。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0" name="直接连接符 39"/>
          <p:cNvCxnSpPr/>
          <p:nvPr>
            <p:custDataLst>
              <p:tags r:id="rId27"/>
            </p:custDataLst>
          </p:nvPr>
        </p:nvCxnSpPr>
        <p:spPr>
          <a:xfrm>
            <a:off x="6424827" y="4835102"/>
            <a:ext cx="375487" cy="0"/>
          </a:xfrm>
          <a:prstGeom prst="line">
            <a:avLst/>
          </a:prstGeom>
          <a:ln w="38100">
            <a:solidFill>
              <a:srgbClr val="9BBB59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41" name="Title 1"/>
          <p:cNvSpPr txBox="true"/>
          <p:nvPr>
            <p:custDataLst>
              <p:tags r:id="rId28"/>
            </p:custDataLst>
          </p:nvPr>
        </p:nvSpPr>
        <p:spPr>
          <a:xfrm>
            <a:off x="928699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第四阶段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42" name="矩形 41"/>
          <p:cNvSpPr/>
          <p:nvPr>
            <p:custDataLst>
              <p:tags r:id="rId29"/>
            </p:custDataLst>
          </p:nvPr>
        </p:nvSpPr>
        <p:spPr>
          <a:xfrm>
            <a:off x="9085580" y="4941570"/>
            <a:ext cx="2790825" cy="161290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 algn="just" fontAlgn="auto">
              <a:lnSpc>
                <a:spcPts val="1920"/>
              </a:lnSpc>
            </a:pPr>
            <a:r>
              <a:rPr lang="zh-CN" altLang="en-US" sz="14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随后群内公司老板与其他公司人员开始聊公司业务。公司人员称生意已经谈妥可以支付，老板让财务看账户余额并发截图，同时老板称接电话不方便，要求财务向指定银行账户转账。</a:t>
            </a:r>
            <a:endParaRPr lang="zh-CN" altLang="en-US" sz="14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3" name="直接连接符 42"/>
          <p:cNvCxnSpPr/>
          <p:nvPr>
            <p:custDataLst>
              <p:tags r:id="rId30"/>
            </p:custDataLst>
          </p:nvPr>
        </p:nvCxnSpPr>
        <p:spPr>
          <a:xfrm>
            <a:off x="9275575" y="4835102"/>
            <a:ext cx="375487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pic>
        <p:nvPicPr>
          <p:cNvPr id="45" name="图片 44" descr="C:\Users\lenovo\Desktop\1000.jpg1000"/>
          <p:cNvPicPr>
            <a:picLocks noChangeAspect="true"/>
          </p:cNvPicPr>
          <p:nvPr>
            <p:custDataLst>
              <p:tags r:id="rId31"/>
            </p:custDataLst>
          </p:nvPr>
        </p:nvPicPr>
        <p:blipFill rotWithShape="true">
          <a:blip r:embed="rId32"/>
          <a:srcRect/>
          <a:stretch>
            <a:fillRect/>
          </a:stretch>
        </p:blipFill>
        <p:spPr>
          <a:xfrm>
            <a:off x="9267190" y="2201545"/>
            <a:ext cx="2609850" cy="1931035"/>
          </a:xfrm>
          <a:prstGeom prst="rect">
            <a:avLst/>
          </a:prstGeom>
        </p:spPr>
      </p:pic>
      <p:sp>
        <p:nvSpPr>
          <p:cNvPr id="46" name="Oval 2"/>
          <p:cNvSpPr/>
          <p:nvPr>
            <p:custDataLst>
              <p:tags r:id="rId33"/>
            </p:custDataLst>
          </p:nvPr>
        </p:nvSpPr>
        <p:spPr>
          <a:xfrm>
            <a:off x="384804" y="3535255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5" name="Oval 32"/>
          <p:cNvSpPr/>
          <p:nvPr>
            <p:custDataLst>
              <p:tags r:id="rId34"/>
            </p:custDataLst>
          </p:nvPr>
        </p:nvSpPr>
        <p:spPr>
          <a:xfrm>
            <a:off x="463606" y="3614057"/>
            <a:ext cx="750492" cy="750492"/>
          </a:xfrm>
          <a:prstGeom prst="ellipse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01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66" name="Oval 2"/>
          <p:cNvSpPr/>
          <p:nvPr>
            <p:custDataLst>
              <p:tags r:id="rId35"/>
            </p:custDataLst>
          </p:nvPr>
        </p:nvSpPr>
        <p:spPr>
          <a:xfrm>
            <a:off x="3352044" y="3553490"/>
            <a:ext cx="908097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7" name="Oval 32"/>
          <p:cNvSpPr/>
          <p:nvPr>
            <p:custDataLst>
              <p:tags r:id="rId36"/>
            </p:custDataLst>
          </p:nvPr>
        </p:nvSpPr>
        <p:spPr>
          <a:xfrm>
            <a:off x="3430846" y="3632292"/>
            <a:ext cx="750492" cy="750492"/>
          </a:xfrm>
          <a:prstGeom prst="ellipse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02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70" name="Oval 2"/>
          <p:cNvSpPr/>
          <p:nvPr>
            <p:custDataLst>
              <p:tags r:id="rId37"/>
            </p:custDataLst>
          </p:nvPr>
        </p:nvSpPr>
        <p:spPr>
          <a:xfrm>
            <a:off x="6158323" y="3553352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4" name="Oval 32"/>
          <p:cNvSpPr/>
          <p:nvPr>
            <p:custDataLst>
              <p:tags r:id="rId38"/>
            </p:custDataLst>
          </p:nvPr>
        </p:nvSpPr>
        <p:spPr>
          <a:xfrm>
            <a:off x="6237125" y="3632155"/>
            <a:ext cx="750492" cy="750492"/>
          </a:xfrm>
          <a:prstGeom prst="ellipse">
            <a:avLst/>
          </a:prstGeom>
          <a:solidFill>
            <a:srgbClr val="9BBB59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03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291" name="Oval 2"/>
          <p:cNvSpPr/>
          <p:nvPr>
            <p:custDataLst>
              <p:tags r:id="rId39"/>
            </p:custDataLst>
          </p:nvPr>
        </p:nvSpPr>
        <p:spPr>
          <a:xfrm>
            <a:off x="9084636" y="3534937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2" name="Oval 32"/>
          <p:cNvSpPr/>
          <p:nvPr>
            <p:custDataLst>
              <p:tags r:id="rId40"/>
            </p:custDataLst>
          </p:nvPr>
        </p:nvSpPr>
        <p:spPr>
          <a:xfrm>
            <a:off x="9163438" y="3613740"/>
            <a:ext cx="750492" cy="750492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04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7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800"/>
                            </p:stCondLst>
                            <p:childTnLst>
                              <p:par>
                                <p:cTn id="51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800"/>
                            </p:stCondLst>
                            <p:childTnLst>
                              <p:par>
                                <p:cTn id="5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3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3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3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4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600"/>
                            </p:stCondLst>
                            <p:childTnLst>
                              <p:par>
                                <p:cTn id="87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600"/>
                            </p:stCondLst>
                            <p:childTnLst>
                              <p:par>
                                <p:cTn id="9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1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6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100"/>
                            </p:stCondLst>
                            <p:childTnLst>
                              <p:par>
                                <p:cTn id="1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1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200"/>
                            </p:stCondLst>
                            <p:childTnLst>
                              <p:par>
                                <p:cTn id="117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83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400"/>
                            </p:stCondLst>
                            <p:childTnLst>
                              <p:par>
                                <p:cTn id="123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9400"/>
                            </p:stCondLst>
                            <p:childTnLst>
                              <p:par>
                                <p:cTn id="12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900"/>
                            </p:stCondLst>
                            <p:childTnLst>
                              <p:par>
                                <p:cTn id="1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15" grpId="0" bldLvl="0" animBg="true"/>
      <p:bldP spid="5" grpId="0" bldLvl="0" animBg="true"/>
      <p:bldP spid="6" grpId="0" bldLvl="0" animBg="true"/>
      <p:bldP spid="13" grpId="0" bldLvl="0" animBg="true"/>
      <p:bldP spid="14" grpId="0" bldLvl="0" animBg="true"/>
      <p:bldP spid="16" grpId="0" bldLvl="0" animBg="true"/>
      <p:bldP spid="23" grpId="0" bldLvl="0" animBg="true"/>
      <p:bldP spid="24" grpId="0" bldLvl="0" animBg="true"/>
      <p:bldP spid="25" grpId="0" bldLvl="0" animBg="true"/>
      <p:bldP spid="26" grpId="0" bldLvl="0" animBg="true"/>
      <p:bldP spid="27" grpId="0" bldLvl="0" animBg="true"/>
      <p:bldP spid="29" grpId="0" bldLvl="0" animBg="true"/>
      <p:bldP spid="30" grpId="0" bldLvl="0" animBg="true"/>
      <p:bldP spid="31" grpId="0"/>
      <p:bldP spid="32" grpId="0"/>
      <p:bldP spid="34" grpId="0"/>
      <p:bldP spid="35" grpId="0"/>
      <p:bldP spid="37" grpId="0"/>
      <p:bldP spid="38" grpId="0"/>
      <p:bldP spid="41" grpId="0"/>
      <p:bldP spid="42" grpId="0"/>
      <p:bldP spid="46" grpId="0" bldLvl="0" animBg="true"/>
      <p:bldP spid="65" grpId="0" bldLvl="0" animBg="true"/>
      <p:bldP spid="66" grpId="0" bldLvl="0" animBg="true"/>
      <p:bldP spid="67" grpId="0" bldLvl="0" animBg="true"/>
      <p:bldP spid="70" grpId="0" bldLvl="0" animBg="true"/>
      <p:bldP spid="74" grpId="0" bldLvl="0" animBg="true"/>
      <p:bldP spid="291" grpId="0" bldLvl="0" animBg="true"/>
      <p:bldP spid="292" grpId="0" bldLvl="0" animBg="tru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6" name="组合 535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7898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骗子冒充银行工作人员--与公司财务直接取得联系--发年审资料为由加财务QQ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业务款项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5097780" y="5216525"/>
            <a:ext cx="40957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--起初聊年审业务--随后聊公司业务--称生意谈妥可以付款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拉财务进QQ群--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冒充银行工人员退群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  <a:p>
            <a:pPr algn="ctr">
              <a:lnSpc>
                <a:spcPct val="120000"/>
              </a:lnSpc>
            </a:pP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骗子老板让财务将账户余额发截图--称不方便接电话--让财务将钱转入指定账户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总结二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507365" y="21082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39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7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8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49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0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1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2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8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9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0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1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2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3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4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5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6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7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8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19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0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1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2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29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图片 1" descr="C:\Users\lenovo\Desktop\cadb3189534a4602bbe50734b3ae13eb.jpegcadb3189534a4602bbe50734b3ae13eb"/>
          <p:cNvPicPr/>
          <p:nvPr>
            <p:custDataLst>
              <p:tags r:id="rId1"/>
            </p:custDataLst>
          </p:nvPr>
        </p:nvPicPr>
        <p:blipFill>
          <a:blip r:embed="rId2"/>
          <a:srcRect/>
          <a:stretch>
            <a:fillRect/>
          </a:stretch>
        </p:blipFill>
        <p:spPr>
          <a:xfrm>
            <a:off x="643890" y="2162810"/>
            <a:ext cx="2567940" cy="1970405"/>
          </a:xfrm>
          <a:prstGeom prst="rect">
            <a:avLst/>
          </a:prstGeom>
        </p:spPr>
      </p:pic>
      <p:pic>
        <p:nvPicPr>
          <p:cNvPr id="3" name="图片 2" descr="C:\Users\lenovo\Desktop\6238baff426e45989e07c09e547d482b.jpeg6238baff426e45989e07c09e547d482b"/>
          <p:cNvPicPr/>
          <p:nvPr>
            <p:custDataLst>
              <p:tags r:id="rId3"/>
            </p:custDataLst>
          </p:nvPr>
        </p:nvPicPr>
        <p:blipFill>
          <a:blip r:embed="rId4"/>
          <a:srcRect/>
          <a:stretch>
            <a:fillRect/>
          </a:stretch>
        </p:blipFill>
        <p:spPr>
          <a:xfrm>
            <a:off x="3515360" y="2161540"/>
            <a:ext cx="2567940" cy="1956435"/>
          </a:xfrm>
          <a:prstGeom prst="rect">
            <a:avLst/>
          </a:prstGeom>
        </p:spPr>
      </p:pic>
      <p:pic>
        <p:nvPicPr>
          <p:cNvPr id="4" name="图片 3" descr="C:\Users\lenovo\Desktop\148996961.jpg148996961"/>
          <p:cNvPicPr/>
          <p:nvPr>
            <p:custDataLst>
              <p:tags r:id="rId5"/>
            </p:custDataLst>
          </p:nvPr>
        </p:nvPicPr>
        <p:blipFill>
          <a:blip r:embed="rId6"/>
          <a:srcRect l="19666" r="23478"/>
          <a:stretch>
            <a:fillRect/>
          </a:stretch>
        </p:blipFill>
        <p:spPr>
          <a:xfrm>
            <a:off x="6527165" y="2163445"/>
            <a:ext cx="2377440" cy="1953895"/>
          </a:xfrm>
          <a:prstGeom prst="rect">
            <a:avLst/>
          </a:prstGeom>
        </p:spPr>
      </p:pic>
      <p:sp>
        <p:nvSpPr>
          <p:cNvPr id="15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案例三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right-arrow-angle_38577"/>
          <p:cNvSpPr>
            <a:spLocks noChangeAspect="true"/>
          </p:cNvSpPr>
          <p:nvPr>
            <p:custDataLst>
              <p:tags r:id="rId7"/>
            </p:custDataLst>
          </p:nvPr>
        </p:nvSpPr>
        <p:spPr bwMode="auto">
          <a:xfrm>
            <a:off x="3118948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" name="right-arrow-angle_38577"/>
          <p:cNvSpPr>
            <a:spLocks noChangeAspect="true"/>
          </p:cNvSpPr>
          <p:nvPr>
            <p:custDataLst>
              <p:tags r:id="rId8"/>
            </p:custDataLst>
          </p:nvPr>
        </p:nvSpPr>
        <p:spPr bwMode="auto">
          <a:xfrm>
            <a:off x="3244606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3" name="right-arrow-angle_38577"/>
          <p:cNvSpPr>
            <a:spLocks noChangeAspect="true"/>
          </p:cNvSpPr>
          <p:nvPr>
            <p:custDataLst>
              <p:tags r:id="rId9"/>
            </p:custDataLst>
          </p:nvPr>
        </p:nvSpPr>
        <p:spPr bwMode="auto">
          <a:xfrm>
            <a:off x="3370266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4" name="right-arrow-angle_38577"/>
          <p:cNvSpPr>
            <a:spLocks noChangeAspect="true"/>
          </p:cNvSpPr>
          <p:nvPr>
            <p:custDataLst>
              <p:tags r:id="rId10"/>
            </p:custDataLst>
          </p:nvPr>
        </p:nvSpPr>
        <p:spPr bwMode="auto">
          <a:xfrm>
            <a:off x="299378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6" name="right-arrow-angle_38577"/>
          <p:cNvSpPr>
            <a:spLocks noChangeAspect="true"/>
          </p:cNvSpPr>
          <p:nvPr>
            <p:custDataLst>
              <p:tags r:id="rId11"/>
            </p:custDataLst>
          </p:nvPr>
        </p:nvSpPr>
        <p:spPr bwMode="auto">
          <a:xfrm>
            <a:off x="5960490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3" name="right-arrow-angle_38577"/>
          <p:cNvSpPr>
            <a:spLocks noChangeAspect="true"/>
          </p:cNvSpPr>
          <p:nvPr>
            <p:custDataLst>
              <p:tags r:id="rId12"/>
            </p:custDataLst>
          </p:nvPr>
        </p:nvSpPr>
        <p:spPr bwMode="auto">
          <a:xfrm>
            <a:off x="6086148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4" name="right-arrow-angle_38577"/>
          <p:cNvSpPr>
            <a:spLocks noChangeAspect="true"/>
          </p:cNvSpPr>
          <p:nvPr>
            <p:custDataLst>
              <p:tags r:id="rId13"/>
            </p:custDataLst>
          </p:nvPr>
        </p:nvSpPr>
        <p:spPr bwMode="auto">
          <a:xfrm>
            <a:off x="6211808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5" name="right-arrow-angle_38577"/>
          <p:cNvSpPr>
            <a:spLocks noChangeAspect="true"/>
          </p:cNvSpPr>
          <p:nvPr>
            <p:custDataLst>
              <p:tags r:id="rId14"/>
            </p:custDataLst>
          </p:nvPr>
        </p:nvSpPr>
        <p:spPr bwMode="auto">
          <a:xfrm>
            <a:off x="5835330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6" name="right-arrow-angle_38577"/>
          <p:cNvSpPr>
            <a:spLocks noChangeAspect="true"/>
          </p:cNvSpPr>
          <p:nvPr>
            <p:custDataLst>
              <p:tags r:id="rId15"/>
            </p:custDataLst>
          </p:nvPr>
        </p:nvSpPr>
        <p:spPr bwMode="auto">
          <a:xfrm>
            <a:off x="8814743" y="2710169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60000"/>
              <a:lumOff val="40000"/>
              <a:alpha val="2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7" name="right-arrow-angle_38577"/>
          <p:cNvSpPr>
            <a:spLocks noChangeAspect="true"/>
          </p:cNvSpPr>
          <p:nvPr>
            <p:custDataLst>
              <p:tags r:id="rId16"/>
            </p:custDataLst>
          </p:nvPr>
        </p:nvSpPr>
        <p:spPr bwMode="auto">
          <a:xfrm>
            <a:off x="8940401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alpha val="4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" name="right-arrow-angle_38577"/>
          <p:cNvSpPr>
            <a:spLocks noChangeAspect="true"/>
          </p:cNvSpPr>
          <p:nvPr>
            <p:custDataLst>
              <p:tags r:id="rId17"/>
            </p:custDataLst>
          </p:nvPr>
        </p:nvSpPr>
        <p:spPr bwMode="auto">
          <a:xfrm>
            <a:off x="9066061" y="2710167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7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0" name="right-arrow-angle_38577"/>
          <p:cNvSpPr>
            <a:spLocks noChangeAspect="true"/>
          </p:cNvSpPr>
          <p:nvPr>
            <p:custDataLst>
              <p:tags r:id="rId18"/>
            </p:custDataLst>
          </p:nvPr>
        </p:nvSpPr>
        <p:spPr bwMode="auto">
          <a:xfrm>
            <a:off x="8689583" y="2710168"/>
            <a:ext cx="144862" cy="219287"/>
          </a:xfrm>
          <a:custGeom>
            <a:avLst/>
            <a:gdLst>
              <a:gd name="T0" fmla="*/ 368 w 3218"/>
              <a:gd name="T1" fmla="*/ 7085 h 7181"/>
              <a:gd name="T2" fmla="*/ 697 w 3218"/>
              <a:gd name="T3" fmla="*/ 7181 h 7181"/>
              <a:gd name="T4" fmla="*/ 1214 w 3218"/>
              <a:gd name="T5" fmla="*/ 6899 h 7181"/>
              <a:gd name="T6" fmla="*/ 3089 w 3218"/>
              <a:gd name="T7" fmla="*/ 3963 h 7181"/>
              <a:gd name="T8" fmla="*/ 3089 w 3218"/>
              <a:gd name="T9" fmla="*/ 3304 h 7181"/>
              <a:gd name="T10" fmla="*/ 1214 w 3218"/>
              <a:gd name="T11" fmla="*/ 369 h 7181"/>
              <a:gd name="T12" fmla="*/ 368 w 3218"/>
              <a:gd name="T13" fmla="*/ 182 h 7181"/>
              <a:gd name="T14" fmla="*/ 182 w 3218"/>
              <a:gd name="T15" fmla="*/ 1028 h 7181"/>
              <a:gd name="T16" fmla="*/ 1847 w 3218"/>
              <a:gd name="T17" fmla="*/ 3634 h 7181"/>
              <a:gd name="T18" fmla="*/ 182 w 3218"/>
              <a:gd name="T19" fmla="*/ 6240 h 7181"/>
              <a:gd name="T20" fmla="*/ 368 w 3218"/>
              <a:gd name="T21" fmla="*/ 7085 h 7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18" h="7181">
                <a:moveTo>
                  <a:pt x="368" y="7085"/>
                </a:moveTo>
                <a:cubicBezTo>
                  <a:pt x="471" y="7150"/>
                  <a:pt x="585" y="7181"/>
                  <a:pt x="697" y="7181"/>
                </a:cubicBezTo>
                <a:cubicBezTo>
                  <a:pt x="899" y="7181"/>
                  <a:pt x="1097" y="7082"/>
                  <a:pt x="1214" y="6899"/>
                </a:cubicBezTo>
                <a:lnTo>
                  <a:pt x="3089" y="3963"/>
                </a:lnTo>
                <a:cubicBezTo>
                  <a:pt x="3218" y="3762"/>
                  <a:pt x="3218" y="3505"/>
                  <a:pt x="3089" y="3304"/>
                </a:cubicBezTo>
                <a:lnTo>
                  <a:pt x="1214" y="369"/>
                </a:lnTo>
                <a:cubicBezTo>
                  <a:pt x="1032" y="84"/>
                  <a:pt x="653" y="0"/>
                  <a:pt x="368" y="182"/>
                </a:cubicBezTo>
                <a:cubicBezTo>
                  <a:pt x="84" y="364"/>
                  <a:pt x="0" y="743"/>
                  <a:pt x="182" y="1028"/>
                </a:cubicBezTo>
                <a:lnTo>
                  <a:pt x="1847" y="3634"/>
                </a:lnTo>
                <a:lnTo>
                  <a:pt x="182" y="6240"/>
                </a:lnTo>
                <a:cubicBezTo>
                  <a:pt x="0" y="6525"/>
                  <a:pt x="84" y="6903"/>
                  <a:pt x="368" y="7085"/>
                </a:cubicBezTo>
                <a:close/>
              </a:path>
            </a:pathLst>
          </a:custGeom>
          <a:solidFill>
            <a:srgbClr val="69A35B">
              <a:lumMod val="75000"/>
              <a:alpha val="10000"/>
            </a:srgbClr>
          </a:solidFill>
          <a:ln>
            <a:noFill/>
          </a:ln>
        </p:spPr>
        <p:txBody>
          <a:bodyPr/>
          <a:lstStyle/>
          <a:p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1" name="Title 1"/>
          <p:cNvSpPr txBox="true"/>
          <p:nvPr>
            <p:custDataLst>
              <p:tags r:id="rId19"/>
            </p:custDataLst>
          </p:nvPr>
        </p:nvSpPr>
        <p:spPr>
          <a:xfrm>
            <a:off x="740299" y="438125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第一阶段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2" name="矩形 31"/>
          <p:cNvSpPr/>
          <p:nvPr>
            <p:custDataLst>
              <p:tags r:id="rId20"/>
            </p:custDataLst>
          </p:nvPr>
        </p:nvSpPr>
        <p:spPr>
          <a:xfrm>
            <a:off x="424180" y="4855845"/>
            <a:ext cx="2839720" cy="1689100"/>
          </a:xfrm>
          <a:prstGeom prst="rect">
            <a:avLst/>
          </a:prstGeom>
        </p:spPr>
        <p:txBody>
          <a:bodyPr wrap="square" lIns="0"/>
          <a:lstStyle/>
          <a:p>
            <a:pPr algn="just" fontAlgn="auto">
              <a:lnSpc>
                <a:spcPts val="252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公司财务接到电话，对方称是银行工作人员要对该公司账户进行年审，需要发相关表格给财务填写，于是要求与财务添加QQ好友。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3" name="直接连接符 32"/>
          <p:cNvCxnSpPr/>
          <p:nvPr>
            <p:custDataLst>
              <p:tags r:id="rId21"/>
            </p:custDataLst>
          </p:nvPr>
        </p:nvCxnSpPr>
        <p:spPr>
          <a:xfrm>
            <a:off x="727637" y="4829273"/>
            <a:ext cx="375487" cy="0"/>
          </a:xfrm>
          <a:prstGeom prst="line">
            <a:avLst/>
          </a:prstGeom>
          <a:ln w="38100">
            <a:solidFill>
              <a:srgbClr val="3498DB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4" name="Title 1"/>
          <p:cNvSpPr txBox="true"/>
          <p:nvPr>
            <p:custDataLst>
              <p:tags r:id="rId22"/>
            </p:custDataLst>
          </p:nvPr>
        </p:nvSpPr>
        <p:spPr>
          <a:xfrm>
            <a:off x="361655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b="1" kern="0" spc="150">
                <a:solidFill>
                  <a:srgbClr val="000000">
                    <a:lumMod val="75000"/>
                    <a:lumOff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defRPr>
            </a:lvl1pPr>
            <a:lvl2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2pPr>
            <a:lvl3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3pPr>
            <a:lvl4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4pPr>
            <a:lvl5pPr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latin typeface="Calibri" panose="020F0502020204030204" pitchFamily="34" charset="0"/>
                <a:ea typeface="ヒラギノ角ゴ ProN W3" charset="0"/>
                <a:cs typeface="ヒラギノ角ゴ ProN W3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第二阶段</a:t>
            </a: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35" name="矩形 34"/>
          <p:cNvSpPr/>
          <p:nvPr>
            <p:custDataLst>
              <p:tags r:id="rId23"/>
            </p:custDataLst>
          </p:nvPr>
        </p:nvSpPr>
        <p:spPr>
          <a:xfrm>
            <a:off x="3559175" y="4941570"/>
            <a:ext cx="2541905" cy="1224915"/>
          </a:xfrm>
          <a:prstGeom prst="rect">
            <a:avLst/>
          </a:prstGeom>
        </p:spPr>
        <p:txBody>
          <a:bodyPr wrap="square" lIns="0"/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后没过多久，财务莫名其妙被拉进一个</a:t>
            </a:r>
            <a:r>
              <a:rPr lang="en-US" altLang="zh-CN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QQ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群，群内有公司老板、股东等人</a:t>
            </a:r>
            <a:r>
              <a:rPr lang="zh-CN" altLang="en-US" sz="1600" b="1" dirty="0">
                <a:ln>
                  <a:noFill/>
                </a:ln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(注意：群内无银行工作人员)</a:t>
            </a: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36" name="直接连接符 35"/>
          <p:cNvCxnSpPr/>
          <p:nvPr>
            <p:custDataLst>
              <p:tags r:id="rId24"/>
            </p:custDataLst>
          </p:nvPr>
        </p:nvCxnSpPr>
        <p:spPr>
          <a:xfrm>
            <a:off x="3610507" y="4831223"/>
            <a:ext cx="375487" cy="0"/>
          </a:xfrm>
          <a:prstGeom prst="line">
            <a:avLst/>
          </a:prstGeom>
          <a:ln w="38100">
            <a:solidFill>
              <a:srgbClr val="1AA3AA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37" name="Title 1"/>
          <p:cNvSpPr txBox="true"/>
          <p:nvPr>
            <p:custDataLst>
              <p:tags r:id="rId25"/>
            </p:custDataLst>
          </p:nvPr>
        </p:nvSpPr>
        <p:spPr>
          <a:xfrm>
            <a:off x="6436249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第三阶段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38" name="矩形 37"/>
          <p:cNvSpPr/>
          <p:nvPr>
            <p:custDataLst>
              <p:tags r:id="rId26"/>
            </p:custDataLst>
          </p:nvPr>
        </p:nvSpPr>
        <p:spPr>
          <a:xfrm>
            <a:off x="6237605" y="4941570"/>
            <a:ext cx="2827655" cy="168783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最初老板问财务是否有银行人员联系年审事宜，并要求财务落实好年审工作。随后群内开始聊公司生意，公司人员称生意已经谈妥，可以支付。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0" name="直接连接符 39"/>
          <p:cNvCxnSpPr/>
          <p:nvPr>
            <p:custDataLst>
              <p:tags r:id="rId27"/>
            </p:custDataLst>
          </p:nvPr>
        </p:nvCxnSpPr>
        <p:spPr>
          <a:xfrm>
            <a:off x="6424827" y="4835102"/>
            <a:ext cx="375487" cy="0"/>
          </a:xfrm>
          <a:prstGeom prst="line">
            <a:avLst/>
          </a:prstGeom>
          <a:ln w="38100">
            <a:solidFill>
              <a:srgbClr val="9BBB59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sp>
        <p:nvSpPr>
          <p:cNvPr id="41" name="Title 1"/>
          <p:cNvSpPr txBox="true"/>
          <p:nvPr>
            <p:custDataLst>
              <p:tags r:id="rId28"/>
            </p:custDataLst>
          </p:nvPr>
        </p:nvSpPr>
        <p:spPr>
          <a:xfrm>
            <a:off x="9286997" y="4383209"/>
            <a:ext cx="1923784" cy="395827"/>
          </a:xfrm>
          <a:prstGeom prst="rect">
            <a:avLst/>
          </a:prstGeom>
        </p:spPr>
        <p:txBody>
          <a:bodyPr wrap="square" lIns="0" anchor="ctr">
            <a:normAutofit lnSpcReduction="10000"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lang="en-US" sz="2400" kern="0" smtClean="0">
                <a:solidFill>
                  <a:srgbClr val="DD2067"/>
                </a:solidFill>
                <a:latin typeface="Arial" panose="02080604020202020204" pitchFamily="34" charset="0"/>
                <a:ea typeface="微软雅黑" panose="020B0503020204020204" pitchFamily="34" charset="-122"/>
                <a:cs typeface="Arial" panose="02080604020202020204" pitchFamily="34" charset="0"/>
                <a:sym typeface="Calibri" panose="020F0502020204030204" pitchFamily="34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00"/>
                </a:solidFill>
                <a:latin typeface="Calibri" panose="020F0502020204030204" pitchFamily="34" charset="0"/>
                <a:ea typeface="ヒラギノ角ゴ ProN W3" charset="0"/>
                <a:cs typeface="ヒラギノ角ゴ ProN W3" charset="0"/>
                <a:sym typeface="Calibri" panose="020F0502020204030204" pitchFamily="34" charset="0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sz="1800" b="1" spc="15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第四阶段</a:t>
            </a:r>
            <a:endParaRPr lang="zh-CN" altLang="en-US" sz="1800" b="1" spc="150" dirty="0">
              <a:solidFill>
                <a:srgbClr val="000000">
                  <a:lumMod val="75000"/>
                  <a:lumOff val="25000"/>
                </a:srgbClr>
              </a:solidFill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42" name="矩形 41"/>
          <p:cNvSpPr/>
          <p:nvPr>
            <p:custDataLst>
              <p:tags r:id="rId29"/>
            </p:custDataLst>
          </p:nvPr>
        </p:nvSpPr>
        <p:spPr>
          <a:xfrm>
            <a:off x="9085580" y="4941570"/>
            <a:ext cx="2790825" cy="1612900"/>
          </a:xfrm>
          <a:prstGeom prst="rect">
            <a:avLst/>
          </a:prstGeom>
        </p:spPr>
        <p:txBody>
          <a:bodyPr wrap="square" lIns="0">
            <a:noAutofit/>
          </a:bodyPr>
          <a:lstStyle/>
          <a:p>
            <a:pPr algn="l">
              <a:lnSpc>
                <a:spcPct val="130000"/>
              </a:lnSpc>
              <a:buClrTx/>
              <a:buSzTx/>
              <a:buFontTx/>
            </a:pPr>
            <a:r>
              <a:rPr lang="zh-CN" altLang="en-US" sz="160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老板让财务看银行账户余额并发截图，同时称接电话不方便，要财务向指定银行账户转账。</a:t>
            </a:r>
            <a:endParaRPr lang="zh-CN" altLang="en-US" sz="1600" dirty="0">
              <a:ln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43" name="直接连接符 42"/>
          <p:cNvCxnSpPr/>
          <p:nvPr>
            <p:custDataLst>
              <p:tags r:id="rId30"/>
            </p:custDataLst>
          </p:nvPr>
        </p:nvCxnSpPr>
        <p:spPr>
          <a:xfrm>
            <a:off x="9275575" y="4835102"/>
            <a:ext cx="375487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rgbClr val="1F74AD"/>
          </a:lnRef>
          <a:fillRef idx="0">
            <a:srgbClr val="1F74AD"/>
          </a:fillRef>
          <a:effectRef idx="0">
            <a:srgbClr val="1F74AD"/>
          </a:effectRef>
          <a:fontRef idx="minor">
            <a:srgbClr val="000000"/>
          </a:fontRef>
        </p:style>
      </p:cxnSp>
      <p:pic>
        <p:nvPicPr>
          <p:cNvPr id="45" name="图片 44" descr="C:\Users\lenovo\Desktop\1f8400024f7aa4138a10.jpg1f8400024f7aa4138a10"/>
          <p:cNvPicPr>
            <a:picLocks noChangeAspect="true"/>
          </p:cNvPicPr>
          <p:nvPr>
            <p:custDataLst>
              <p:tags r:id="rId31"/>
            </p:custDataLst>
          </p:nvPr>
        </p:nvPicPr>
        <p:blipFill rotWithShape="true">
          <a:blip r:embed="rId32"/>
          <a:srcRect/>
          <a:stretch>
            <a:fillRect/>
          </a:stretch>
        </p:blipFill>
        <p:spPr>
          <a:xfrm>
            <a:off x="9390380" y="2157095"/>
            <a:ext cx="2334895" cy="1931035"/>
          </a:xfrm>
          <a:prstGeom prst="rect">
            <a:avLst/>
          </a:prstGeom>
        </p:spPr>
      </p:pic>
      <p:sp>
        <p:nvSpPr>
          <p:cNvPr id="46" name="Oval 2"/>
          <p:cNvSpPr/>
          <p:nvPr>
            <p:custDataLst>
              <p:tags r:id="rId33"/>
            </p:custDataLst>
          </p:nvPr>
        </p:nvSpPr>
        <p:spPr>
          <a:xfrm>
            <a:off x="384804" y="3535255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5" name="Oval 32"/>
          <p:cNvSpPr/>
          <p:nvPr>
            <p:custDataLst>
              <p:tags r:id="rId34"/>
            </p:custDataLst>
          </p:nvPr>
        </p:nvSpPr>
        <p:spPr>
          <a:xfrm>
            <a:off x="463606" y="3614057"/>
            <a:ext cx="750492" cy="750492"/>
          </a:xfrm>
          <a:prstGeom prst="ellipse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01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66" name="Oval 2"/>
          <p:cNvSpPr/>
          <p:nvPr>
            <p:custDataLst>
              <p:tags r:id="rId35"/>
            </p:custDataLst>
          </p:nvPr>
        </p:nvSpPr>
        <p:spPr>
          <a:xfrm>
            <a:off x="3352044" y="3553490"/>
            <a:ext cx="908097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67" name="Oval 32"/>
          <p:cNvSpPr/>
          <p:nvPr>
            <p:custDataLst>
              <p:tags r:id="rId36"/>
            </p:custDataLst>
          </p:nvPr>
        </p:nvSpPr>
        <p:spPr>
          <a:xfrm>
            <a:off x="3430846" y="3632292"/>
            <a:ext cx="750492" cy="750492"/>
          </a:xfrm>
          <a:prstGeom prst="ellipse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02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70" name="Oval 2"/>
          <p:cNvSpPr/>
          <p:nvPr>
            <p:custDataLst>
              <p:tags r:id="rId37"/>
            </p:custDataLst>
          </p:nvPr>
        </p:nvSpPr>
        <p:spPr>
          <a:xfrm>
            <a:off x="6158323" y="3553352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4" name="Oval 32"/>
          <p:cNvSpPr/>
          <p:nvPr>
            <p:custDataLst>
              <p:tags r:id="rId38"/>
            </p:custDataLst>
          </p:nvPr>
        </p:nvSpPr>
        <p:spPr>
          <a:xfrm>
            <a:off x="6237125" y="3632155"/>
            <a:ext cx="750492" cy="750492"/>
          </a:xfrm>
          <a:prstGeom prst="ellipse">
            <a:avLst/>
          </a:prstGeom>
          <a:solidFill>
            <a:srgbClr val="9BBB59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03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  <p:sp>
        <p:nvSpPr>
          <p:cNvPr id="291" name="Oval 2"/>
          <p:cNvSpPr/>
          <p:nvPr>
            <p:custDataLst>
              <p:tags r:id="rId39"/>
            </p:custDataLst>
          </p:nvPr>
        </p:nvSpPr>
        <p:spPr>
          <a:xfrm>
            <a:off x="9084636" y="3534937"/>
            <a:ext cx="908096" cy="908096"/>
          </a:xfrm>
          <a:prstGeom prst="ellipse">
            <a:avLst/>
          </a:prstGeom>
          <a:solidFill>
            <a:sysClr val="window" lastClr="FFFFFF">
              <a:lumMod val="65000"/>
              <a:alpha val="31000"/>
            </a:sysClr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92" name="Oval 32"/>
          <p:cNvSpPr/>
          <p:nvPr>
            <p:custDataLst>
              <p:tags r:id="rId40"/>
            </p:custDataLst>
          </p:nvPr>
        </p:nvSpPr>
        <p:spPr>
          <a:xfrm>
            <a:off x="9163438" y="3613740"/>
            <a:ext cx="750492" cy="750492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80604020202020204" pitchFamily="34" charset="0"/>
                <a:ea typeface="微软雅黑" panose="020B0503020204020204" pitchFamily="34" charset="-122"/>
                <a:cs typeface="Open Sans" panose="020B0606030504020204" pitchFamily="34" charset="0"/>
                <a:sym typeface="Arial" panose="02080604020202020204" pitchFamily="34" charset="0"/>
              </a:rPr>
              <a:t>04</a:t>
            </a:r>
            <a:endParaRPr lang="en-US" sz="2400" b="1" dirty="0">
              <a:latin typeface="Arial" panose="02080604020202020204" pitchFamily="34" charset="0"/>
              <a:ea typeface="微软雅黑" panose="020B0503020204020204" pitchFamily="34" charset="-122"/>
              <a:cs typeface="Open Sans" panose="020B0606030504020204" pitchFamily="34" charset="0"/>
              <a:sym typeface="Arial" panose="0208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7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800"/>
                            </p:stCondLst>
                            <p:childTnLst>
                              <p:par>
                                <p:cTn id="51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800"/>
                            </p:stCondLst>
                            <p:childTnLst>
                              <p:par>
                                <p:cTn id="5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3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3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3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4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600"/>
                            </p:stCondLst>
                            <p:childTnLst>
                              <p:par>
                                <p:cTn id="87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600"/>
                            </p:stCondLst>
                            <p:childTnLst>
                              <p:par>
                                <p:cTn id="9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1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6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100"/>
                            </p:stCondLst>
                            <p:childTnLst>
                              <p:par>
                                <p:cTn id="1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1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200"/>
                            </p:stCondLst>
                            <p:childTnLst>
                              <p:par>
                                <p:cTn id="117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83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400"/>
                            </p:stCondLst>
                            <p:childTnLst>
                              <p:par>
                                <p:cTn id="123" presetID="2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9400"/>
                            </p:stCondLst>
                            <p:childTnLst>
                              <p:par>
                                <p:cTn id="12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900"/>
                            </p:stCondLst>
                            <p:childTnLst>
                              <p:par>
                                <p:cTn id="1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15" grpId="0" bldLvl="0" animBg="true"/>
      <p:bldP spid="5" grpId="0" bldLvl="0" animBg="true"/>
      <p:bldP spid="6" grpId="0" bldLvl="0" animBg="true"/>
      <p:bldP spid="13" grpId="0" bldLvl="0" animBg="true"/>
      <p:bldP spid="14" grpId="0" bldLvl="0" animBg="true"/>
      <p:bldP spid="16" grpId="0" bldLvl="0" animBg="true"/>
      <p:bldP spid="23" grpId="0" bldLvl="0" animBg="true"/>
      <p:bldP spid="24" grpId="0" bldLvl="0" animBg="true"/>
      <p:bldP spid="25" grpId="0" bldLvl="0" animBg="true"/>
      <p:bldP spid="26" grpId="0" bldLvl="0" animBg="true"/>
      <p:bldP spid="27" grpId="0" bldLvl="0" animBg="true"/>
      <p:bldP spid="29" grpId="0" bldLvl="0" animBg="true"/>
      <p:bldP spid="30" grpId="0" bldLvl="0" animBg="true"/>
      <p:bldP spid="31" grpId="0"/>
      <p:bldP spid="32" grpId="0"/>
      <p:bldP spid="34" grpId="0"/>
      <p:bldP spid="35" grpId="0"/>
      <p:bldP spid="37" grpId="0"/>
      <p:bldP spid="38" grpId="0"/>
      <p:bldP spid="41" grpId="0"/>
      <p:bldP spid="42" grpId="0"/>
      <p:bldP spid="46" grpId="0" bldLvl="0" animBg="true"/>
      <p:bldP spid="65" grpId="0" bldLvl="0" animBg="true"/>
      <p:bldP spid="66" grpId="0" bldLvl="0" animBg="true"/>
      <p:bldP spid="67" grpId="0" bldLvl="0" animBg="true"/>
      <p:bldP spid="70" grpId="0" bldLvl="0" animBg="true"/>
      <p:bldP spid="74" grpId="0" bldLvl="0" animBg="true"/>
      <p:bldP spid="291" grpId="0" bldLvl="0" animBg="true"/>
      <p:bldP spid="292" grpId="0" bldLvl="0" animBg="true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50"/>
          <p:cNvSpPr txBox="true"/>
          <p:nvPr/>
        </p:nvSpPr>
        <p:spPr>
          <a:xfrm>
            <a:off x="3568065" y="1023620"/>
            <a:ext cx="4686300" cy="460375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50800" dist="38100" dir="5400000" algn="t" rotWithShape="0">
                    <a:schemeClr val="accent2">
                      <a:lumMod val="60000"/>
                      <a:lumOff val="4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ea"/>
              </a:rPr>
              <a:t>第一类：骗子冒充银行工作人员</a:t>
            </a:r>
            <a:endParaRPr lang="zh-CN" altLang="en-US" sz="2400" b="1" dirty="0">
              <a:solidFill>
                <a:schemeClr val="bg1"/>
              </a:solidFill>
              <a:effectLst>
                <a:outerShdw blurRad="50800" dist="38100" dir="5400000" algn="t" rotWithShape="0">
                  <a:schemeClr val="accent2">
                    <a:lumMod val="60000"/>
                    <a:lumOff val="4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0" y="627542"/>
            <a:ext cx="9144000" cy="54000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135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51520" y="123478"/>
            <a:ext cx="288000" cy="28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395560" y="267518"/>
            <a:ext cx="216000" cy="216000"/>
          </a:xfrm>
          <a:prstGeom prst="rect">
            <a:avLst/>
          </a:prstGeom>
          <a:gradFill>
            <a:gsLst>
              <a:gs pos="0">
                <a:srgbClr val="012D86"/>
              </a:gs>
              <a:gs pos="100000">
                <a:srgbClr val="0E2557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文本框 19"/>
          <p:cNvSpPr txBox="true"/>
          <p:nvPr/>
        </p:nvSpPr>
        <p:spPr>
          <a:xfrm>
            <a:off x="880110" y="95885"/>
            <a:ext cx="45942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kern="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常见财务人员被诈骗作案手法</a:t>
            </a:r>
            <a:endParaRPr lang="zh-CN" altLang="en-US" sz="2400" b="1" kern="0" dirty="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Rectangle 55"/>
          <p:cNvSpPr/>
          <p:nvPr/>
        </p:nvSpPr>
        <p:spPr>
          <a:xfrm>
            <a:off x="5662930" y="886775"/>
            <a:ext cx="457200" cy="27432"/>
          </a:xfrm>
          <a:prstGeom prst="rect">
            <a:avLst/>
          </a:prstGeom>
          <a:gradFill>
            <a:gsLst>
              <a:gs pos="0">
                <a:srgbClr val="007BD3"/>
              </a:gs>
              <a:gs pos="100000">
                <a:srgbClr val="034373"/>
              </a:gs>
            </a:gsLst>
            <a:lin ang="5400000" scaled="false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6" name="组合 535"/>
          <p:cNvGrpSpPr/>
          <p:nvPr/>
        </p:nvGrpSpPr>
        <p:grpSpPr>
          <a:xfrm>
            <a:off x="507365" y="219710"/>
            <a:ext cx="11576050" cy="7051040"/>
            <a:chOff x="1415964" y="1646034"/>
            <a:chExt cx="6850187" cy="3506975"/>
          </a:xfrm>
          <a:solidFill>
            <a:srgbClr val="035ADC">
              <a:alpha val="14000"/>
            </a:srgbClr>
          </a:solidFill>
        </p:grpSpPr>
        <p:sp>
          <p:nvSpPr>
            <p:cNvPr id="537" name="Freeform 250"/>
            <p:cNvSpPr/>
            <p:nvPr/>
          </p:nvSpPr>
          <p:spPr bwMode="auto">
            <a:xfrm>
              <a:off x="7256998" y="3536363"/>
              <a:ext cx="26956" cy="7956"/>
            </a:xfrm>
            <a:custGeom>
              <a:avLst/>
              <a:gdLst>
                <a:gd name="T0" fmla="*/ 0 w 54"/>
                <a:gd name="T1" fmla="*/ 0 h 19"/>
                <a:gd name="T2" fmla="*/ 0 w 54"/>
                <a:gd name="T3" fmla="*/ 0 h 19"/>
                <a:gd name="T4" fmla="*/ 1 w 54"/>
                <a:gd name="T5" fmla="*/ 0 h 19"/>
                <a:gd name="T6" fmla="*/ 0 w 5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"/>
                <a:gd name="T14" fmla="*/ 54 w 5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">
                  <a:moveTo>
                    <a:pt x="0" y="0"/>
                  </a:moveTo>
                  <a:lnTo>
                    <a:pt x="3" y="19"/>
                  </a:lnTo>
                  <a:lnTo>
                    <a:pt x="5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8" name="Freeform 251"/>
            <p:cNvSpPr/>
            <p:nvPr/>
          </p:nvSpPr>
          <p:spPr bwMode="auto">
            <a:xfrm>
              <a:off x="7144122" y="4351050"/>
              <a:ext cx="360532" cy="709669"/>
            </a:xfrm>
            <a:custGeom>
              <a:avLst/>
              <a:gdLst>
                <a:gd name="T0" fmla="*/ 0 w 750"/>
                <a:gd name="T1" fmla="*/ 33 h 1564"/>
                <a:gd name="T2" fmla="*/ 0 w 750"/>
                <a:gd name="T3" fmla="*/ 34 h 1564"/>
                <a:gd name="T4" fmla="*/ 1 w 750"/>
                <a:gd name="T5" fmla="*/ 34 h 1564"/>
                <a:gd name="T6" fmla="*/ 1 w 750"/>
                <a:gd name="T7" fmla="*/ 36 h 1564"/>
                <a:gd name="T8" fmla="*/ 4 w 750"/>
                <a:gd name="T9" fmla="*/ 36 h 1564"/>
                <a:gd name="T10" fmla="*/ 3 w 750"/>
                <a:gd name="T11" fmla="*/ 35 h 1564"/>
                <a:gd name="T12" fmla="*/ 4 w 750"/>
                <a:gd name="T13" fmla="*/ 33 h 1564"/>
                <a:gd name="T14" fmla="*/ 5 w 750"/>
                <a:gd name="T15" fmla="*/ 33 h 1564"/>
                <a:gd name="T16" fmla="*/ 7 w 750"/>
                <a:gd name="T17" fmla="*/ 30 h 1564"/>
                <a:gd name="T18" fmla="*/ 5 w 750"/>
                <a:gd name="T19" fmla="*/ 28 h 1564"/>
                <a:gd name="T20" fmla="*/ 7 w 750"/>
                <a:gd name="T21" fmla="*/ 27 h 1564"/>
                <a:gd name="T22" fmla="*/ 7 w 750"/>
                <a:gd name="T23" fmla="*/ 25 h 1564"/>
                <a:gd name="T24" fmla="*/ 8 w 750"/>
                <a:gd name="T25" fmla="*/ 24 h 1564"/>
                <a:gd name="T26" fmla="*/ 7 w 750"/>
                <a:gd name="T27" fmla="*/ 24 h 1564"/>
                <a:gd name="T28" fmla="*/ 9 w 750"/>
                <a:gd name="T29" fmla="*/ 24 h 1564"/>
                <a:gd name="T30" fmla="*/ 9 w 750"/>
                <a:gd name="T31" fmla="*/ 23 h 1564"/>
                <a:gd name="T32" fmla="*/ 8 w 750"/>
                <a:gd name="T33" fmla="*/ 24 h 1564"/>
                <a:gd name="T34" fmla="*/ 7 w 750"/>
                <a:gd name="T35" fmla="*/ 23 h 1564"/>
                <a:gd name="T36" fmla="*/ 7 w 750"/>
                <a:gd name="T37" fmla="*/ 22 h 1564"/>
                <a:gd name="T38" fmla="*/ 10 w 750"/>
                <a:gd name="T39" fmla="*/ 22 h 1564"/>
                <a:gd name="T40" fmla="*/ 10 w 750"/>
                <a:gd name="T41" fmla="*/ 19 h 1564"/>
                <a:gd name="T42" fmla="*/ 14 w 750"/>
                <a:gd name="T43" fmla="*/ 19 h 1564"/>
                <a:gd name="T44" fmla="*/ 15 w 750"/>
                <a:gd name="T45" fmla="*/ 17 h 1564"/>
                <a:gd name="T46" fmla="*/ 13 w 750"/>
                <a:gd name="T47" fmla="*/ 13 h 1564"/>
                <a:gd name="T48" fmla="*/ 14 w 750"/>
                <a:gd name="T49" fmla="*/ 9 h 1564"/>
                <a:gd name="T50" fmla="*/ 17 w 750"/>
                <a:gd name="T51" fmla="*/ 6 h 1564"/>
                <a:gd name="T52" fmla="*/ 17 w 750"/>
                <a:gd name="T53" fmla="*/ 4 h 1564"/>
                <a:gd name="T54" fmla="*/ 17 w 750"/>
                <a:gd name="T55" fmla="*/ 4 h 1564"/>
                <a:gd name="T56" fmla="*/ 16 w 750"/>
                <a:gd name="T57" fmla="*/ 6 h 1564"/>
                <a:gd name="T58" fmla="*/ 13 w 750"/>
                <a:gd name="T59" fmla="*/ 6 h 1564"/>
                <a:gd name="T60" fmla="*/ 14 w 750"/>
                <a:gd name="T61" fmla="*/ 4 h 1564"/>
                <a:gd name="T62" fmla="*/ 10 w 750"/>
                <a:gd name="T63" fmla="*/ 1 h 1564"/>
                <a:gd name="T64" fmla="*/ 8 w 750"/>
                <a:gd name="T65" fmla="*/ 0 h 1564"/>
                <a:gd name="T66" fmla="*/ 8 w 750"/>
                <a:gd name="T67" fmla="*/ 1 h 1564"/>
                <a:gd name="T68" fmla="*/ 7 w 750"/>
                <a:gd name="T69" fmla="*/ 0 h 1564"/>
                <a:gd name="T70" fmla="*/ 5 w 750"/>
                <a:gd name="T71" fmla="*/ 1 h 1564"/>
                <a:gd name="T72" fmla="*/ 5 w 750"/>
                <a:gd name="T73" fmla="*/ 3 h 1564"/>
                <a:gd name="T74" fmla="*/ 4 w 750"/>
                <a:gd name="T75" fmla="*/ 3 h 1564"/>
                <a:gd name="T76" fmla="*/ 4 w 750"/>
                <a:gd name="T77" fmla="*/ 5 h 1564"/>
                <a:gd name="T78" fmla="*/ 3 w 750"/>
                <a:gd name="T79" fmla="*/ 7 h 1564"/>
                <a:gd name="T80" fmla="*/ 3 w 750"/>
                <a:gd name="T81" fmla="*/ 11 h 1564"/>
                <a:gd name="T82" fmla="*/ 3 w 750"/>
                <a:gd name="T83" fmla="*/ 14 h 1564"/>
                <a:gd name="T84" fmla="*/ 2 w 750"/>
                <a:gd name="T85" fmla="*/ 17 h 1564"/>
                <a:gd name="T86" fmla="*/ 1 w 750"/>
                <a:gd name="T87" fmla="*/ 24 h 1564"/>
                <a:gd name="T88" fmla="*/ 2 w 750"/>
                <a:gd name="T89" fmla="*/ 26 h 1564"/>
                <a:gd name="T90" fmla="*/ 1 w 750"/>
                <a:gd name="T91" fmla="*/ 27 h 1564"/>
                <a:gd name="T92" fmla="*/ 1 w 750"/>
                <a:gd name="T93" fmla="*/ 29 h 1564"/>
                <a:gd name="T94" fmla="*/ 0 w 750"/>
                <a:gd name="T95" fmla="*/ 33 h 15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0"/>
                <a:gd name="T145" fmla="*/ 0 h 1564"/>
                <a:gd name="T146" fmla="*/ 750 w 750"/>
                <a:gd name="T147" fmla="*/ 1564 h 15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0" h="1564">
                  <a:moveTo>
                    <a:pt x="0" y="1446"/>
                  </a:moveTo>
                  <a:lnTo>
                    <a:pt x="7" y="1480"/>
                  </a:lnTo>
                  <a:lnTo>
                    <a:pt x="38" y="1467"/>
                  </a:lnTo>
                  <a:lnTo>
                    <a:pt x="52" y="1546"/>
                  </a:lnTo>
                  <a:lnTo>
                    <a:pt x="188" y="1564"/>
                  </a:lnTo>
                  <a:lnTo>
                    <a:pt x="152" y="1523"/>
                  </a:lnTo>
                  <a:lnTo>
                    <a:pt x="181" y="1418"/>
                  </a:lnTo>
                  <a:lnTo>
                    <a:pt x="206" y="1438"/>
                  </a:lnTo>
                  <a:lnTo>
                    <a:pt x="290" y="1288"/>
                  </a:lnTo>
                  <a:lnTo>
                    <a:pt x="226" y="1205"/>
                  </a:lnTo>
                  <a:lnTo>
                    <a:pt x="299" y="1154"/>
                  </a:lnTo>
                  <a:lnTo>
                    <a:pt x="311" y="1077"/>
                  </a:lnTo>
                  <a:lnTo>
                    <a:pt x="345" y="1044"/>
                  </a:lnTo>
                  <a:lnTo>
                    <a:pt x="317" y="1030"/>
                  </a:lnTo>
                  <a:lnTo>
                    <a:pt x="374" y="1030"/>
                  </a:lnTo>
                  <a:lnTo>
                    <a:pt x="368" y="992"/>
                  </a:lnTo>
                  <a:lnTo>
                    <a:pt x="341" y="1019"/>
                  </a:lnTo>
                  <a:lnTo>
                    <a:pt x="317" y="990"/>
                  </a:lnTo>
                  <a:lnTo>
                    <a:pt x="313" y="932"/>
                  </a:lnTo>
                  <a:lnTo>
                    <a:pt x="415" y="939"/>
                  </a:lnTo>
                  <a:lnTo>
                    <a:pt x="425" y="824"/>
                  </a:lnTo>
                  <a:lnTo>
                    <a:pt x="587" y="806"/>
                  </a:lnTo>
                  <a:lnTo>
                    <a:pt x="634" y="725"/>
                  </a:lnTo>
                  <a:lnTo>
                    <a:pt x="570" y="582"/>
                  </a:lnTo>
                  <a:lnTo>
                    <a:pt x="601" y="398"/>
                  </a:lnTo>
                  <a:lnTo>
                    <a:pt x="750" y="249"/>
                  </a:lnTo>
                  <a:lnTo>
                    <a:pt x="744" y="181"/>
                  </a:lnTo>
                  <a:lnTo>
                    <a:pt x="718" y="179"/>
                  </a:lnTo>
                  <a:lnTo>
                    <a:pt x="676" y="261"/>
                  </a:lnTo>
                  <a:lnTo>
                    <a:pt x="572" y="255"/>
                  </a:lnTo>
                  <a:lnTo>
                    <a:pt x="593" y="165"/>
                  </a:lnTo>
                  <a:lnTo>
                    <a:pt x="413" y="25"/>
                  </a:lnTo>
                  <a:lnTo>
                    <a:pt x="350" y="14"/>
                  </a:lnTo>
                  <a:lnTo>
                    <a:pt x="344" y="42"/>
                  </a:lnTo>
                  <a:lnTo>
                    <a:pt x="276" y="0"/>
                  </a:lnTo>
                  <a:lnTo>
                    <a:pt x="234" y="52"/>
                  </a:lnTo>
                  <a:lnTo>
                    <a:pt x="229" y="107"/>
                  </a:lnTo>
                  <a:lnTo>
                    <a:pt x="187" y="130"/>
                  </a:lnTo>
                  <a:lnTo>
                    <a:pt x="188" y="238"/>
                  </a:lnTo>
                  <a:lnTo>
                    <a:pt x="143" y="299"/>
                  </a:lnTo>
                  <a:lnTo>
                    <a:pt x="109" y="451"/>
                  </a:lnTo>
                  <a:lnTo>
                    <a:pt x="135" y="594"/>
                  </a:lnTo>
                  <a:lnTo>
                    <a:pt x="85" y="716"/>
                  </a:lnTo>
                  <a:lnTo>
                    <a:pt x="52" y="1021"/>
                  </a:lnTo>
                  <a:lnTo>
                    <a:pt x="79" y="1132"/>
                  </a:lnTo>
                  <a:lnTo>
                    <a:pt x="54" y="1142"/>
                  </a:lnTo>
                  <a:lnTo>
                    <a:pt x="65" y="1241"/>
                  </a:lnTo>
                  <a:lnTo>
                    <a:pt x="0" y="14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39" name="Freeform 252"/>
            <p:cNvSpPr/>
            <p:nvPr/>
          </p:nvSpPr>
          <p:spPr bwMode="auto">
            <a:xfrm>
              <a:off x="7231728" y="5071859"/>
              <a:ext cx="62335" cy="58875"/>
            </a:xfrm>
            <a:custGeom>
              <a:avLst/>
              <a:gdLst>
                <a:gd name="T0" fmla="*/ 0 w 132"/>
                <a:gd name="T1" fmla="*/ 0 h 134"/>
                <a:gd name="T2" fmla="*/ 0 w 132"/>
                <a:gd name="T3" fmla="*/ 3 h 134"/>
                <a:gd name="T4" fmla="*/ 3 w 132"/>
                <a:gd name="T5" fmla="*/ 2 h 134"/>
                <a:gd name="T6" fmla="*/ 1 w 132"/>
                <a:gd name="T7" fmla="*/ 1 h 134"/>
                <a:gd name="T8" fmla="*/ 0 w 132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4"/>
                <a:gd name="T17" fmla="*/ 132 w 13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4">
                  <a:moveTo>
                    <a:pt x="0" y="0"/>
                  </a:moveTo>
                  <a:lnTo>
                    <a:pt x="2" y="134"/>
                  </a:lnTo>
                  <a:lnTo>
                    <a:pt x="132" y="119"/>
                  </a:lnTo>
                  <a:lnTo>
                    <a:pt x="29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0" name="Freeform 253"/>
            <p:cNvSpPr/>
            <p:nvPr/>
          </p:nvSpPr>
          <p:spPr bwMode="auto">
            <a:xfrm>
              <a:off x="7213196" y="4101235"/>
              <a:ext cx="217330" cy="273684"/>
            </a:xfrm>
            <a:custGeom>
              <a:avLst/>
              <a:gdLst>
                <a:gd name="T0" fmla="*/ 0 w 454"/>
                <a:gd name="T1" fmla="*/ 1 h 601"/>
                <a:gd name="T2" fmla="*/ 1 w 454"/>
                <a:gd name="T3" fmla="*/ 3 h 601"/>
                <a:gd name="T4" fmla="*/ 0 w 454"/>
                <a:gd name="T5" fmla="*/ 6 h 601"/>
                <a:gd name="T6" fmla="*/ 1 w 454"/>
                <a:gd name="T7" fmla="*/ 7 h 601"/>
                <a:gd name="T8" fmla="*/ 1 w 454"/>
                <a:gd name="T9" fmla="*/ 7 h 601"/>
                <a:gd name="T10" fmla="*/ 0 w 454"/>
                <a:gd name="T11" fmla="*/ 8 h 601"/>
                <a:gd name="T12" fmla="*/ 1 w 454"/>
                <a:gd name="T13" fmla="*/ 10 h 601"/>
                <a:gd name="T14" fmla="*/ 1 w 454"/>
                <a:gd name="T15" fmla="*/ 14 h 601"/>
                <a:gd name="T16" fmla="*/ 2 w 454"/>
                <a:gd name="T17" fmla="*/ 14 h 601"/>
                <a:gd name="T18" fmla="*/ 3 w 454"/>
                <a:gd name="T19" fmla="*/ 13 h 601"/>
                <a:gd name="T20" fmla="*/ 5 w 454"/>
                <a:gd name="T21" fmla="*/ 14 h 601"/>
                <a:gd name="T22" fmla="*/ 5 w 454"/>
                <a:gd name="T23" fmla="*/ 13 h 601"/>
                <a:gd name="T24" fmla="*/ 6 w 454"/>
                <a:gd name="T25" fmla="*/ 13 h 601"/>
                <a:gd name="T26" fmla="*/ 7 w 454"/>
                <a:gd name="T27" fmla="*/ 11 h 601"/>
                <a:gd name="T28" fmla="*/ 9 w 454"/>
                <a:gd name="T29" fmla="*/ 10 h 601"/>
                <a:gd name="T30" fmla="*/ 10 w 454"/>
                <a:gd name="T31" fmla="*/ 11 h 601"/>
                <a:gd name="T32" fmla="*/ 11 w 454"/>
                <a:gd name="T33" fmla="*/ 9 h 601"/>
                <a:gd name="T34" fmla="*/ 10 w 454"/>
                <a:gd name="T35" fmla="*/ 7 h 601"/>
                <a:gd name="T36" fmla="*/ 9 w 454"/>
                <a:gd name="T37" fmla="*/ 7 h 601"/>
                <a:gd name="T38" fmla="*/ 8 w 454"/>
                <a:gd name="T39" fmla="*/ 4 h 601"/>
                <a:gd name="T40" fmla="*/ 4 w 454"/>
                <a:gd name="T41" fmla="*/ 2 h 601"/>
                <a:gd name="T42" fmla="*/ 4 w 454"/>
                <a:gd name="T43" fmla="*/ 0 h 601"/>
                <a:gd name="T44" fmla="*/ 1 w 454"/>
                <a:gd name="T45" fmla="*/ 1 h 601"/>
                <a:gd name="T46" fmla="*/ 0 w 454"/>
                <a:gd name="T47" fmla="*/ 1 h 6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54"/>
                <a:gd name="T73" fmla="*/ 0 h 601"/>
                <a:gd name="T74" fmla="*/ 454 w 454"/>
                <a:gd name="T75" fmla="*/ 601 h 6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54" h="601">
                  <a:moveTo>
                    <a:pt x="0" y="61"/>
                  </a:moveTo>
                  <a:lnTo>
                    <a:pt x="32" y="123"/>
                  </a:lnTo>
                  <a:lnTo>
                    <a:pt x="11" y="262"/>
                  </a:lnTo>
                  <a:lnTo>
                    <a:pt x="32" y="277"/>
                  </a:lnTo>
                  <a:lnTo>
                    <a:pt x="24" y="295"/>
                  </a:lnTo>
                  <a:lnTo>
                    <a:pt x="2" y="352"/>
                  </a:lnTo>
                  <a:lnTo>
                    <a:pt x="42" y="433"/>
                  </a:lnTo>
                  <a:lnTo>
                    <a:pt x="65" y="598"/>
                  </a:lnTo>
                  <a:lnTo>
                    <a:pt x="93" y="601"/>
                  </a:lnTo>
                  <a:lnTo>
                    <a:pt x="135" y="549"/>
                  </a:lnTo>
                  <a:lnTo>
                    <a:pt x="203" y="591"/>
                  </a:lnTo>
                  <a:lnTo>
                    <a:pt x="209" y="563"/>
                  </a:lnTo>
                  <a:lnTo>
                    <a:pt x="272" y="574"/>
                  </a:lnTo>
                  <a:lnTo>
                    <a:pt x="293" y="456"/>
                  </a:lnTo>
                  <a:lnTo>
                    <a:pt x="406" y="433"/>
                  </a:lnTo>
                  <a:lnTo>
                    <a:pt x="441" y="472"/>
                  </a:lnTo>
                  <a:lnTo>
                    <a:pt x="454" y="381"/>
                  </a:lnTo>
                  <a:lnTo>
                    <a:pt x="431" y="302"/>
                  </a:lnTo>
                  <a:lnTo>
                    <a:pt x="366" y="298"/>
                  </a:lnTo>
                  <a:lnTo>
                    <a:pt x="342" y="180"/>
                  </a:lnTo>
                  <a:lnTo>
                    <a:pt x="170" y="100"/>
                  </a:lnTo>
                  <a:lnTo>
                    <a:pt x="159" y="0"/>
                  </a:lnTo>
                  <a:lnTo>
                    <a:pt x="46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1" name="Freeform 254"/>
            <p:cNvSpPr/>
            <p:nvPr/>
          </p:nvSpPr>
          <p:spPr bwMode="auto">
            <a:xfrm>
              <a:off x="7135698" y="3806865"/>
              <a:ext cx="714325" cy="801959"/>
            </a:xfrm>
            <a:custGeom>
              <a:avLst/>
              <a:gdLst>
                <a:gd name="T0" fmla="*/ 1 w 1487"/>
                <a:gd name="T1" fmla="*/ 15 h 1768"/>
                <a:gd name="T2" fmla="*/ 3 w 1487"/>
                <a:gd name="T3" fmla="*/ 15 h 1768"/>
                <a:gd name="T4" fmla="*/ 4 w 1487"/>
                <a:gd name="T5" fmla="*/ 17 h 1768"/>
                <a:gd name="T6" fmla="*/ 7 w 1487"/>
                <a:gd name="T7" fmla="*/ 15 h 1768"/>
                <a:gd name="T8" fmla="*/ 11 w 1487"/>
                <a:gd name="T9" fmla="*/ 19 h 1768"/>
                <a:gd name="T10" fmla="*/ 14 w 1487"/>
                <a:gd name="T11" fmla="*/ 22 h 1768"/>
                <a:gd name="T12" fmla="*/ 14 w 1487"/>
                <a:gd name="T13" fmla="*/ 26 h 1768"/>
                <a:gd name="T14" fmla="*/ 16 w 1487"/>
                <a:gd name="T15" fmla="*/ 29 h 1768"/>
                <a:gd name="T16" fmla="*/ 17 w 1487"/>
                <a:gd name="T17" fmla="*/ 30 h 1768"/>
                <a:gd name="T18" fmla="*/ 18 w 1487"/>
                <a:gd name="T19" fmla="*/ 32 h 1768"/>
                <a:gd name="T20" fmla="*/ 14 w 1487"/>
                <a:gd name="T21" fmla="*/ 37 h 1768"/>
                <a:gd name="T22" fmla="*/ 18 w 1487"/>
                <a:gd name="T23" fmla="*/ 39 h 1768"/>
                <a:gd name="T24" fmla="*/ 18 w 1487"/>
                <a:gd name="T25" fmla="*/ 41 h 1768"/>
                <a:gd name="T26" fmla="*/ 23 w 1487"/>
                <a:gd name="T27" fmla="*/ 32 h 1768"/>
                <a:gd name="T28" fmla="*/ 28 w 1487"/>
                <a:gd name="T29" fmla="*/ 29 h 1768"/>
                <a:gd name="T30" fmla="*/ 31 w 1487"/>
                <a:gd name="T31" fmla="*/ 23 h 1768"/>
                <a:gd name="T32" fmla="*/ 34 w 1487"/>
                <a:gd name="T33" fmla="*/ 15 h 1768"/>
                <a:gd name="T34" fmla="*/ 34 w 1487"/>
                <a:gd name="T35" fmla="*/ 11 h 1768"/>
                <a:gd name="T36" fmla="*/ 30 w 1487"/>
                <a:gd name="T37" fmla="*/ 8 h 1768"/>
                <a:gd name="T38" fmla="*/ 26 w 1487"/>
                <a:gd name="T39" fmla="*/ 7 h 1768"/>
                <a:gd name="T40" fmla="*/ 23 w 1487"/>
                <a:gd name="T41" fmla="*/ 6 h 1768"/>
                <a:gd name="T42" fmla="*/ 22 w 1487"/>
                <a:gd name="T43" fmla="*/ 7 h 1768"/>
                <a:gd name="T44" fmla="*/ 21 w 1487"/>
                <a:gd name="T45" fmla="*/ 7 h 1768"/>
                <a:gd name="T46" fmla="*/ 21 w 1487"/>
                <a:gd name="T47" fmla="*/ 4 h 1768"/>
                <a:gd name="T48" fmla="*/ 19 w 1487"/>
                <a:gd name="T49" fmla="*/ 3 h 1768"/>
                <a:gd name="T50" fmla="*/ 15 w 1487"/>
                <a:gd name="T51" fmla="*/ 3 h 1768"/>
                <a:gd name="T52" fmla="*/ 12 w 1487"/>
                <a:gd name="T53" fmla="*/ 3 h 1768"/>
                <a:gd name="T54" fmla="*/ 12 w 1487"/>
                <a:gd name="T55" fmla="*/ 0 h 1768"/>
                <a:gd name="T56" fmla="*/ 8 w 1487"/>
                <a:gd name="T57" fmla="*/ 1 h 1768"/>
                <a:gd name="T58" fmla="*/ 9 w 1487"/>
                <a:gd name="T59" fmla="*/ 3 h 1768"/>
                <a:gd name="T60" fmla="*/ 6 w 1487"/>
                <a:gd name="T61" fmla="*/ 4 h 1768"/>
                <a:gd name="T62" fmla="*/ 4 w 1487"/>
                <a:gd name="T63" fmla="*/ 4 h 1768"/>
                <a:gd name="T64" fmla="*/ 3 w 1487"/>
                <a:gd name="T65" fmla="*/ 5 h 1768"/>
                <a:gd name="T66" fmla="*/ 3 w 1487"/>
                <a:gd name="T67" fmla="*/ 9 h 1768"/>
                <a:gd name="T68" fmla="*/ 0 w 1487"/>
                <a:gd name="T69" fmla="*/ 13 h 1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87"/>
                <a:gd name="T106" fmla="*/ 0 h 1768"/>
                <a:gd name="T107" fmla="*/ 1487 w 1487"/>
                <a:gd name="T108" fmla="*/ 1768 h 1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87" h="1768">
                  <a:moveTo>
                    <a:pt x="0" y="559"/>
                  </a:moveTo>
                  <a:lnTo>
                    <a:pt x="31" y="642"/>
                  </a:lnTo>
                  <a:lnTo>
                    <a:pt x="82" y="670"/>
                  </a:lnTo>
                  <a:lnTo>
                    <a:pt x="125" y="637"/>
                  </a:lnTo>
                  <a:lnTo>
                    <a:pt x="125" y="712"/>
                  </a:lnTo>
                  <a:lnTo>
                    <a:pt x="157" y="712"/>
                  </a:lnTo>
                  <a:lnTo>
                    <a:pt x="203" y="716"/>
                  </a:lnTo>
                  <a:lnTo>
                    <a:pt x="316" y="651"/>
                  </a:lnTo>
                  <a:lnTo>
                    <a:pt x="327" y="751"/>
                  </a:lnTo>
                  <a:lnTo>
                    <a:pt x="499" y="831"/>
                  </a:lnTo>
                  <a:lnTo>
                    <a:pt x="523" y="949"/>
                  </a:lnTo>
                  <a:lnTo>
                    <a:pt x="588" y="953"/>
                  </a:lnTo>
                  <a:lnTo>
                    <a:pt x="611" y="1032"/>
                  </a:lnTo>
                  <a:lnTo>
                    <a:pt x="598" y="1123"/>
                  </a:lnTo>
                  <a:lnTo>
                    <a:pt x="606" y="1214"/>
                  </a:lnTo>
                  <a:lnTo>
                    <a:pt x="689" y="1227"/>
                  </a:lnTo>
                  <a:lnTo>
                    <a:pt x="699" y="1289"/>
                  </a:lnTo>
                  <a:lnTo>
                    <a:pt x="740" y="1302"/>
                  </a:lnTo>
                  <a:lnTo>
                    <a:pt x="734" y="1379"/>
                  </a:lnTo>
                  <a:lnTo>
                    <a:pt x="760" y="1381"/>
                  </a:lnTo>
                  <a:lnTo>
                    <a:pt x="766" y="1449"/>
                  </a:lnTo>
                  <a:lnTo>
                    <a:pt x="617" y="1598"/>
                  </a:lnTo>
                  <a:lnTo>
                    <a:pt x="648" y="1590"/>
                  </a:lnTo>
                  <a:lnTo>
                    <a:pt x="760" y="1684"/>
                  </a:lnTo>
                  <a:lnTo>
                    <a:pt x="785" y="1721"/>
                  </a:lnTo>
                  <a:lnTo>
                    <a:pt x="775" y="1768"/>
                  </a:lnTo>
                  <a:lnTo>
                    <a:pt x="959" y="1503"/>
                  </a:lnTo>
                  <a:lnTo>
                    <a:pt x="969" y="1372"/>
                  </a:lnTo>
                  <a:lnTo>
                    <a:pt x="1112" y="1252"/>
                  </a:lnTo>
                  <a:lnTo>
                    <a:pt x="1205" y="1252"/>
                  </a:lnTo>
                  <a:lnTo>
                    <a:pt x="1245" y="1210"/>
                  </a:lnTo>
                  <a:lnTo>
                    <a:pt x="1320" y="1009"/>
                  </a:lnTo>
                  <a:lnTo>
                    <a:pt x="1330" y="811"/>
                  </a:lnTo>
                  <a:lnTo>
                    <a:pt x="1473" y="623"/>
                  </a:lnTo>
                  <a:lnTo>
                    <a:pt x="1487" y="541"/>
                  </a:lnTo>
                  <a:lnTo>
                    <a:pt x="1465" y="459"/>
                  </a:lnTo>
                  <a:lnTo>
                    <a:pt x="1406" y="449"/>
                  </a:lnTo>
                  <a:lnTo>
                    <a:pt x="1309" y="363"/>
                  </a:lnTo>
                  <a:lnTo>
                    <a:pt x="1120" y="347"/>
                  </a:lnTo>
                  <a:lnTo>
                    <a:pt x="1105" y="295"/>
                  </a:lnTo>
                  <a:lnTo>
                    <a:pt x="1019" y="256"/>
                  </a:lnTo>
                  <a:lnTo>
                    <a:pt x="983" y="257"/>
                  </a:lnTo>
                  <a:lnTo>
                    <a:pt x="932" y="336"/>
                  </a:lnTo>
                  <a:lnTo>
                    <a:pt x="931" y="309"/>
                  </a:lnTo>
                  <a:lnTo>
                    <a:pt x="852" y="321"/>
                  </a:lnTo>
                  <a:lnTo>
                    <a:pt x="886" y="307"/>
                  </a:lnTo>
                  <a:lnTo>
                    <a:pt x="854" y="245"/>
                  </a:lnTo>
                  <a:lnTo>
                    <a:pt x="914" y="160"/>
                  </a:lnTo>
                  <a:lnTo>
                    <a:pt x="851" y="50"/>
                  </a:lnTo>
                  <a:lnTo>
                    <a:pt x="796" y="137"/>
                  </a:lnTo>
                  <a:lnTo>
                    <a:pt x="744" y="132"/>
                  </a:lnTo>
                  <a:lnTo>
                    <a:pt x="660" y="144"/>
                  </a:lnTo>
                  <a:lnTo>
                    <a:pt x="554" y="161"/>
                  </a:lnTo>
                  <a:lnTo>
                    <a:pt x="531" y="115"/>
                  </a:lnTo>
                  <a:lnTo>
                    <a:pt x="538" y="31"/>
                  </a:lnTo>
                  <a:lnTo>
                    <a:pt x="509" y="0"/>
                  </a:lnTo>
                  <a:lnTo>
                    <a:pt x="409" y="53"/>
                  </a:lnTo>
                  <a:lnTo>
                    <a:pt x="347" y="37"/>
                  </a:lnTo>
                  <a:lnTo>
                    <a:pt x="363" y="122"/>
                  </a:lnTo>
                  <a:lnTo>
                    <a:pt x="401" y="133"/>
                  </a:lnTo>
                  <a:lnTo>
                    <a:pt x="306" y="192"/>
                  </a:lnTo>
                  <a:lnTo>
                    <a:pt x="265" y="171"/>
                  </a:lnTo>
                  <a:lnTo>
                    <a:pt x="243" y="141"/>
                  </a:lnTo>
                  <a:lnTo>
                    <a:pt x="155" y="157"/>
                  </a:lnTo>
                  <a:lnTo>
                    <a:pt x="181" y="202"/>
                  </a:lnTo>
                  <a:lnTo>
                    <a:pt x="144" y="205"/>
                  </a:lnTo>
                  <a:lnTo>
                    <a:pt x="165" y="284"/>
                  </a:lnTo>
                  <a:lnTo>
                    <a:pt x="148" y="410"/>
                  </a:lnTo>
                  <a:lnTo>
                    <a:pt x="51" y="458"/>
                  </a:lnTo>
                  <a:lnTo>
                    <a:pt x="0" y="55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2" name="Freeform 255"/>
            <p:cNvSpPr/>
            <p:nvPr/>
          </p:nvSpPr>
          <p:spPr bwMode="auto">
            <a:xfrm>
              <a:off x="6856033" y="3536363"/>
              <a:ext cx="13478" cy="52509"/>
            </a:xfrm>
            <a:custGeom>
              <a:avLst/>
              <a:gdLst>
                <a:gd name="T0" fmla="*/ 0 w 31"/>
                <a:gd name="T1" fmla="*/ 1 h 115"/>
                <a:gd name="T2" fmla="*/ 0 w 31"/>
                <a:gd name="T3" fmla="*/ 3 h 115"/>
                <a:gd name="T4" fmla="*/ 1 w 31"/>
                <a:gd name="T5" fmla="*/ 0 h 115"/>
                <a:gd name="T6" fmla="*/ 0 w 31"/>
                <a:gd name="T7" fmla="*/ 1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15"/>
                <a:gd name="T14" fmla="*/ 31 w 31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15">
                  <a:moveTo>
                    <a:pt x="0" y="25"/>
                  </a:moveTo>
                  <a:lnTo>
                    <a:pt x="11" y="115"/>
                  </a:lnTo>
                  <a:lnTo>
                    <a:pt x="3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3" name="Freeform 256"/>
            <p:cNvSpPr/>
            <p:nvPr/>
          </p:nvSpPr>
          <p:spPr bwMode="auto">
            <a:xfrm>
              <a:off x="5904160" y="2145666"/>
              <a:ext cx="1565114" cy="873561"/>
            </a:xfrm>
            <a:custGeom>
              <a:avLst/>
              <a:gdLst>
                <a:gd name="T0" fmla="*/ 6 w 3259"/>
                <a:gd name="T1" fmla="*/ 5 h 1930"/>
                <a:gd name="T2" fmla="*/ 9 w 3259"/>
                <a:gd name="T3" fmla="*/ 5 h 1930"/>
                <a:gd name="T4" fmla="*/ 13 w 3259"/>
                <a:gd name="T5" fmla="*/ 5 h 1930"/>
                <a:gd name="T6" fmla="*/ 21 w 3259"/>
                <a:gd name="T7" fmla="*/ 5 h 1930"/>
                <a:gd name="T8" fmla="*/ 23 w 3259"/>
                <a:gd name="T9" fmla="*/ 7 h 1930"/>
                <a:gd name="T10" fmla="*/ 30 w 3259"/>
                <a:gd name="T11" fmla="*/ 9 h 1930"/>
                <a:gd name="T12" fmla="*/ 29 w 3259"/>
                <a:gd name="T13" fmla="*/ 7 h 1930"/>
                <a:gd name="T14" fmla="*/ 34 w 3259"/>
                <a:gd name="T15" fmla="*/ 8 h 1930"/>
                <a:gd name="T16" fmla="*/ 39 w 3259"/>
                <a:gd name="T17" fmla="*/ 7 h 1930"/>
                <a:gd name="T18" fmla="*/ 39 w 3259"/>
                <a:gd name="T19" fmla="*/ 7 h 1930"/>
                <a:gd name="T20" fmla="*/ 40 w 3259"/>
                <a:gd name="T21" fmla="*/ 7 h 1930"/>
                <a:gd name="T22" fmla="*/ 42 w 3259"/>
                <a:gd name="T23" fmla="*/ 5 h 1930"/>
                <a:gd name="T24" fmla="*/ 40 w 3259"/>
                <a:gd name="T25" fmla="*/ 0 h 1930"/>
                <a:gd name="T26" fmla="*/ 43 w 3259"/>
                <a:gd name="T27" fmla="*/ 3 h 1930"/>
                <a:gd name="T28" fmla="*/ 44 w 3259"/>
                <a:gd name="T29" fmla="*/ 5 h 1930"/>
                <a:gd name="T30" fmla="*/ 47 w 3259"/>
                <a:gd name="T31" fmla="*/ 7 h 1930"/>
                <a:gd name="T32" fmla="*/ 49 w 3259"/>
                <a:gd name="T33" fmla="*/ 6 h 1930"/>
                <a:gd name="T34" fmla="*/ 53 w 3259"/>
                <a:gd name="T35" fmla="*/ 5 h 1930"/>
                <a:gd name="T36" fmla="*/ 53 w 3259"/>
                <a:gd name="T37" fmla="*/ 9 h 1930"/>
                <a:gd name="T38" fmla="*/ 48 w 3259"/>
                <a:gd name="T39" fmla="*/ 10 h 1930"/>
                <a:gd name="T40" fmla="*/ 46 w 3259"/>
                <a:gd name="T41" fmla="*/ 12 h 1930"/>
                <a:gd name="T42" fmla="*/ 44 w 3259"/>
                <a:gd name="T43" fmla="*/ 15 h 1930"/>
                <a:gd name="T44" fmla="*/ 43 w 3259"/>
                <a:gd name="T45" fmla="*/ 16 h 1930"/>
                <a:gd name="T46" fmla="*/ 41 w 3259"/>
                <a:gd name="T47" fmla="*/ 18 h 1930"/>
                <a:gd name="T48" fmla="*/ 43 w 3259"/>
                <a:gd name="T49" fmla="*/ 24 h 1930"/>
                <a:gd name="T50" fmla="*/ 49 w 3259"/>
                <a:gd name="T51" fmla="*/ 28 h 1930"/>
                <a:gd name="T52" fmla="*/ 52 w 3259"/>
                <a:gd name="T53" fmla="*/ 31 h 1930"/>
                <a:gd name="T54" fmla="*/ 54 w 3259"/>
                <a:gd name="T55" fmla="*/ 33 h 1930"/>
                <a:gd name="T56" fmla="*/ 57 w 3259"/>
                <a:gd name="T57" fmla="*/ 26 h 1930"/>
                <a:gd name="T58" fmla="*/ 56 w 3259"/>
                <a:gd name="T59" fmla="*/ 21 h 1930"/>
                <a:gd name="T60" fmla="*/ 56 w 3259"/>
                <a:gd name="T61" fmla="*/ 18 h 1930"/>
                <a:gd name="T62" fmla="*/ 59 w 3259"/>
                <a:gd name="T63" fmla="*/ 16 h 1930"/>
                <a:gd name="T64" fmla="*/ 63 w 3259"/>
                <a:gd name="T65" fmla="*/ 20 h 1930"/>
                <a:gd name="T66" fmla="*/ 62 w 3259"/>
                <a:gd name="T67" fmla="*/ 22 h 1930"/>
                <a:gd name="T68" fmla="*/ 65 w 3259"/>
                <a:gd name="T69" fmla="*/ 22 h 1930"/>
                <a:gd name="T70" fmla="*/ 67 w 3259"/>
                <a:gd name="T71" fmla="*/ 21 h 1930"/>
                <a:gd name="T72" fmla="*/ 68 w 3259"/>
                <a:gd name="T73" fmla="*/ 22 h 1930"/>
                <a:gd name="T74" fmla="*/ 69 w 3259"/>
                <a:gd name="T75" fmla="*/ 22 h 1930"/>
                <a:gd name="T76" fmla="*/ 70 w 3259"/>
                <a:gd name="T77" fmla="*/ 24 h 1930"/>
                <a:gd name="T78" fmla="*/ 70 w 3259"/>
                <a:gd name="T79" fmla="*/ 26 h 1930"/>
                <a:gd name="T80" fmla="*/ 74 w 3259"/>
                <a:gd name="T81" fmla="*/ 28 h 1930"/>
                <a:gd name="T82" fmla="*/ 74 w 3259"/>
                <a:gd name="T83" fmla="*/ 30 h 1930"/>
                <a:gd name="T84" fmla="*/ 76 w 3259"/>
                <a:gd name="T85" fmla="*/ 31 h 1930"/>
                <a:gd name="T86" fmla="*/ 62 w 3259"/>
                <a:gd name="T87" fmla="*/ 38 h 1930"/>
                <a:gd name="T88" fmla="*/ 66 w 3259"/>
                <a:gd name="T89" fmla="*/ 37 h 1930"/>
                <a:gd name="T90" fmla="*/ 70 w 3259"/>
                <a:gd name="T91" fmla="*/ 40 h 1930"/>
                <a:gd name="T92" fmla="*/ 71 w 3259"/>
                <a:gd name="T93" fmla="*/ 40 h 1930"/>
                <a:gd name="T94" fmla="*/ 69 w 3259"/>
                <a:gd name="T95" fmla="*/ 40 h 1930"/>
                <a:gd name="T96" fmla="*/ 65 w 3259"/>
                <a:gd name="T97" fmla="*/ 40 h 1930"/>
                <a:gd name="T98" fmla="*/ 58 w 3259"/>
                <a:gd name="T99" fmla="*/ 41 h 1930"/>
                <a:gd name="T100" fmla="*/ 55 w 3259"/>
                <a:gd name="T101" fmla="*/ 43 h 1930"/>
                <a:gd name="T102" fmla="*/ 52 w 3259"/>
                <a:gd name="T103" fmla="*/ 43 h 1930"/>
                <a:gd name="T104" fmla="*/ 54 w 3259"/>
                <a:gd name="T105" fmla="*/ 41 h 1930"/>
                <a:gd name="T106" fmla="*/ 50 w 3259"/>
                <a:gd name="T107" fmla="*/ 37 h 1930"/>
                <a:gd name="T108" fmla="*/ 48 w 3259"/>
                <a:gd name="T109" fmla="*/ 36 h 1930"/>
                <a:gd name="T110" fmla="*/ 41 w 3259"/>
                <a:gd name="T111" fmla="*/ 35 h 1930"/>
                <a:gd name="T112" fmla="*/ 15 w 3259"/>
                <a:gd name="T113" fmla="*/ 34 h 1930"/>
                <a:gd name="T114" fmla="*/ 11 w 3259"/>
                <a:gd name="T115" fmla="*/ 31 h 1930"/>
                <a:gd name="T116" fmla="*/ 10 w 3259"/>
                <a:gd name="T117" fmla="*/ 26 h 1930"/>
                <a:gd name="T118" fmla="*/ 3 w 3259"/>
                <a:gd name="T119" fmla="*/ 21 h 1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59"/>
                <a:gd name="T181" fmla="*/ 0 h 1930"/>
                <a:gd name="T182" fmla="*/ 3259 w 3259"/>
                <a:gd name="T183" fmla="*/ 1930 h 1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59" h="1930">
                  <a:moveTo>
                    <a:pt x="0" y="855"/>
                  </a:moveTo>
                  <a:lnTo>
                    <a:pt x="0" y="178"/>
                  </a:lnTo>
                  <a:lnTo>
                    <a:pt x="260" y="266"/>
                  </a:lnTo>
                  <a:lnTo>
                    <a:pt x="243" y="231"/>
                  </a:lnTo>
                  <a:lnTo>
                    <a:pt x="271" y="210"/>
                  </a:lnTo>
                  <a:lnTo>
                    <a:pt x="432" y="135"/>
                  </a:lnTo>
                  <a:lnTo>
                    <a:pt x="308" y="226"/>
                  </a:lnTo>
                  <a:lnTo>
                    <a:pt x="377" y="200"/>
                  </a:lnTo>
                  <a:lnTo>
                    <a:pt x="377" y="218"/>
                  </a:lnTo>
                  <a:lnTo>
                    <a:pt x="511" y="137"/>
                  </a:lnTo>
                  <a:lnTo>
                    <a:pt x="493" y="111"/>
                  </a:lnTo>
                  <a:lnTo>
                    <a:pt x="580" y="207"/>
                  </a:lnTo>
                  <a:lnTo>
                    <a:pt x="636" y="151"/>
                  </a:lnTo>
                  <a:lnTo>
                    <a:pt x="630" y="207"/>
                  </a:lnTo>
                  <a:lnTo>
                    <a:pt x="699" y="168"/>
                  </a:lnTo>
                  <a:lnTo>
                    <a:pt x="891" y="235"/>
                  </a:lnTo>
                  <a:lnTo>
                    <a:pt x="981" y="234"/>
                  </a:lnTo>
                  <a:lnTo>
                    <a:pt x="1029" y="275"/>
                  </a:lnTo>
                  <a:lnTo>
                    <a:pt x="972" y="310"/>
                  </a:lnTo>
                  <a:lnTo>
                    <a:pt x="1006" y="323"/>
                  </a:lnTo>
                  <a:lnTo>
                    <a:pt x="1181" y="306"/>
                  </a:lnTo>
                  <a:lnTo>
                    <a:pt x="1255" y="364"/>
                  </a:lnTo>
                  <a:lnTo>
                    <a:pt x="1268" y="402"/>
                  </a:lnTo>
                  <a:lnTo>
                    <a:pt x="1286" y="376"/>
                  </a:lnTo>
                  <a:lnTo>
                    <a:pt x="1255" y="323"/>
                  </a:lnTo>
                  <a:lnTo>
                    <a:pt x="1339" y="260"/>
                  </a:lnTo>
                  <a:lnTo>
                    <a:pt x="1256" y="300"/>
                  </a:lnTo>
                  <a:lnTo>
                    <a:pt x="1231" y="281"/>
                  </a:lnTo>
                  <a:lnTo>
                    <a:pt x="1330" y="234"/>
                  </a:lnTo>
                  <a:lnTo>
                    <a:pt x="1383" y="302"/>
                  </a:lnTo>
                  <a:lnTo>
                    <a:pt x="1441" y="300"/>
                  </a:lnTo>
                  <a:lnTo>
                    <a:pt x="1474" y="331"/>
                  </a:lnTo>
                  <a:lnTo>
                    <a:pt x="1628" y="323"/>
                  </a:lnTo>
                  <a:lnTo>
                    <a:pt x="1622" y="302"/>
                  </a:lnTo>
                  <a:lnTo>
                    <a:pt x="1668" y="342"/>
                  </a:lnTo>
                  <a:lnTo>
                    <a:pt x="1674" y="310"/>
                  </a:lnTo>
                  <a:lnTo>
                    <a:pt x="1639" y="321"/>
                  </a:lnTo>
                  <a:lnTo>
                    <a:pt x="1614" y="279"/>
                  </a:lnTo>
                  <a:lnTo>
                    <a:pt x="1672" y="275"/>
                  </a:lnTo>
                  <a:lnTo>
                    <a:pt x="1691" y="306"/>
                  </a:lnTo>
                  <a:lnTo>
                    <a:pt x="1714" y="296"/>
                  </a:lnTo>
                  <a:lnTo>
                    <a:pt x="1706" y="345"/>
                  </a:lnTo>
                  <a:lnTo>
                    <a:pt x="1746" y="369"/>
                  </a:lnTo>
                  <a:lnTo>
                    <a:pt x="1734" y="302"/>
                  </a:lnTo>
                  <a:lnTo>
                    <a:pt x="1810" y="262"/>
                  </a:lnTo>
                  <a:lnTo>
                    <a:pt x="1790" y="231"/>
                  </a:lnTo>
                  <a:lnTo>
                    <a:pt x="1768" y="253"/>
                  </a:lnTo>
                  <a:lnTo>
                    <a:pt x="1808" y="196"/>
                  </a:lnTo>
                  <a:lnTo>
                    <a:pt x="1696" y="154"/>
                  </a:lnTo>
                  <a:lnTo>
                    <a:pt x="1707" y="55"/>
                  </a:lnTo>
                  <a:lnTo>
                    <a:pt x="1734" y="57"/>
                  </a:lnTo>
                  <a:lnTo>
                    <a:pt x="1752" y="0"/>
                  </a:lnTo>
                  <a:lnTo>
                    <a:pt x="1832" y="55"/>
                  </a:lnTo>
                  <a:lnTo>
                    <a:pt x="1834" y="92"/>
                  </a:lnTo>
                  <a:lnTo>
                    <a:pt x="1891" y="143"/>
                  </a:lnTo>
                  <a:lnTo>
                    <a:pt x="1853" y="142"/>
                  </a:lnTo>
                  <a:lnTo>
                    <a:pt x="1869" y="160"/>
                  </a:lnTo>
                  <a:lnTo>
                    <a:pt x="1847" y="181"/>
                  </a:lnTo>
                  <a:lnTo>
                    <a:pt x="1913" y="196"/>
                  </a:lnTo>
                  <a:lnTo>
                    <a:pt x="1896" y="207"/>
                  </a:lnTo>
                  <a:lnTo>
                    <a:pt x="1935" y="291"/>
                  </a:lnTo>
                  <a:lnTo>
                    <a:pt x="1971" y="216"/>
                  </a:lnTo>
                  <a:lnTo>
                    <a:pt x="2017" y="243"/>
                  </a:lnTo>
                  <a:lnTo>
                    <a:pt x="2029" y="295"/>
                  </a:lnTo>
                  <a:lnTo>
                    <a:pt x="2007" y="310"/>
                  </a:lnTo>
                  <a:lnTo>
                    <a:pt x="2051" y="369"/>
                  </a:lnTo>
                  <a:lnTo>
                    <a:pt x="2077" y="356"/>
                  </a:lnTo>
                  <a:lnTo>
                    <a:pt x="2112" y="261"/>
                  </a:lnTo>
                  <a:lnTo>
                    <a:pt x="2152" y="252"/>
                  </a:lnTo>
                  <a:lnTo>
                    <a:pt x="2122" y="172"/>
                  </a:lnTo>
                  <a:lnTo>
                    <a:pt x="2229" y="180"/>
                  </a:lnTo>
                  <a:lnTo>
                    <a:pt x="2276" y="226"/>
                  </a:lnTo>
                  <a:lnTo>
                    <a:pt x="2258" y="249"/>
                  </a:lnTo>
                  <a:lnTo>
                    <a:pt x="2280" y="261"/>
                  </a:lnTo>
                  <a:lnTo>
                    <a:pt x="2230" y="276"/>
                  </a:lnTo>
                  <a:lnTo>
                    <a:pt x="2274" y="379"/>
                  </a:lnTo>
                  <a:lnTo>
                    <a:pt x="2203" y="431"/>
                  </a:lnTo>
                  <a:lnTo>
                    <a:pt x="2176" y="408"/>
                  </a:lnTo>
                  <a:lnTo>
                    <a:pt x="2186" y="444"/>
                  </a:lnTo>
                  <a:lnTo>
                    <a:pt x="2078" y="419"/>
                  </a:lnTo>
                  <a:lnTo>
                    <a:pt x="2101" y="453"/>
                  </a:lnTo>
                  <a:lnTo>
                    <a:pt x="2060" y="504"/>
                  </a:lnTo>
                  <a:lnTo>
                    <a:pt x="1945" y="464"/>
                  </a:lnTo>
                  <a:lnTo>
                    <a:pt x="1987" y="507"/>
                  </a:lnTo>
                  <a:lnTo>
                    <a:pt x="2067" y="515"/>
                  </a:lnTo>
                  <a:lnTo>
                    <a:pt x="2012" y="599"/>
                  </a:lnTo>
                  <a:lnTo>
                    <a:pt x="1953" y="595"/>
                  </a:lnTo>
                  <a:lnTo>
                    <a:pt x="1924" y="640"/>
                  </a:lnTo>
                  <a:lnTo>
                    <a:pt x="1818" y="603"/>
                  </a:lnTo>
                  <a:lnTo>
                    <a:pt x="1913" y="640"/>
                  </a:lnTo>
                  <a:lnTo>
                    <a:pt x="1928" y="675"/>
                  </a:lnTo>
                  <a:lnTo>
                    <a:pt x="1853" y="688"/>
                  </a:lnTo>
                  <a:lnTo>
                    <a:pt x="1869" y="698"/>
                  </a:lnTo>
                  <a:lnTo>
                    <a:pt x="1848" y="701"/>
                  </a:lnTo>
                  <a:lnTo>
                    <a:pt x="1848" y="736"/>
                  </a:lnTo>
                  <a:lnTo>
                    <a:pt x="1769" y="783"/>
                  </a:lnTo>
                  <a:lnTo>
                    <a:pt x="1757" y="937"/>
                  </a:lnTo>
                  <a:lnTo>
                    <a:pt x="1785" y="973"/>
                  </a:lnTo>
                  <a:lnTo>
                    <a:pt x="1826" y="952"/>
                  </a:lnTo>
                  <a:lnTo>
                    <a:pt x="1846" y="1070"/>
                  </a:lnTo>
                  <a:lnTo>
                    <a:pt x="1905" y="1047"/>
                  </a:lnTo>
                  <a:lnTo>
                    <a:pt x="1978" y="1079"/>
                  </a:lnTo>
                  <a:lnTo>
                    <a:pt x="2123" y="1166"/>
                  </a:lnTo>
                  <a:lnTo>
                    <a:pt x="2112" y="1200"/>
                  </a:lnTo>
                  <a:lnTo>
                    <a:pt x="2128" y="1175"/>
                  </a:lnTo>
                  <a:lnTo>
                    <a:pt x="2238" y="1184"/>
                  </a:lnTo>
                  <a:lnTo>
                    <a:pt x="2238" y="1311"/>
                  </a:lnTo>
                  <a:lnTo>
                    <a:pt x="2271" y="1355"/>
                  </a:lnTo>
                  <a:lnTo>
                    <a:pt x="2248" y="1365"/>
                  </a:lnTo>
                  <a:lnTo>
                    <a:pt x="2302" y="1388"/>
                  </a:lnTo>
                  <a:lnTo>
                    <a:pt x="2287" y="1428"/>
                  </a:lnTo>
                  <a:lnTo>
                    <a:pt x="2341" y="1426"/>
                  </a:lnTo>
                  <a:lnTo>
                    <a:pt x="2412" y="1358"/>
                  </a:lnTo>
                  <a:lnTo>
                    <a:pt x="2379" y="1342"/>
                  </a:lnTo>
                  <a:lnTo>
                    <a:pt x="2341" y="1219"/>
                  </a:lnTo>
                  <a:lnTo>
                    <a:pt x="2474" y="1112"/>
                  </a:lnTo>
                  <a:lnTo>
                    <a:pt x="2456" y="1112"/>
                  </a:lnTo>
                  <a:lnTo>
                    <a:pt x="2424" y="985"/>
                  </a:lnTo>
                  <a:lnTo>
                    <a:pt x="2375" y="952"/>
                  </a:lnTo>
                  <a:lnTo>
                    <a:pt x="2440" y="899"/>
                  </a:lnTo>
                  <a:lnTo>
                    <a:pt x="2418" y="871"/>
                  </a:lnTo>
                  <a:lnTo>
                    <a:pt x="2426" y="825"/>
                  </a:lnTo>
                  <a:lnTo>
                    <a:pt x="2401" y="818"/>
                  </a:lnTo>
                  <a:lnTo>
                    <a:pt x="2426" y="772"/>
                  </a:lnTo>
                  <a:lnTo>
                    <a:pt x="2397" y="741"/>
                  </a:lnTo>
                  <a:lnTo>
                    <a:pt x="2416" y="702"/>
                  </a:lnTo>
                  <a:lnTo>
                    <a:pt x="2516" y="729"/>
                  </a:lnTo>
                  <a:lnTo>
                    <a:pt x="2563" y="706"/>
                  </a:lnTo>
                  <a:lnTo>
                    <a:pt x="2652" y="772"/>
                  </a:lnTo>
                  <a:lnTo>
                    <a:pt x="2652" y="799"/>
                  </a:lnTo>
                  <a:lnTo>
                    <a:pt x="2726" y="803"/>
                  </a:lnTo>
                  <a:lnTo>
                    <a:pt x="2733" y="867"/>
                  </a:lnTo>
                  <a:lnTo>
                    <a:pt x="2666" y="870"/>
                  </a:lnTo>
                  <a:lnTo>
                    <a:pt x="2724" y="881"/>
                  </a:lnTo>
                  <a:lnTo>
                    <a:pt x="2743" y="918"/>
                  </a:lnTo>
                  <a:lnTo>
                    <a:pt x="2681" y="974"/>
                  </a:lnTo>
                  <a:lnTo>
                    <a:pt x="2770" y="947"/>
                  </a:lnTo>
                  <a:lnTo>
                    <a:pt x="2775" y="994"/>
                  </a:lnTo>
                  <a:lnTo>
                    <a:pt x="2736" y="1013"/>
                  </a:lnTo>
                  <a:lnTo>
                    <a:pt x="2792" y="964"/>
                  </a:lnTo>
                  <a:lnTo>
                    <a:pt x="2797" y="996"/>
                  </a:lnTo>
                  <a:lnTo>
                    <a:pt x="2849" y="950"/>
                  </a:lnTo>
                  <a:lnTo>
                    <a:pt x="2860" y="974"/>
                  </a:lnTo>
                  <a:lnTo>
                    <a:pt x="2894" y="906"/>
                  </a:lnTo>
                  <a:lnTo>
                    <a:pt x="2880" y="893"/>
                  </a:lnTo>
                  <a:lnTo>
                    <a:pt x="2922" y="855"/>
                  </a:lnTo>
                  <a:lnTo>
                    <a:pt x="2969" y="927"/>
                  </a:lnTo>
                  <a:lnTo>
                    <a:pt x="2928" y="943"/>
                  </a:lnTo>
                  <a:lnTo>
                    <a:pt x="2974" y="935"/>
                  </a:lnTo>
                  <a:lnTo>
                    <a:pt x="2989" y="963"/>
                  </a:lnTo>
                  <a:lnTo>
                    <a:pt x="2959" y="973"/>
                  </a:lnTo>
                  <a:lnTo>
                    <a:pt x="2997" y="978"/>
                  </a:lnTo>
                  <a:lnTo>
                    <a:pt x="2974" y="998"/>
                  </a:lnTo>
                  <a:lnTo>
                    <a:pt x="2998" y="994"/>
                  </a:lnTo>
                  <a:lnTo>
                    <a:pt x="3019" y="1024"/>
                  </a:lnTo>
                  <a:lnTo>
                    <a:pt x="3006" y="1040"/>
                  </a:lnTo>
                  <a:lnTo>
                    <a:pt x="3042" y="1066"/>
                  </a:lnTo>
                  <a:lnTo>
                    <a:pt x="2983" y="1092"/>
                  </a:lnTo>
                  <a:lnTo>
                    <a:pt x="3025" y="1092"/>
                  </a:lnTo>
                  <a:lnTo>
                    <a:pt x="3017" y="1116"/>
                  </a:lnTo>
                  <a:lnTo>
                    <a:pt x="3082" y="1140"/>
                  </a:lnTo>
                  <a:lnTo>
                    <a:pt x="3104" y="1198"/>
                  </a:lnTo>
                  <a:lnTo>
                    <a:pt x="3130" y="1177"/>
                  </a:lnTo>
                  <a:lnTo>
                    <a:pt x="3193" y="1216"/>
                  </a:lnTo>
                  <a:lnTo>
                    <a:pt x="3053" y="1267"/>
                  </a:lnTo>
                  <a:lnTo>
                    <a:pt x="3082" y="1296"/>
                  </a:lnTo>
                  <a:lnTo>
                    <a:pt x="3199" y="1238"/>
                  </a:lnTo>
                  <a:lnTo>
                    <a:pt x="3199" y="1286"/>
                  </a:lnTo>
                  <a:lnTo>
                    <a:pt x="3255" y="1278"/>
                  </a:lnTo>
                  <a:lnTo>
                    <a:pt x="3259" y="1301"/>
                  </a:lnTo>
                  <a:lnTo>
                    <a:pt x="3235" y="1301"/>
                  </a:lnTo>
                  <a:lnTo>
                    <a:pt x="3259" y="1361"/>
                  </a:lnTo>
                  <a:lnTo>
                    <a:pt x="3092" y="1473"/>
                  </a:lnTo>
                  <a:lnTo>
                    <a:pt x="2857" y="1473"/>
                  </a:lnTo>
                  <a:lnTo>
                    <a:pt x="2754" y="1551"/>
                  </a:lnTo>
                  <a:lnTo>
                    <a:pt x="2671" y="1665"/>
                  </a:lnTo>
                  <a:lnTo>
                    <a:pt x="2754" y="1577"/>
                  </a:lnTo>
                  <a:lnTo>
                    <a:pt x="2882" y="1528"/>
                  </a:lnTo>
                  <a:lnTo>
                    <a:pt x="2928" y="1566"/>
                  </a:lnTo>
                  <a:lnTo>
                    <a:pt x="2844" y="1599"/>
                  </a:lnTo>
                  <a:lnTo>
                    <a:pt x="2914" y="1614"/>
                  </a:lnTo>
                  <a:lnTo>
                    <a:pt x="2894" y="1649"/>
                  </a:lnTo>
                  <a:lnTo>
                    <a:pt x="2945" y="1714"/>
                  </a:lnTo>
                  <a:lnTo>
                    <a:pt x="3046" y="1737"/>
                  </a:lnTo>
                  <a:lnTo>
                    <a:pt x="3076" y="1656"/>
                  </a:lnTo>
                  <a:lnTo>
                    <a:pt x="3076" y="1707"/>
                  </a:lnTo>
                  <a:lnTo>
                    <a:pt x="3098" y="1700"/>
                  </a:lnTo>
                  <a:lnTo>
                    <a:pt x="3052" y="1750"/>
                  </a:lnTo>
                  <a:lnTo>
                    <a:pt x="2934" y="1785"/>
                  </a:lnTo>
                  <a:lnTo>
                    <a:pt x="2890" y="1848"/>
                  </a:lnTo>
                  <a:lnTo>
                    <a:pt x="2860" y="1794"/>
                  </a:lnTo>
                  <a:lnTo>
                    <a:pt x="2973" y="1746"/>
                  </a:lnTo>
                  <a:lnTo>
                    <a:pt x="2914" y="1749"/>
                  </a:lnTo>
                  <a:lnTo>
                    <a:pt x="2922" y="1714"/>
                  </a:lnTo>
                  <a:lnTo>
                    <a:pt x="2826" y="1753"/>
                  </a:lnTo>
                  <a:lnTo>
                    <a:pt x="2797" y="1729"/>
                  </a:lnTo>
                  <a:lnTo>
                    <a:pt x="2797" y="1656"/>
                  </a:lnTo>
                  <a:lnTo>
                    <a:pt x="2735" y="1634"/>
                  </a:lnTo>
                  <a:lnTo>
                    <a:pt x="2687" y="1750"/>
                  </a:lnTo>
                  <a:lnTo>
                    <a:pt x="2493" y="1794"/>
                  </a:lnTo>
                  <a:lnTo>
                    <a:pt x="2358" y="1838"/>
                  </a:lnTo>
                  <a:lnTo>
                    <a:pt x="2339" y="1860"/>
                  </a:lnTo>
                  <a:lnTo>
                    <a:pt x="2366" y="1865"/>
                  </a:lnTo>
                  <a:lnTo>
                    <a:pt x="2373" y="1883"/>
                  </a:lnTo>
                  <a:lnTo>
                    <a:pt x="2210" y="1930"/>
                  </a:lnTo>
                  <a:lnTo>
                    <a:pt x="2218" y="1907"/>
                  </a:lnTo>
                  <a:lnTo>
                    <a:pt x="2230" y="1892"/>
                  </a:lnTo>
                  <a:lnTo>
                    <a:pt x="2237" y="1871"/>
                  </a:lnTo>
                  <a:lnTo>
                    <a:pt x="2263" y="1853"/>
                  </a:lnTo>
                  <a:lnTo>
                    <a:pt x="2265" y="1750"/>
                  </a:lnTo>
                  <a:lnTo>
                    <a:pt x="2296" y="1785"/>
                  </a:lnTo>
                  <a:lnTo>
                    <a:pt x="2342" y="1772"/>
                  </a:lnTo>
                  <a:lnTo>
                    <a:pt x="2300" y="1714"/>
                  </a:lnTo>
                  <a:lnTo>
                    <a:pt x="2162" y="1684"/>
                  </a:lnTo>
                  <a:lnTo>
                    <a:pt x="2155" y="1684"/>
                  </a:lnTo>
                  <a:lnTo>
                    <a:pt x="2139" y="1602"/>
                  </a:lnTo>
                  <a:lnTo>
                    <a:pt x="2112" y="1607"/>
                  </a:lnTo>
                  <a:lnTo>
                    <a:pt x="2088" y="1560"/>
                  </a:lnTo>
                  <a:lnTo>
                    <a:pt x="2060" y="1557"/>
                  </a:lnTo>
                  <a:lnTo>
                    <a:pt x="2060" y="1584"/>
                  </a:lnTo>
                  <a:lnTo>
                    <a:pt x="2020" y="1545"/>
                  </a:lnTo>
                  <a:lnTo>
                    <a:pt x="1956" y="1602"/>
                  </a:lnTo>
                  <a:lnTo>
                    <a:pt x="1773" y="1560"/>
                  </a:lnTo>
                  <a:lnTo>
                    <a:pt x="1753" y="1520"/>
                  </a:lnTo>
                  <a:lnTo>
                    <a:pt x="1752" y="1546"/>
                  </a:lnTo>
                  <a:lnTo>
                    <a:pt x="698" y="1546"/>
                  </a:lnTo>
                  <a:lnTo>
                    <a:pt x="682" y="1501"/>
                  </a:lnTo>
                  <a:lnTo>
                    <a:pt x="626" y="1488"/>
                  </a:lnTo>
                  <a:lnTo>
                    <a:pt x="629" y="1459"/>
                  </a:lnTo>
                  <a:lnTo>
                    <a:pt x="511" y="1422"/>
                  </a:lnTo>
                  <a:lnTo>
                    <a:pt x="525" y="1400"/>
                  </a:lnTo>
                  <a:lnTo>
                    <a:pt x="496" y="1346"/>
                  </a:lnTo>
                  <a:lnTo>
                    <a:pt x="466" y="1342"/>
                  </a:lnTo>
                  <a:lnTo>
                    <a:pt x="403" y="1225"/>
                  </a:lnTo>
                  <a:lnTo>
                    <a:pt x="415" y="1189"/>
                  </a:lnTo>
                  <a:lnTo>
                    <a:pt x="418" y="1127"/>
                  </a:lnTo>
                  <a:lnTo>
                    <a:pt x="347" y="1092"/>
                  </a:lnTo>
                  <a:lnTo>
                    <a:pt x="210" y="887"/>
                  </a:lnTo>
                  <a:lnTo>
                    <a:pt x="135" y="945"/>
                  </a:lnTo>
                  <a:lnTo>
                    <a:pt x="112" y="917"/>
                  </a:lnTo>
                  <a:lnTo>
                    <a:pt x="107" y="912"/>
                  </a:lnTo>
                  <a:lnTo>
                    <a:pt x="72" y="855"/>
                  </a:lnTo>
                  <a:lnTo>
                    <a:pt x="0" y="8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4" name="Freeform 257"/>
            <p:cNvSpPr/>
            <p:nvPr/>
          </p:nvSpPr>
          <p:spPr bwMode="auto">
            <a:xfrm>
              <a:off x="6138339" y="2799644"/>
              <a:ext cx="90975" cy="57282"/>
            </a:xfrm>
            <a:custGeom>
              <a:avLst/>
              <a:gdLst>
                <a:gd name="T0" fmla="*/ 0 w 191"/>
                <a:gd name="T1" fmla="*/ 0 h 128"/>
                <a:gd name="T2" fmla="*/ 2 w 191"/>
                <a:gd name="T3" fmla="*/ 1 h 128"/>
                <a:gd name="T4" fmla="*/ 4 w 191"/>
                <a:gd name="T5" fmla="*/ 3 h 128"/>
                <a:gd name="T6" fmla="*/ 3 w 191"/>
                <a:gd name="T7" fmla="*/ 3 h 128"/>
                <a:gd name="T8" fmla="*/ 0 w 19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1"/>
                <a:gd name="T16" fmla="*/ 0 h 128"/>
                <a:gd name="T17" fmla="*/ 191 w 191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1" h="128">
                  <a:moveTo>
                    <a:pt x="0" y="0"/>
                  </a:moveTo>
                  <a:lnTo>
                    <a:pt x="103" y="27"/>
                  </a:lnTo>
                  <a:lnTo>
                    <a:pt x="191" y="128"/>
                  </a:lnTo>
                  <a:lnTo>
                    <a:pt x="14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5" name="Freeform 258"/>
            <p:cNvSpPr/>
            <p:nvPr/>
          </p:nvSpPr>
          <p:spPr bwMode="auto">
            <a:xfrm>
              <a:off x="6180457" y="2043831"/>
              <a:ext cx="192059" cy="132069"/>
            </a:xfrm>
            <a:custGeom>
              <a:avLst/>
              <a:gdLst>
                <a:gd name="T0" fmla="*/ 0 w 399"/>
                <a:gd name="T1" fmla="*/ 5 h 289"/>
                <a:gd name="T2" fmla="*/ 0 w 399"/>
                <a:gd name="T3" fmla="*/ 4 h 289"/>
                <a:gd name="T4" fmla="*/ 2 w 399"/>
                <a:gd name="T5" fmla="*/ 1 h 289"/>
                <a:gd name="T6" fmla="*/ 1 w 399"/>
                <a:gd name="T7" fmla="*/ 0 h 289"/>
                <a:gd name="T8" fmla="*/ 4 w 399"/>
                <a:gd name="T9" fmla="*/ 0 h 289"/>
                <a:gd name="T10" fmla="*/ 6 w 399"/>
                <a:gd name="T11" fmla="*/ 1 h 289"/>
                <a:gd name="T12" fmla="*/ 7 w 399"/>
                <a:gd name="T13" fmla="*/ 1 h 289"/>
                <a:gd name="T14" fmla="*/ 9 w 399"/>
                <a:gd name="T15" fmla="*/ 2 h 289"/>
                <a:gd name="T16" fmla="*/ 5 w 399"/>
                <a:gd name="T17" fmla="*/ 5 h 289"/>
                <a:gd name="T18" fmla="*/ 5 w 399"/>
                <a:gd name="T19" fmla="*/ 6 h 289"/>
                <a:gd name="T20" fmla="*/ 3 w 399"/>
                <a:gd name="T21" fmla="*/ 7 h 289"/>
                <a:gd name="T22" fmla="*/ 2 w 399"/>
                <a:gd name="T23" fmla="*/ 6 h 289"/>
                <a:gd name="T24" fmla="*/ 0 w 399"/>
                <a:gd name="T25" fmla="*/ 5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9"/>
                <a:gd name="T40" fmla="*/ 0 h 289"/>
                <a:gd name="T41" fmla="*/ 399 w 399"/>
                <a:gd name="T42" fmla="*/ 289 h 2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9" h="289">
                  <a:moveTo>
                    <a:pt x="0" y="220"/>
                  </a:moveTo>
                  <a:lnTo>
                    <a:pt x="15" y="182"/>
                  </a:lnTo>
                  <a:lnTo>
                    <a:pt x="76" y="63"/>
                  </a:lnTo>
                  <a:lnTo>
                    <a:pt x="47" y="11"/>
                  </a:lnTo>
                  <a:lnTo>
                    <a:pt x="171" y="0"/>
                  </a:lnTo>
                  <a:lnTo>
                    <a:pt x="257" y="48"/>
                  </a:lnTo>
                  <a:lnTo>
                    <a:pt x="312" y="21"/>
                  </a:lnTo>
                  <a:lnTo>
                    <a:pt x="399" y="88"/>
                  </a:lnTo>
                  <a:lnTo>
                    <a:pt x="217" y="195"/>
                  </a:lnTo>
                  <a:lnTo>
                    <a:pt x="200" y="259"/>
                  </a:lnTo>
                  <a:lnTo>
                    <a:pt x="112" y="289"/>
                  </a:lnTo>
                  <a:lnTo>
                    <a:pt x="70" y="239"/>
                  </a:lnTo>
                  <a:lnTo>
                    <a:pt x="0" y="2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6" name="Freeform 259"/>
            <p:cNvSpPr/>
            <p:nvPr/>
          </p:nvSpPr>
          <p:spPr bwMode="auto">
            <a:xfrm>
              <a:off x="6237738" y="1922900"/>
              <a:ext cx="133094" cy="73194"/>
            </a:xfrm>
            <a:custGeom>
              <a:avLst/>
              <a:gdLst>
                <a:gd name="T0" fmla="*/ 0 w 279"/>
                <a:gd name="T1" fmla="*/ 3 h 161"/>
                <a:gd name="T2" fmla="*/ 1 w 279"/>
                <a:gd name="T3" fmla="*/ 3 h 161"/>
                <a:gd name="T4" fmla="*/ 2 w 279"/>
                <a:gd name="T5" fmla="*/ 3 h 161"/>
                <a:gd name="T6" fmla="*/ 2 w 279"/>
                <a:gd name="T7" fmla="*/ 4 h 161"/>
                <a:gd name="T8" fmla="*/ 3 w 279"/>
                <a:gd name="T9" fmla="*/ 3 h 161"/>
                <a:gd name="T10" fmla="*/ 3 w 279"/>
                <a:gd name="T11" fmla="*/ 3 h 161"/>
                <a:gd name="T12" fmla="*/ 3 w 279"/>
                <a:gd name="T13" fmla="*/ 3 h 161"/>
                <a:gd name="T14" fmla="*/ 4 w 279"/>
                <a:gd name="T15" fmla="*/ 2 h 161"/>
                <a:gd name="T16" fmla="*/ 4 w 279"/>
                <a:gd name="T17" fmla="*/ 1 h 161"/>
                <a:gd name="T18" fmla="*/ 5 w 279"/>
                <a:gd name="T19" fmla="*/ 3 h 161"/>
                <a:gd name="T20" fmla="*/ 6 w 279"/>
                <a:gd name="T21" fmla="*/ 2 h 161"/>
                <a:gd name="T22" fmla="*/ 5 w 279"/>
                <a:gd name="T23" fmla="*/ 1 h 161"/>
                <a:gd name="T24" fmla="*/ 6 w 279"/>
                <a:gd name="T25" fmla="*/ 1 h 161"/>
                <a:gd name="T26" fmla="*/ 5 w 279"/>
                <a:gd name="T27" fmla="*/ 0 h 161"/>
                <a:gd name="T28" fmla="*/ 3 w 279"/>
                <a:gd name="T29" fmla="*/ 1 h 161"/>
                <a:gd name="T30" fmla="*/ 0 w 279"/>
                <a:gd name="T31" fmla="*/ 3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61"/>
                <a:gd name="T50" fmla="*/ 279 w 279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61">
                  <a:moveTo>
                    <a:pt x="0" y="125"/>
                  </a:moveTo>
                  <a:lnTo>
                    <a:pt x="62" y="148"/>
                  </a:lnTo>
                  <a:lnTo>
                    <a:pt x="78" y="122"/>
                  </a:lnTo>
                  <a:lnTo>
                    <a:pt x="93" y="161"/>
                  </a:lnTo>
                  <a:lnTo>
                    <a:pt x="122" y="146"/>
                  </a:lnTo>
                  <a:lnTo>
                    <a:pt x="116" y="108"/>
                  </a:lnTo>
                  <a:lnTo>
                    <a:pt x="147" y="130"/>
                  </a:lnTo>
                  <a:lnTo>
                    <a:pt x="164" y="72"/>
                  </a:lnTo>
                  <a:lnTo>
                    <a:pt x="189" y="67"/>
                  </a:lnTo>
                  <a:lnTo>
                    <a:pt x="198" y="121"/>
                  </a:lnTo>
                  <a:lnTo>
                    <a:pt x="258" y="80"/>
                  </a:lnTo>
                  <a:lnTo>
                    <a:pt x="241" y="33"/>
                  </a:lnTo>
                  <a:lnTo>
                    <a:pt x="279" y="23"/>
                  </a:lnTo>
                  <a:lnTo>
                    <a:pt x="240" y="0"/>
                  </a:lnTo>
                  <a:lnTo>
                    <a:pt x="136" y="23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7" name="Freeform 260"/>
            <p:cNvSpPr/>
            <p:nvPr/>
          </p:nvSpPr>
          <p:spPr bwMode="auto">
            <a:xfrm>
              <a:off x="6308495" y="2091566"/>
              <a:ext cx="328522" cy="178213"/>
            </a:xfrm>
            <a:custGeom>
              <a:avLst/>
              <a:gdLst>
                <a:gd name="T0" fmla="*/ 0 w 688"/>
                <a:gd name="T1" fmla="*/ 3 h 394"/>
                <a:gd name="T2" fmla="*/ 1 w 688"/>
                <a:gd name="T3" fmla="*/ 2 h 394"/>
                <a:gd name="T4" fmla="*/ 0 w 688"/>
                <a:gd name="T5" fmla="*/ 2 h 394"/>
                <a:gd name="T6" fmla="*/ 2 w 688"/>
                <a:gd name="T7" fmla="*/ 1 h 394"/>
                <a:gd name="T8" fmla="*/ 4 w 688"/>
                <a:gd name="T9" fmla="*/ 0 h 394"/>
                <a:gd name="T10" fmla="*/ 4 w 688"/>
                <a:gd name="T11" fmla="*/ 1 h 394"/>
                <a:gd name="T12" fmla="*/ 4 w 688"/>
                <a:gd name="T13" fmla="*/ 1 h 394"/>
                <a:gd name="T14" fmla="*/ 5 w 688"/>
                <a:gd name="T15" fmla="*/ 1 h 394"/>
                <a:gd name="T16" fmla="*/ 7 w 688"/>
                <a:gd name="T17" fmla="*/ 1 h 394"/>
                <a:gd name="T18" fmla="*/ 6 w 688"/>
                <a:gd name="T19" fmla="*/ 2 h 394"/>
                <a:gd name="T20" fmla="*/ 8 w 688"/>
                <a:gd name="T21" fmla="*/ 2 h 394"/>
                <a:gd name="T22" fmla="*/ 7 w 688"/>
                <a:gd name="T23" fmla="*/ 1 h 394"/>
                <a:gd name="T24" fmla="*/ 8 w 688"/>
                <a:gd name="T25" fmla="*/ 1 h 394"/>
                <a:gd name="T26" fmla="*/ 9 w 688"/>
                <a:gd name="T27" fmla="*/ 3 h 394"/>
                <a:gd name="T28" fmla="*/ 10 w 688"/>
                <a:gd name="T29" fmla="*/ 3 h 394"/>
                <a:gd name="T30" fmla="*/ 9 w 688"/>
                <a:gd name="T31" fmla="*/ 0 h 394"/>
                <a:gd name="T32" fmla="*/ 10 w 688"/>
                <a:gd name="T33" fmla="*/ 0 h 394"/>
                <a:gd name="T34" fmla="*/ 12 w 688"/>
                <a:gd name="T35" fmla="*/ 1 h 394"/>
                <a:gd name="T36" fmla="*/ 12 w 688"/>
                <a:gd name="T37" fmla="*/ 4 h 394"/>
                <a:gd name="T38" fmla="*/ 16 w 688"/>
                <a:gd name="T39" fmla="*/ 6 h 394"/>
                <a:gd name="T40" fmla="*/ 16 w 688"/>
                <a:gd name="T41" fmla="*/ 7 h 394"/>
                <a:gd name="T42" fmla="*/ 15 w 688"/>
                <a:gd name="T43" fmla="*/ 7 h 394"/>
                <a:gd name="T44" fmla="*/ 14 w 688"/>
                <a:gd name="T45" fmla="*/ 7 h 394"/>
                <a:gd name="T46" fmla="*/ 15 w 688"/>
                <a:gd name="T47" fmla="*/ 8 h 394"/>
                <a:gd name="T48" fmla="*/ 14 w 688"/>
                <a:gd name="T49" fmla="*/ 9 h 394"/>
                <a:gd name="T50" fmla="*/ 12 w 688"/>
                <a:gd name="T51" fmla="*/ 8 h 394"/>
                <a:gd name="T52" fmla="*/ 11 w 688"/>
                <a:gd name="T53" fmla="*/ 7 h 394"/>
                <a:gd name="T54" fmla="*/ 8 w 688"/>
                <a:gd name="T55" fmla="*/ 9 h 394"/>
                <a:gd name="T56" fmla="*/ 5 w 688"/>
                <a:gd name="T57" fmla="*/ 9 h 394"/>
                <a:gd name="T58" fmla="*/ 4 w 688"/>
                <a:gd name="T59" fmla="*/ 8 h 394"/>
                <a:gd name="T60" fmla="*/ 3 w 688"/>
                <a:gd name="T61" fmla="*/ 8 h 394"/>
                <a:gd name="T62" fmla="*/ 1 w 688"/>
                <a:gd name="T63" fmla="*/ 6 h 394"/>
                <a:gd name="T64" fmla="*/ 6 w 688"/>
                <a:gd name="T65" fmla="*/ 6 h 394"/>
                <a:gd name="T66" fmla="*/ 1 w 688"/>
                <a:gd name="T67" fmla="*/ 5 h 394"/>
                <a:gd name="T68" fmla="*/ 1 w 688"/>
                <a:gd name="T69" fmla="*/ 5 h 394"/>
                <a:gd name="T70" fmla="*/ 3 w 688"/>
                <a:gd name="T71" fmla="*/ 4 h 394"/>
                <a:gd name="T72" fmla="*/ 1 w 688"/>
                <a:gd name="T73" fmla="*/ 4 h 394"/>
                <a:gd name="T74" fmla="*/ 1 w 688"/>
                <a:gd name="T75" fmla="*/ 3 h 394"/>
                <a:gd name="T76" fmla="*/ 0 w 688"/>
                <a:gd name="T77" fmla="*/ 3 h 3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8"/>
                <a:gd name="T118" fmla="*/ 0 h 394"/>
                <a:gd name="T119" fmla="*/ 688 w 688"/>
                <a:gd name="T120" fmla="*/ 394 h 3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8" h="394">
                  <a:moveTo>
                    <a:pt x="0" y="128"/>
                  </a:moveTo>
                  <a:lnTo>
                    <a:pt x="37" y="96"/>
                  </a:lnTo>
                  <a:lnTo>
                    <a:pt x="17" y="80"/>
                  </a:lnTo>
                  <a:lnTo>
                    <a:pt x="101" y="23"/>
                  </a:lnTo>
                  <a:lnTo>
                    <a:pt x="168" y="0"/>
                  </a:lnTo>
                  <a:lnTo>
                    <a:pt x="189" y="40"/>
                  </a:lnTo>
                  <a:lnTo>
                    <a:pt x="166" y="65"/>
                  </a:lnTo>
                  <a:lnTo>
                    <a:pt x="226" y="32"/>
                  </a:lnTo>
                  <a:lnTo>
                    <a:pt x="296" y="59"/>
                  </a:lnTo>
                  <a:lnTo>
                    <a:pt x="268" y="88"/>
                  </a:lnTo>
                  <a:lnTo>
                    <a:pt x="349" y="69"/>
                  </a:lnTo>
                  <a:lnTo>
                    <a:pt x="326" y="35"/>
                  </a:lnTo>
                  <a:lnTo>
                    <a:pt x="356" y="39"/>
                  </a:lnTo>
                  <a:lnTo>
                    <a:pt x="416" y="146"/>
                  </a:lnTo>
                  <a:lnTo>
                    <a:pt x="439" y="120"/>
                  </a:lnTo>
                  <a:lnTo>
                    <a:pt x="414" y="4"/>
                  </a:lnTo>
                  <a:lnTo>
                    <a:pt x="466" y="5"/>
                  </a:lnTo>
                  <a:lnTo>
                    <a:pt x="521" y="47"/>
                  </a:lnTo>
                  <a:lnTo>
                    <a:pt x="552" y="191"/>
                  </a:lnTo>
                  <a:lnTo>
                    <a:pt x="688" y="261"/>
                  </a:lnTo>
                  <a:lnTo>
                    <a:pt x="686" y="299"/>
                  </a:lnTo>
                  <a:lnTo>
                    <a:pt x="651" y="283"/>
                  </a:lnTo>
                  <a:lnTo>
                    <a:pt x="609" y="308"/>
                  </a:lnTo>
                  <a:lnTo>
                    <a:pt x="665" y="341"/>
                  </a:lnTo>
                  <a:lnTo>
                    <a:pt x="612" y="371"/>
                  </a:lnTo>
                  <a:lnTo>
                    <a:pt x="525" y="354"/>
                  </a:lnTo>
                  <a:lnTo>
                    <a:pt x="476" y="315"/>
                  </a:lnTo>
                  <a:lnTo>
                    <a:pt x="359" y="380"/>
                  </a:lnTo>
                  <a:lnTo>
                    <a:pt x="218" y="394"/>
                  </a:lnTo>
                  <a:lnTo>
                    <a:pt x="189" y="333"/>
                  </a:lnTo>
                  <a:lnTo>
                    <a:pt x="111" y="329"/>
                  </a:lnTo>
                  <a:lnTo>
                    <a:pt x="60" y="274"/>
                  </a:lnTo>
                  <a:lnTo>
                    <a:pt x="263" y="242"/>
                  </a:lnTo>
                  <a:lnTo>
                    <a:pt x="53" y="226"/>
                  </a:lnTo>
                  <a:lnTo>
                    <a:pt x="28" y="192"/>
                  </a:lnTo>
                  <a:lnTo>
                    <a:pt x="134" y="157"/>
                  </a:lnTo>
                  <a:lnTo>
                    <a:pt x="37" y="164"/>
                  </a:lnTo>
                  <a:lnTo>
                    <a:pt x="42" y="146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8" name="Freeform 261"/>
            <p:cNvSpPr/>
            <p:nvPr/>
          </p:nvSpPr>
          <p:spPr bwMode="auto">
            <a:xfrm>
              <a:off x="6330397" y="1951541"/>
              <a:ext cx="225754" cy="98654"/>
            </a:xfrm>
            <a:custGeom>
              <a:avLst/>
              <a:gdLst>
                <a:gd name="T0" fmla="*/ 0 w 468"/>
                <a:gd name="T1" fmla="*/ 3 h 217"/>
                <a:gd name="T2" fmla="*/ 0 w 468"/>
                <a:gd name="T3" fmla="*/ 3 h 217"/>
                <a:gd name="T4" fmla="*/ 2 w 468"/>
                <a:gd name="T5" fmla="*/ 3 h 217"/>
                <a:gd name="T6" fmla="*/ 0 w 468"/>
                <a:gd name="T7" fmla="*/ 3 h 217"/>
                <a:gd name="T8" fmla="*/ 3 w 468"/>
                <a:gd name="T9" fmla="*/ 2 h 217"/>
                <a:gd name="T10" fmla="*/ 1 w 468"/>
                <a:gd name="T11" fmla="*/ 2 h 217"/>
                <a:gd name="T12" fmla="*/ 1 w 468"/>
                <a:gd name="T13" fmla="*/ 1 h 217"/>
                <a:gd name="T14" fmla="*/ 3 w 468"/>
                <a:gd name="T15" fmla="*/ 1 h 217"/>
                <a:gd name="T16" fmla="*/ 1 w 468"/>
                <a:gd name="T17" fmla="*/ 1 h 217"/>
                <a:gd name="T18" fmla="*/ 3 w 468"/>
                <a:gd name="T19" fmla="*/ 1 h 217"/>
                <a:gd name="T20" fmla="*/ 5 w 468"/>
                <a:gd name="T21" fmla="*/ 1 h 217"/>
                <a:gd name="T22" fmla="*/ 6 w 468"/>
                <a:gd name="T23" fmla="*/ 3 h 217"/>
                <a:gd name="T24" fmla="*/ 8 w 468"/>
                <a:gd name="T25" fmla="*/ 3 h 217"/>
                <a:gd name="T26" fmla="*/ 7 w 468"/>
                <a:gd name="T27" fmla="*/ 2 h 217"/>
                <a:gd name="T28" fmla="*/ 7 w 468"/>
                <a:gd name="T29" fmla="*/ 1 h 217"/>
                <a:gd name="T30" fmla="*/ 7 w 468"/>
                <a:gd name="T31" fmla="*/ 1 h 217"/>
                <a:gd name="T32" fmla="*/ 8 w 468"/>
                <a:gd name="T33" fmla="*/ 0 h 217"/>
                <a:gd name="T34" fmla="*/ 9 w 468"/>
                <a:gd name="T35" fmla="*/ 1 h 217"/>
                <a:gd name="T36" fmla="*/ 8 w 468"/>
                <a:gd name="T37" fmla="*/ 2 h 217"/>
                <a:gd name="T38" fmla="*/ 9 w 468"/>
                <a:gd name="T39" fmla="*/ 2 h 217"/>
                <a:gd name="T40" fmla="*/ 9 w 468"/>
                <a:gd name="T41" fmla="*/ 2 h 217"/>
                <a:gd name="T42" fmla="*/ 10 w 468"/>
                <a:gd name="T43" fmla="*/ 3 h 217"/>
                <a:gd name="T44" fmla="*/ 10 w 468"/>
                <a:gd name="T45" fmla="*/ 2 h 217"/>
                <a:gd name="T46" fmla="*/ 11 w 468"/>
                <a:gd name="T47" fmla="*/ 3 h 217"/>
                <a:gd name="T48" fmla="*/ 11 w 468"/>
                <a:gd name="T49" fmla="*/ 4 h 217"/>
                <a:gd name="T50" fmla="*/ 8 w 468"/>
                <a:gd name="T51" fmla="*/ 4 h 217"/>
                <a:gd name="T52" fmla="*/ 5 w 468"/>
                <a:gd name="T53" fmla="*/ 5 h 217"/>
                <a:gd name="T54" fmla="*/ 3 w 468"/>
                <a:gd name="T55" fmla="*/ 4 h 217"/>
                <a:gd name="T56" fmla="*/ 6 w 468"/>
                <a:gd name="T57" fmla="*/ 3 h 217"/>
                <a:gd name="T58" fmla="*/ 3 w 468"/>
                <a:gd name="T59" fmla="*/ 4 h 217"/>
                <a:gd name="T60" fmla="*/ 4 w 468"/>
                <a:gd name="T61" fmla="*/ 3 h 217"/>
                <a:gd name="T62" fmla="*/ 3 w 468"/>
                <a:gd name="T63" fmla="*/ 4 h 217"/>
                <a:gd name="T64" fmla="*/ 1 w 468"/>
                <a:gd name="T65" fmla="*/ 4 h 217"/>
                <a:gd name="T66" fmla="*/ 0 w 468"/>
                <a:gd name="T67" fmla="*/ 3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8"/>
                <a:gd name="T103" fmla="*/ 0 h 217"/>
                <a:gd name="T104" fmla="*/ 468 w 468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8" h="217">
                  <a:moveTo>
                    <a:pt x="0" y="143"/>
                  </a:moveTo>
                  <a:lnTo>
                    <a:pt x="18" y="125"/>
                  </a:lnTo>
                  <a:lnTo>
                    <a:pt x="100" y="105"/>
                  </a:lnTo>
                  <a:lnTo>
                    <a:pt x="18" y="109"/>
                  </a:lnTo>
                  <a:lnTo>
                    <a:pt x="113" y="88"/>
                  </a:lnTo>
                  <a:lnTo>
                    <a:pt x="36" y="88"/>
                  </a:lnTo>
                  <a:lnTo>
                    <a:pt x="44" y="64"/>
                  </a:lnTo>
                  <a:lnTo>
                    <a:pt x="115" y="63"/>
                  </a:lnTo>
                  <a:lnTo>
                    <a:pt x="64" y="57"/>
                  </a:lnTo>
                  <a:lnTo>
                    <a:pt x="106" y="36"/>
                  </a:lnTo>
                  <a:lnTo>
                    <a:pt x="200" y="63"/>
                  </a:lnTo>
                  <a:lnTo>
                    <a:pt x="247" y="117"/>
                  </a:lnTo>
                  <a:lnTo>
                    <a:pt x="334" y="120"/>
                  </a:lnTo>
                  <a:lnTo>
                    <a:pt x="300" y="88"/>
                  </a:lnTo>
                  <a:lnTo>
                    <a:pt x="317" y="65"/>
                  </a:lnTo>
                  <a:lnTo>
                    <a:pt x="280" y="40"/>
                  </a:lnTo>
                  <a:lnTo>
                    <a:pt x="342" y="0"/>
                  </a:lnTo>
                  <a:lnTo>
                    <a:pt x="366" y="48"/>
                  </a:lnTo>
                  <a:lnTo>
                    <a:pt x="349" y="69"/>
                  </a:lnTo>
                  <a:lnTo>
                    <a:pt x="384" y="76"/>
                  </a:lnTo>
                  <a:lnTo>
                    <a:pt x="369" y="99"/>
                  </a:lnTo>
                  <a:lnTo>
                    <a:pt x="414" y="107"/>
                  </a:lnTo>
                  <a:lnTo>
                    <a:pt x="439" y="75"/>
                  </a:lnTo>
                  <a:lnTo>
                    <a:pt x="468" y="111"/>
                  </a:lnTo>
                  <a:lnTo>
                    <a:pt x="446" y="161"/>
                  </a:lnTo>
                  <a:lnTo>
                    <a:pt x="344" y="157"/>
                  </a:lnTo>
                  <a:lnTo>
                    <a:pt x="191" y="217"/>
                  </a:lnTo>
                  <a:lnTo>
                    <a:pt x="129" y="187"/>
                  </a:lnTo>
                  <a:lnTo>
                    <a:pt x="259" y="137"/>
                  </a:lnTo>
                  <a:lnTo>
                    <a:pt x="146" y="167"/>
                  </a:lnTo>
                  <a:lnTo>
                    <a:pt x="165" y="128"/>
                  </a:lnTo>
                  <a:lnTo>
                    <a:pt x="108" y="170"/>
                  </a:lnTo>
                  <a:lnTo>
                    <a:pt x="44" y="157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49" name="Freeform 262"/>
            <p:cNvSpPr/>
            <p:nvPr/>
          </p:nvSpPr>
          <p:spPr bwMode="auto">
            <a:xfrm>
              <a:off x="6556151" y="1848115"/>
              <a:ext cx="116246" cy="60465"/>
            </a:xfrm>
            <a:custGeom>
              <a:avLst/>
              <a:gdLst>
                <a:gd name="T0" fmla="*/ 0 w 244"/>
                <a:gd name="T1" fmla="*/ 0 h 134"/>
                <a:gd name="T2" fmla="*/ 1 w 244"/>
                <a:gd name="T3" fmla="*/ 1 h 134"/>
                <a:gd name="T4" fmla="*/ 2 w 244"/>
                <a:gd name="T5" fmla="*/ 1 h 134"/>
                <a:gd name="T6" fmla="*/ 1 w 244"/>
                <a:gd name="T7" fmla="*/ 1 h 134"/>
                <a:gd name="T8" fmla="*/ 2 w 244"/>
                <a:gd name="T9" fmla="*/ 2 h 134"/>
                <a:gd name="T10" fmla="*/ 1 w 244"/>
                <a:gd name="T11" fmla="*/ 2 h 134"/>
                <a:gd name="T12" fmla="*/ 2 w 244"/>
                <a:gd name="T13" fmla="*/ 2 h 134"/>
                <a:gd name="T14" fmla="*/ 6 w 244"/>
                <a:gd name="T15" fmla="*/ 3 h 134"/>
                <a:gd name="T16" fmla="*/ 5 w 244"/>
                <a:gd name="T17" fmla="*/ 1 h 134"/>
                <a:gd name="T18" fmla="*/ 3 w 244"/>
                <a:gd name="T19" fmla="*/ 0 h 134"/>
                <a:gd name="T20" fmla="*/ 2 w 244"/>
                <a:gd name="T21" fmla="*/ 1 h 134"/>
                <a:gd name="T22" fmla="*/ 2 w 244"/>
                <a:gd name="T23" fmla="*/ 0 h 134"/>
                <a:gd name="T24" fmla="*/ 0 w 244"/>
                <a:gd name="T25" fmla="*/ 0 h 1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4"/>
                <a:gd name="T40" fmla="*/ 0 h 134"/>
                <a:gd name="T41" fmla="*/ 244 w 244"/>
                <a:gd name="T42" fmla="*/ 134 h 1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4" h="134">
                  <a:moveTo>
                    <a:pt x="0" y="0"/>
                  </a:moveTo>
                  <a:lnTo>
                    <a:pt x="22" y="48"/>
                  </a:lnTo>
                  <a:lnTo>
                    <a:pt x="79" y="48"/>
                  </a:lnTo>
                  <a:lnTo>
                    <a:pt x="59" y="60"/>
                  </a:lnTo>
                  <a:lnTo>
                    <a:pt x="75" y="76"/>
                  </a:lnTo>
                  <a:lnTo>
                    <a:pt x="23" y="83"/>
                  </a:lnTo>
                  <a:lnTo>
                    <a:pt x="107" y="100"/>
                  </a:lnTo>
                  <a:lnTo>
                    <a:pt x="244" y="134"/>
                  </a:lnTo>
                  <a:lnTo>
                    <a:pt x="221" y="58"/>
                  </a:lnTo>
                  <a:lnTo>
                    <a:pt x="123" y="11"/>
                  </a:lnTo>
                  <a:lnTo>
                    <a:pt x="93" y="31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0" name="Freeform 263"/>
            <p:cNvSpPr/>
            <p:nvPr/>
          </p:nvSpPr>
          <p:spPr bwMode="auto">
            <a:xfrm>
              <a:off x="6608378" y="1964271"/>
              <a:ext cx="94345" cy="62056"/>
            </a:xfrm>
            <a:custGeom>
              <a:avLst/>
              <a:gdLst>
                <a:gd name="T0" fmla="*/ 0 w 195"/>
                <a:gd name="T1" fmla="*/ 2 h 137"/>
                <a:gd name="T2" fmla="*/ 1 w 195"/>
                <a:gd name="T3" fmla="*/ 1 h 137"/>
                <a:gd name="T4" fmla="*/ 1 w 195"/>
                <a:gd name="T5" fmla="*/ 1 h 137"/>
                <a:gd name="T6" fmla="*/ 0 w 195"/>
                <a:gd name="T7" fmla="*/ 1 h 137"/>
                <a:gd name="T8" fmla="*/ 1 w 195"/>
                <a:gd name="T9" fmla="*/ 0 h 137"/>
                <a:gd name="T10" fmla="*/ 2 w 195"/>
                <a:gd name="T11" fmla="*/ 1 h 137"/>
                <a:gd name="T12" fmla="*/ 1 w 195"/>
                <a:gd name="T13" fmla="*/ 0 h 137"/>
                <a:gd name="T14" fmla="*/ 4 w 195"/>
                <a:gd name="T15" fmla="*/ 0 h 137"/>
                <a:gd name="T16" fmla="*/ 5 w 195"/>
                <a:gd name="T17" fmla="*/ 2 h 137"/>
                <a:gd name="T18" fmla="*/ 4 w 195"/>
                <a:gd name="T19" fmla="*/ 2 h 137"/>
                <a:gd name="T20" fmla="*/ 4 w 195"/>
                <a:gd name="T21" fmla="*/ 3 h 137"/>
                <a:gd name="T22" fmla="*/ 2 w 195"/>
                <a:gd name="T23" fmla="*/ 3 h 137"/>
                <a:gd name="T24" fmla="*/ 2 w 195"/>
                <a:gd name="T25" fmla="*/ 3 h 137"/>
                <a:gd name="T26" fmla="*/ 2 w 195"/>
                <a:gd name="T27" fmla="*/ 2 h 137"/>
                <a:gd name="T28" fmla="*/ 3 w 195"/>
                <a:gd name="T29" fmla="*/ 2 h 137"/>
                <a:gd name="T30" fmla="*/ 0 w 195"/>
                <a:gd name="T31" fmla="*/ 2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5"/>
                <a:gd name="T49" fmla="*/ 0 h 137"/>
                <a:gd name="T50" fmla="*/ 195 w 195"/>
                <a:gd name="T51" fmla="*/ 137 h 1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5" h="137">
                  <a:moveTo>
                    <a:pt x="0" y="90"/>
                  </a:moveTo>
                  <a:lnTo>
                    <a:pt x="23" y="58"/>
                  </a:lnTo>
                  <a:lnTo>
                    <a:pt x="58" y="64"/>
                  </a:lnTo>
                  <a:lnTo>
                    <a:pt x="11" y="30"/>
                  </a:lnTo>
                  <a:lnTo>
                    <a:pt x="24" y="10"/>
                  </a:lnTo>
                  <a:lnTo>
                    <a:pt x="99" y="54"/>
                  </a:lnTo>
                  <a:lnTo>
                    <a:pt x="57" y="7"/>
                  </a:lnTo>
                  <a:lnTo>
                    <a:pt x="175" y="0"/>
                  </a:lnTo>
                  <a:lnTo>
                    <a:pt x="195" y="100"/>
                  </a:lnTo>
                  <a:lnTo>
                    <a:pt x="171" y="83"/>
                  </a:lnTo>
                  <a:lnTo>
                    <a:pt x="170" y="137"/>
                  </a:lnTo>
                  <a:lnTo>
                    <a:pt x="76" y="131"/>
                  </a:lnTo>
                  <a:lnTo>
                    <a:pt x="92" y="117"/>
                  </a:lnTo>
                  <a:lnTo>
                    <a:pt x="69" y="98"/>
                  </a:lnTo>
                  <a:lnTo>
                    <a:pt x="138" y="69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1" name="Freeform 264"/>
            <p:cNvSpPr/>
            <p:nvPr/>
          </p:nvSpPr>
          <p:spPr bwMode="auto">
            <a:xfrm>
              <a:off x="6610063" y="2072472"/>
              <a:ext cx="109507" cy="97062"/>
            </a:xfrm>
            <a:custGeom>
              <a:avLst/>
              <a:gdLst>
                <a:gd name="T0" fmla="*/ 0 w 228"/>
                <a:gd name="T1" fmla="*/ 3 h 214"/>
                <a:gd name="T2" fmla="*/ 0 w 228"/>
                <a:gd name="T3" fmla="*/ 2 h 214"/>
                <a:gd name="T4" fmla="*/ 2 w 228"/>
                <a:gd name="T5" fmla="*/ 2 h 214"/>
                <a:gd name="T6" fmla="*/ 2 w 228"/>
                <a:gd name="T7" fmla="*/ 1 h 214"/>
                <a:gd name="T8" fmla="*/ 2 w 228"/>
                <a:gd name="T9" fmla="*/ 1 h 214"/>
                <a:gd name="T10" fmla="*/ 1 w 228"/>
                <a:gd name="T11" fmla="*/ 1 h 214"/>
                <a:gd name="T12" fmla="*/ 2 w 228"/>
                <a:gd name="T13" fmla="*/ 1 h 214"/>
                <a:gd name="T14" fmla="*/ 1 w 228"/>
                <a:gd name="T15" fmla="*/ 0 h 214"/>
                <a:gd name="T16" fmla="*/ 5 w 228"/>
                <a:gd name="T17" fmla="*/ 0 h 214"/>
                <a:gd name="T18" fmla="*/ 5 w 228"/>
                <a:gd name="T19" fmla="*/ 1 h 214"/>
                <a:gd name="T20" fmla="*/ 4 w 228"/>
                <a:gd name="T21" fmla="*/ 2 h 214"/>
                <a:gd name="T22" fmla="*/ 5 w 228"/>
                <a:gd name="T23" fmla="*/ 2 h 214"/>
                <a:gd name="T24" fmla="*/ 5 w 228"/>
                <a:gd name="T25" fmla="*/ 4 h 214"/>
                <a:gd name="T26" fmla="*/ 3 w 228"/>
                <a:gd name="T27" fmla="*/ 5 h 214"/>
                <a:gd name="T28" fmla="*/ 2 w 228"/>
                <a:gd name="T29" fmla="*/ 4 h 214"/>
                <a:gd name="T30" fmla="*/ 0 w 228"/>
                <a:gd name="T31" fmla="*/ 3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14"/>
                <a:gd name="T50" fmla="*/ 228 w 228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14">
                  <a:moveTo>
                    <a:pt x="0" y="107"/>
                  </a:moveTo>
                  <a:lnTo>
                    <a:pt x="14" y="80"/>
                  </a:lnTo>
                  <a:lnTo>
                    <a:pt x="87" y="95"/>
                  </a:lnTo>
                  <a:lnTo>
                    <a:pt x="77" y="62"/>
                  </a:lnTo>
                  <a:lnTo>
                    <a:pt x="95" y="64"/>
                  </a:lnTo>
                  <a:lnTo>
                    <a:pt x="45" y="45"/>
                  </a:lnTo>
                  <a:lnTo>
                    <a:pt x="72" y="35"/>
                  </a:lnTo>
                  <a:lnTo>
                    <a:pt x="47" y="18"/>
                  </a:lnTo>
                  <a:lnTo>
                    <a:pt x="196" y="0"/>
                  </a:lnTo>
                  <a:lnTo>
                    <a:pt x="200" y="46"/>
                  </a:lnTo>
                  <a:lnTo>
                    <a:pt x="155" y="84"/>
                  </a:lnTo>
                  <a:lnTo>
                    <a:pt x="219" y="95"/>
                  </a:lnTo>
                  <a:lnTo>
                    <a:pt x="228" y="173"/>
                  </a:lnTo>
                  <a:lnTo>
                    <a:pt x="132" y="214"/>
                  </a:lnTo>
                  <a:lnTo>
                    <a:pt x="87" y="154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2" name="Freeform 265"/>
            <p:cNvSpPr/>
            <p:nvPr/>
          </p:nvSpPr>
          <p:spPr bwMode="auto">
            <a:xfrm>
              <a:off x="6687560" y="1864027"/>
              <a:ext cx="65704" cy="49327"/>
            </a:xfrm>
            <a:custGeom>
              <a:avLst/>
              <a:gdLst>
                <a:gd name="T0" fmla="*/ 0 w 136"/>
                <a:gd name="T1" fmla="*/ 0 h 109"/>
                <a:gd name="T2" fmla="*/ 0 w 136"/>
                <a:gd name="T3" fmla="*/ 1 h 109"/>
                <a:gd name="T4" fmla="*/ 1 w 136"/>
                <a:gd name="T5" fmla="*/ 2 h 109"/>
                <a:gd name="T6" fmla="*/ 1 w 136"/>
                <a:gd name="T7" fmla="*/ 2 h 109"/>
                <a:gd name="T8" fmla="*/ 1 w 136"/>
                <a:gd name="T9" fmla="*/ 3 h 109"/>
                <a:gd name="T10" fmla="*/ 3 w 136"/>
                <a:gd name="T11" fmla="*/ 2 h 109"/>
                <a:gd name="T12" fmla="*/ 3 w 136"/>
                <a:gd name="T13" fmla="*/ 1 h 109"/>
                <a:gd name="T14" fmla="*/ 0 w 136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09"/>
                <a:gd name="T26" fmla="*/ 136 w 136"/>
                <a:gd name="T27" fmla="*/ 109 h 1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09">
                  <a:moveTo>
                    <a:pt x="0" y="0"/>
                  </a:moveTo>
                  <a:lnTo>
                    <a:pt x="18" y="65"/>
                  </a:lnTo>
                  <a:lnTo>
                    <a:pt x="59" y="71"/>
                  </a:lnTo>
                  <a:lnTo>
                    <a:pt x="23" y="79"/>
                  </a:lnTo>
                  <a:lnTo>
                    <a:pt x="42" y="109"/>
                  </a:lnTo>
                  <a:lnTo>
                    <a:pt x="127" y="91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3" name="Freeform 266"/>
            <p:cNvSpPr/>
            <p:nvPr/>
          </p:nvSpPr>
          <p:spPr bwMode="auto">
            <a:xfrm>
              <a:off x="6711145" y="1940403"/>
              <a:ext cx="316729" cy="109791"/>
            </a:xfrm>
            <a:custGeom>
              <a:avLst/>
              <a:gdLst>
                <a:gd name="T0" fmla="*/ 0 w 659"/>
                <a:gd name="T1" fmla="*/ 1 h 241"/>
                <a:gd name="T2" fmla="*/ 1 w 659"/>
                <a:gd name="T3" fmla="*/ 0 h 241"/>
                <a:gd name="T4" fmla="*/ 2 w 659"/>
                <a:gd name="T5" fmla="*/ 0 h 241"/>
                <a:gd name="T6" fmla="*/ 3 w 659"/>
                <a:gd name="T7" fmla="*/ 1 h 241"/>
                <a:gd name="T8" fmla="*/ 3 w 659"/>
                <a:gd name="T9" fmla="*/ 1 h 241"/>
                <a:gd name="T10" fmla="*/ 5 w 659"/>
                <a:gd name="T11" fmla="*/ 1 h 241"/>
                <a:gd name="T12" fmla="*/ 6 w 659"/>
                <a:gd name="T13" fmla="*/ 1 h 241"/>
                <a:gd name="T14" fmla="*/ 5 w 659"/>
                <a:gd name="T15" fmla="*/ 1 h 241"/>
                <a:gd name="T16" fmla="*/ 7 w 659"/>
                <a:gd name="T17" fmla="*/ 2 h 241"/>
                <a:gd name="T18" fmla="*/ 5 w 659"/>
                <a:gd name="T19" fmla="*/ 2 h 241"/>
                <a:gd name="T20" fmla="*/ 6 w 659"/>
                <a:gd name="T21" fmla="*/ 3 h 241"/>
                <a:gd name="T22" fmla="*/ 5 w 659"/>
                <a:gd name="T23" fmla="*/ 3 h 241"/>
                <a:gd name="T24" fmla="*/ 6 w 659"/>
                <a:gd name="T25" fmla="*/ 3 h 241"/>
                <a:gd name="T26" fmla="*/ 7 w 659"/>
                <a:gd name="T27" fmla="*/ 4 h 241"/>
                <a:gd name="T28" fmla="*/ 7 w 659"/>
                <a:gd name="T29" fmla="*/ 3 h 241"/>
                <a:gd name="T30" fmla="*/ 10 w 659"/>
                <a:gd name="T31" fmla="*/ 4 h 241"/>
                <a:gd name="T32" fmla="*/ 13 w 659"/>
                <a:gd name="T33" fmla="*/ 3 h 241"/>
                <a:gd name="T34" fmla="*/ 15 w 659"/>
                <a:gd name="T35" fmla="*/ 4 h 241"/>
                <a:gd name="T36" fmla="*/ 15 w 659"/>
                <a:gd name="T37" fmla="*/ 5 h 241"/>
                <a:gd name="T38" fmla="*/ 15 w 659"/>
                <a:gd name="T39" fmla="*/ 5 h 241"/>
                <a:gd name="T40" fmla="*/ 13 w 659"/>
                <a:gd name="T41" fmla="*/ 6 h 241"/>
                <a:gd name="T42" fmla="*/ 12 w 659"/>
                <a:gd name="T43" fmla="*/ 5 h 241"/>
                <a:gd name="T44" fmla="*/ 12 w 659"/>
                <a:gd name="T45" fmla="*/ 5 h 241"/>
                <a:gd name="T46" fmla="*/ 11 w 659"/>
                <a:gd name="T47" fmla="*/ 5 h 241"/>
                <a:gd name="T48" fmla="*/ 8 w 659"/>
                <a:gd name="T49" fmla="*/ 6 h 241"/>
                <a:gd name="T50" fmla="*/ 7 w 659"/>
                <a:gd name="T51" fmla="*/ 5 h 241"/>
                <a:gd name="T52" fmla="*/ 6 w 659"/>
                <a:gd name="T53" fmla="*/ 5 h 241"/>
                <a:gd name="T54" fmla="*/ 5 w 659"/>
                <a:gd name="T55" fmla="*/ 5 h 241"/>
                <a:gd name="T56" fmla="*/ 5 w 659"/>
                <a:gd name="T57" fmla="*/ 5 h 241"/>
                <a:gd name="T58" fmla="*/ 3 w 659"/>
                <a:gd name="T59" fmla="*/ 2 h 241"/>
                <a:gd name="T60" fmla="*/ 2 w 659"/>
                <a:gd name="T61" fmla="*/ 2 h 241"/>
                <a:gd name="T62" fmla="*/ 0 w 659"/>
                <a:gd name="T63" fmla="*/ 1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9"/>
                <a:gd name="T97" fmla="*/ 0 h 241"/>
                <a:gd name="T98" fmla="*/ 659 w 659"/>
                <a:gd name="T99" fmla="*/ 241 h 2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9" h="241">
                  <a:moveTo>
                    <a:pt x="0" y="38"/>
                  </a:moveTo>
                  <a:lnTo>
                    <a:pt x="41" y="0"/>
                  </a:lnTo>
                  <a:lnTo>
                    <a:pt x="97" y="19"/>
                  </a:lnTo>
                  <a:lnTo>
                    <a:pt x="137" y="38"/>
                  </a:lnTo>
                  <a:lnTo>
                    <a:pt x="126" y="65"/>
                  </a:lnTo>
                  <a:lnTo>
                    <a:pt x="200" y="42"/>
                  </a:lnTo>
                  <a:lnTo>
                    <a:pt x="250" y="65"/>
                  </a:lnTo>
                  <a:lnTo>
                    <a:pt x="209" y="65"/>
                  </a:lnTo>
                  <a:lnTo>
                    <a:pt x="293" y="84"/>
                  </a:lnTo>
                  <a:lnTo>
                    <a:pt x="200" y="92"/>
                  </a:lnTo>
                  <a:lnTo>
                    <a:pt x="250" y="108"/>
                  </a:lnTo>
                  <a:lnTo>
                    <a:pt x="214" y="126"/>
                  </a:lnTo>
                  <a:lnTo>
                    <a:pt x="260" y="112"/>
                  </a:lnTo>
                  <a:lnTo>
                    <a:pt x="301" y="158"/>
                  </a:lnTo>
                  <a:lnTo>
                    <a:pt x="310" y="135"/>
                  </a:lnTo>
                  <a:lnTo>
                    <a:pt x="430" y="158"/>
                  </a:lnTo>
                  <a:lnTo>
                    <a:pt x="555" y="114"/>
                  </a:lnTo>
                  <a:lnTo>
                    <a:pt x="659" y="167"/>
                  </a:lnTo>
                  <a:lnTo>
                    <a:pt x="626" y="191"/>
                  </a:lnTo>
                  <a:lnTo>
                    <a:pt x="635" y="231"/>
                  </a:lnTo>
                  <a:lnTo>
                    <a:pt x="576" y="241"/>
                  </a:lnTo>
                  <a:lnTo>
                    <a:pt x="509" y="203"/>
                  </a:lnTo>
                  <a:lnTo>
                    <a:pt x="509" y="231"/>
                  </a:lnTo>
                  <a:lnTo>
                    <a:pt x="473" y="238"/>
                  </a:lnTo>
                  <a:lnTo>
                    <a:pt x="325" y="241"/>
                  </a:lnTo>
                  <a:lnTo>
                    <a:pt x="310" y="207"/>
                  </a:lnTo>
                  <a:lnTo>
                    <a:pt x="274" y="238"/>
                  </a:lnTo>
                  <a:lnTo>
                    <a:pt x="227" y="207"/>
                  </a:lnTo>
                  <a:lnTo>
                    <a:pt x="197" y="229"/>
                  </a:lnTo>
                  <a:lnTo>
                    <a:pt x="141" y="72"/>
                  </a:lnTo>
                  <a:lnTo>
                    <a:pt x="75" y="87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4" name="Freeform 267"/>
            <p:cNvSpPr/>
            <p:nvPr/>
          </p:nvSpPr>
          <p:spPr bwMode="auto">
            <a:xfrm>
              <a:off x="6724624" y="1752643"/>
              <a:ext cx="203852" cy="146389"/>
            </a:xfrm>
            <a:custGeom>
              <a:avLst/>
              <a:gdLst>
                <a:gd name="T0" fmla="*/ 0 w 428"/>
                <a:gd name="T1" fmla="*/ 2 h 323"/>
                <a:gd name="T2" fmla="*/ 2 w 428"/>
                <a:gd name="T3" fmla="*/ 2 h 323"/>
                <a:gd name="T4" fmla="*/ 1 w 428"/>
                <a:gd name="T5" fmla="*/ 1 h 323"/>
                <a:gd name="T6" fmla="*/ 3 w 428"/>
                <a:gd name="T7" fmla="*/ 1 h 323"/>
                <a:gd name="T8" fmla="*/ 1 w 428"/>
                <a:gd name="T9" fmla="*/ 0 h 323"/>
                <a:gd name="T10" fmla="*/ 4 w 428"/>
                <a:gd name="T11" fmla="*/ 1 h 323"/>
                <a:gd name="T12" fmla="*/ 5 w 428"/>
                <a:gd name="T13" fmla="*/ 2 h 323"/>
                <a:gd name="T14" fmla="*/ 6 w 428"/>
                <a:gd name="T15" fmla="*/ 2 h 323"/>
                <a:gd name="T16" fmla="*/ 7 w 428"/>
                <a:gd name="T17" fmla="*/ 3 h 323"/>
                <a:gd name="T18" fmla="*/ 7 w 428"/>
                <a:gd name="T19" fmla="*/ 2 h 323"/>
                <a:gd name="T20" fmla="*/ 8 w 428"/>
                <a:gd name="T21" fmla="*/ 2 h 323"/>
                <a:gd name="T22" fmla="*/ 7 w 428"/>
                <a:gd name="T23" fmla="*/ 3 h 323"/>
                <a:gd name="T24" fmla="*/ 8 w 428"/>
                <a:gd name="T25" fmla="*/ 3 h 323"/>
                <a:gd name="T26" fmla="*/ 8 w 428"/>
                <a:gd name="T27" fmla="*/ 4 h 323"/>
                <a:gd name="T28" fmla="*/ 9 w 428"/>
                <a:gd name="T29" fmla="*/ 4 h 323"/>
                <a:gd name="T30" fmla="*/ 10 w 428"/>
                <a:gd name="T31" fmla="*/ 5 h 323"/>
                <a:gd name="T32" fmla="*/ 8 w 428"/>
                <a:gd name="T33" fmla="*/ 5 h 323"/>
                <a:gd name="T34" fmla="*/ 7 w 428"/>
                <a:gd name="T35" fmla="*/ 6 h 323"/>
                <a:gd name="T36" fmla="*/ 7 w 428"/>
                <a:gd name="T37" fmla="*/ 5 h 323"/>
                <a:gd name="T38" fmla="*/ 7 w 428"/>
                <a:gd name="T39" fmla="*/ 7 h 323"/>
                <a:gd name="T40" fmla="*/ 5 w 428"/>
                <a:gd name="T41" fmla="*/ 6 h 323"/>
                <a:gd name="T42" fmla="*/ 6 w 428"/>
                <a:gd name="T43" fmla="*/ 7 h 323"/>
                <a:gd name="T44" fmla="*/ 4 w 428"/>
                <a:gd name="T45" fmla="*/ 7 h 323"/>
                <a:gd name="T46" fmla="*/ 3 w 428"/>
                <a:gd name="T47" fmla="*/ 7 h 323"/>
                <a:gd name="T48" fmla="*/ 4 w 428"/>
                <a:gd name="T49" fmla="*/ 7 h 323"/>
                <a:gd name="T50" fmla="*/ 3 w 428"/>
                <a:gd name="T51" fmla="*/ 7 h 323"/>
                <a:gd name="T52" fmla="*/ 3 w 428"/>
                <a:gd name="T53" fmla="*/ 6 h 323"/>
                <a:gd name="T54" fmla="*/ 3 w 428"/>
                <a:gd name="T55" fmla="*/ 6 h 323"/>
                <a:gd name="T56" fmla="*/ 2 w 428"/>
                <a:gd name="T57" fmla="*/ 5 h 323"/>
                <a:gd name="T58" fmla="*/ 5 w 428"/>
                <a:gd name="T59" fmla="*/ 5 h 323"/>
                <a:gd name="T60" fmla="*/ 1 w 428"/>
                <a:gd name="T61" fmla="*/ 5 h 323"/>
                <a:gd name="T62" fmla="*/ 1 w 428"/>
                <a:gd name="T63" fmla="*/ 4 h 323"/>
                <a:gd name="T64" fmla="*/ 2 w 428"/>
                <a:gd name="T65" fmla="*/ 4 h 323"/>
                <a:gd name="T66" fmla="*/ 0 w 428"/>
                <a:gd name="T67" fmla="*/ 3 h 323"/>
                <a:gd name="T68" fmla="*/ 1 w 428"/>
                <a:gd name="T69" fmla="*/ 3 h 323"/>
                <a:gd name="T70" fmla="*/ 0 w 428"/>
                <a:gd name="T71" fmla="*/ 3 h 323"/>
                <a:gd name="T72" fmla="*/ 2 w 428"/>
                <a:gd name="T73" fmla="*/ 3 h 323"/>
                <a:gd name="T74" fmla="*/ 0 w 428"/>
                <a:gd name="T75" fmla="*/ 2 h 3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8"/>
                <a:gd name="T115" fmla="*/ 0 h 323"/>
                <a:gd name="T116" fmla="*/ 428 w 428"/>
                <a:gd name="T117" fmla="*/ 323 h 3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8" h="323">
                  <a:moveTo>
                    <a:pt x="0" y="103"/>
                  </a:moveTo>
                  <a:lnTo>
                    <a:pt x="103" y="84"/>
                  </a:lnTo>
                  <a:lnTo>
                    <a:pt x="52" y="39"/>
                  </a:lnTo>
                  <a:lnTo>
                    <a:pt x="140" y="20"/>
                  </a:lnTo>
                  <a:lnTo>
                    <a:pt x="67" y="0"/>
                  </a:lnTo>
                  <a:lnTo>
                    <a:pt x="184" y="25"/>
                  </a:lnTo>
                  <a:lnTo>
                    <a:pt x="217" y="85"/>
                  </a:lnTo>
                  <a:lnTo>
                    <a:pt x="277" y="87"/>
                  </a:lnTo>
                  <a:lnTo>
                    <a:pt x="299" y="130"/>
                  </a:lnTo>
                  <a:lnTo>
                    <a:pt x="305" y="100"/>
                  </a:lnTo>
                  <a:lnTo>
                    <a:pt x="332" y="103"/>
                  </a:lnTo>
                  <a:lnTo>
                    <a:pt x="320" y="130"/>
                  </a:lnTo>
                  <a:lnTo>
                    <a:pt x="354" y="150"/>
                  </a:lnTo>
                  <a:lnTo>
                    <a:pt x="332" y="177"/>
                  </a:lnTo>
                  <a:lnTo>
                    <a:pt x="401" y="175"/>
                  </a:lnTo>
                  <a:lnTo>
                    <a:pt x="428" y="217"/>
                  </a:lnTo>
                  <a:lnTo>
                    <a:pt x="350" y="230"/>
                  </a:lnTo>
                  <a:lnTo>
                    <a:pt x="327" y="271"/>
                  </a:lnTo>
                  <a:lnTo>
                    <a:pt x="310" y="229"/>
                  </a:lnTo>
                  <a:lnTo>
                    <a:pt x="290" y="322"/>
                  </a:lnTo>
                  <a:lnTo>
                    <a:pt x="237" y="273"/>
                  </a:lnTo>
                  <a:lnTo>
                    <a:pt x="265" y="323"/>
                  </a:lnTo>
                  <a:lnTo>
                    <a:pt x="162" y="317"/>
                  </a:lnTo>
                  <a:lnTo>
                    <a:pt x="133" y="290"/>
                  </a:lnTo>
                  <a:lnTo>
                    <a:pt x="180" y="287"/>
                  </a:lnTo>
                  <a:lnTo>
                    <a:pt x="129" y="277"/>
                  </a:lnTo>
                  <a:lnTo>
                    <a:pt x="113" y="263"/>
                  </a:lnTo>
                  <a:lnTo>
                    <a:pt x="140" y="261"/>
                  </a:lnTo>
                  <a:lnTo>
                    <a:pt x="100" y="240"/>
                  </a:lnTo>
                  <a:lnTo>
                    <a:pt x="235" y="211"/>
                  </a:lnTo>
                  <a:lnTo>
                    <a:pt x="67" y="217"/>
                  </a:lnTo>
                  <a:lnTo>
                    <a:pt x="39" y="184"/>
                  </a:lnTo>
                  <a:lnTo>
                    <a:pt x="100" y="171"/>
                  </a:lnTo>
                  <a:lnTo>
                    <a:pt x="7" y="150"/>
                  </a:lnTo>
                  <a:lnTo>
                    <a:pt x="27" y="148"/>
                  </a:lnTo>
                  <a:lnTo>
                    <a:pt x="3" y="127"/>
                  </a:lnTo>
                  <a:lnTo>
                    <a:pt x="103" y="127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5" name="Freeform 268"/>
            <p:cNvSpPr/>
            <p:nvPr/>
          </p:nvSpPr>
          <p:spPr bwMode="auto">
            <a:xfrm>
              <a:off x="6724624" y="2004051"/>
              <a:ext cx="48857" cy="38189"/>
            </a:xfrm>
            <a:custGeom>
              <a:avLst/>
              <a:gdLst>
                <a:gd name="T0" fmla="*/ 0 w 103"/>
                <a:gd name="T1" fmla="*/ 1 h 82"/>
                <a:gd name="T2" fmla="*/ 0 w 103"/>
                <a:gd name="T3" fmla="*/ 0 h 82"/>
                <a:gd name="T4" fmla="*/ 2 w 103"/>
                <a:gd name="T5" fmla="*/ 0 h 82"/>
                <a:gd name="T6" fmla="*/ 2 w 103"/>
                <a:gd name="T7" fmla="*/ 2 h 82"/>
                <a:gd name="T8" fmla="*/ 0 w 103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82"/>
                <a:gd name="T17" fmla="*/ 103 w 103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82">
                  <a:moveTo>
                    <a:pt x="0" y="55"/>
                  </a:moveTo>
                  <a:lnTo>
                    <a:pt x="18" y="0"/>
                  </a:lnTo>
                  <a:lnTo>
                    <a:pt x="86" y="16"/>
                  </a:lnTo>
                  <a:lnTo>
                    <a:pt x="103" y="82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6" name="Freeform 269"/>
            <p:cNvSpPr/>
            <p:nvPr/>
          </p:nvSpPr>
          <p:spPr bwMode="auto">
            <a:xfrm>
              <a:off x="6726309" y="1913353"/>
              <a:ext cx="53911" cy="12729"/>
            </a:xfrm>
            <a:custGeom>
              <a:avLst/>
              <a:gdLst>
                <a:gd name="T0" fmla="*/ 0 w 116"/>
                <a:gd name="T1" fmla="*/ 0 h 29"/>
                <a:gd name="T2" fmla="*/ 1 w 116"/>
                <a:gd name="T3" fmla="*/ 1 h 29"/>
                <a:gd name="T4" fmla="*/ 2 w 116"/>
                <a:gd name="T5" fmla="*/ 0 h 29"/>
                <a:gd name="T6" fmla="*/ 1 w 116"/>
                <a:gd name="T7" fmla="*/ 0 h 29"/>
                <a:gd name="T8" fmla="*/ 0 w 1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9"/>
                <a:gd name="T17" fmla="*/ 116 w 11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9">
                  <a:moveTo>
                    <a:pt x="0" y="12"/>
                  </a:moveTo>
                  <a:lnTo>
                    <a:pt x="26" y="29"/>
                  </a:lnTo>
                  <a:lnTo>
                    <a:pt x="116" y="12"/>
                  </a:lnTo>
                  <a:lnTo>
                    <a:pt x="3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7" name="Freeform 270"/>
            <p:cNvSpPr/>
            <p:nvPr/>
          </p:nvSpPr>
          <p:spPr bwMode="auto">
            <a:xfrm>
              <a:off x="6736417" y="2066107"/>
              <a:ext cx="97714" cy="79559"/>
            </a:xfrm>
            <a:custGeom>
              <a:avLst/>
              <a:gdLst>
                <a:gd name="T0" fmla="*/ 0 w 204"/>
                <a:gd name="T1" fmla="*/ 1 h 172"/>
                <a:gd name="T2" fmla="*/ 0 w 204"/>
                <a:gd name="T3" fmla="*/ 3 h 172"/>
                <a:gd name="T4" fmla="*/ 1 w 204"/>
                <a:gd name="T5" fmla="*/ 3 h 172"/>
                <a:gd name="T6" fmla="*/ 1 w 204"/>
                <a:gd name="T7" fmla="*/ 4 h 172"/>
                <a:gd name="T8" fmla="*/ 1 w 204"/>
                <a:gd name="T9" fmla="*/ 4 h 172"/>
                <a:gd name="T10" fmla="*/ 2 w 204"/>
                <a:gd name="T11" fmla="*/ 3 h 172"/>
                <a:gd name="T12" fmla="*/ 1 w 204"/>
                <a:gd name="T13" fmla="*/ 3 h 172"/>
                <a:gd name="T14" fmla="*/ 3 w 204"/>
                <a:gd name="T15" fmla="*/ 3 h 172"/>
                <a:gd name="T16" fmla="*/ 5 w 204"/>
                <a:gd name="T17" fmla="*/ 0 h 172"/>
                <a:gd name="T18" fmla="*/ 0 w 204"/>
                <a:gd name="T19" fmla="*/ 0 h 172"/>
                <a:gd name="T20" fmla="*/ 1 w 204"/>
                <a:gd name="T21" fmla="*/ 1 h 172"/>
                <a:gd name="T22" fmla="*/ 0 w 204"/>
                <a:gd name="T23" fmla="*/ 1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4"/>
                <a:gd name="T37" fmla="*/ 0 h 172"/>
                <a:gd name="T38" fmla="*/ 204 w 204"/>
                <a:gd name="T39" fmla="*/ 172 h 1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4" h="172">
                  <a:moveTo>
                    <a:pt x="0" y="30"/>
                  </a:moveTo>
                  <a:lnTo>
                    <a:pt x="3" y="107"/>
                  </a:lnTo>
                  <a:lnTo>
                    <a:pt x="28" y="123"/>
                  </a:lnTo>
                  <a:lnTo>
                    <a:pt x="21" y="168"/>
                  </a:lnTo>
                  <a:lnTo>
                    <a:pt x="48" y="172"/>
                  </a:lnTo>
                  <a:lnTo>
                    <a:pt x="81" y="134"/>
                  </a:lnTo>
                  <a:lnTo>
                    <a:pt x="48" y="107"/>
                  </a:lnTo>
                  <a:lnTo>
                    <a:pt x="131" y="107"/>
                  </a:lnTo>
                  <a:lnTo>
                    <a:pt x="204" y="12"/>
                  </a:lnTo>
                  <a:lnTo>
                    <a:pt x="15" y="0"/>
                  </a:lnTo>
                  <a:lnTo>
                    <a:pt x="38" y="31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8" name="Freeform 271"/>
            <p:cNvSpPr/>
            <p:nvPr/>
          </p:nvSpPr>
          <p:spPr bwMode="auto">
            <a:xfrm>
              <a:off x="6802122" y="1666719"/>
              <a:ext cx="562699" cy="315056"/>
            </a:xfrm>
            <a:custGeom>
              <a:avLst/>
              <a:gdLst>
                <a:gd name="T0" fmla="*/ 1 w 1173"/>
                <a:gd name="T1" fmla="*/ 4 h 695"/>
                <a:gd name="T2" fmla="*/ 3 w 1173"/>
                <a:gd name="T3" fmla="*/ 5 h 695"/>
                <a:gd name="T4" fmla="*/ 7 w 1173"/>
                <a:gd name="T5" fmla="*/ 5 h 695"/>
                <a:gd name="T6" fmla="*/ 6 w 1173"/>
                <a:gd name="T7" fmla="*/ 5 h 695"/>
                <a:gd name="T8" fmla="*/ 5 w 1173"/>
                <a:gd name="T9" fmla="*/ 6 h 695"/>
                <a:gd name="T10" fmla="*/ 7 w 1173"/>
                <a:gd name="T11" fmla="*/ 6 h 695"/>
                <a:gd name="T12" fmla="*/ 11 w 1173"/>
                <a:gd name="T13" fmla="*/ 5 h 695"/>
                <a:gd name="T14" fmla="*/ 15 w 1173"/>
                <a:gd name="T15" fmla="*/ 5 h 695"/>
                <a:gd name="T16" fmla="*/ 11 w 1173"/>
                <a:gd name="T17" fmla="*/ 8 h 695"/>
                <a:gd name="T18" fmla="*/ 5 w 1173"/>
                <a:gd name="T19" fmla="*/ 7 h 695"/>
                <a:gd name="T20" fmla="*/ 5 w 1173"/>
                <a:gd name="T21" fmla="*/ 8 h 695"/>
                <a:gd name="T22" fmla="*/ 9 w 1173"/>
                <a:gd name="T23" fmla="*/ 10 h 695"/>
                <a:gd name="T24" fmla="*/ 6 w 1173"/>
                <a:gd name="T25" fmla="*/ 10 h 695"/>
                <a:gd name="T26" fmla="*/ 5 w 1173"/>
                <a:gd name="T27" fmla="*/ 11 h 695"/>
                <a:gd name="T28" fmla="*/ 7 w 1173"/>
                <a:gd name="T29" fmla="*/ 11 h 695"/>
                <a:gd name="T30" fmla="*/ 5 w 1173"/>
                <a:gd name="T31" fmla="*/ 12 h 695"/>
                <a:gd name="T32" fmla="*/ 6 w 1173"/>
                <a:gd name="T33" fmla="*/ 13 h 695"/>
                <a:gd name="T34" fmla="*/ 7 w 1173"/>
                <a:gd name="T35" fmla="*/ 14 h 695"/>
                <a:gd name="T36" fmla="*/ 5 w 1173"/>
                <a:gd name="T37" fmla="*/ 14 h 695"/>
                <a:gd name="T38" fmla="*/ 3 w 1173"/>
                <a:gd name="T39" fmla="*/ 15 h 695"/>
                <a:gd name="T40" fmla="*/ 6 w 1173"/>
                <a:gd name="T41" fmla="*/ 16 h 695"/>
                <a:gd name="T42" fmla="*/ 7 w 1173"/>
                <a:gd name="T43" fmla="*/ 15 h 695"/>
                <a:gd name="T44" fmla="*/ 9 w 1173"/>
                <a:gd name="T45" fmla="*/ 15 h 695"/>
                <a:gd name="T46" fmla="*/ 10 w 1173"/>
                <a:gd name="T47" fmla="*/ 16 h 695"/>
                <a:gd name="T48" fmla="*/ 11 w 1173"/>
                <a:gd name="T49" fmla="*/ 15 h 695"/>
                <a:gd name="T50" fmla="*/ 12 w 1173"/>
                <a:gd name="T51" fmla="*/ 14 h 695"/>
                <a:gd name="T52" fmla="*/ 14 w 1173"/>
                <a:gd name="T53" fmla="*/ 12 h 695"/>
                <a:gd name="T54" fmla="*/ 15 w 1173"/>
                <a:gd name="T55" fmla="*/ 11 h 695"/>
                <a:gd name="T56" fmla="*/ 15 w 1173"/>
                <a:gd name="T57" fmla="*/ 10 h 695"/>
                <a:gd name="T58" fmla="*/ 13 w 1173"/>
                <a:gd name="T59" fmla="*/ 10 h 695"/>
                <a:gd name="T60" fmla="*/ 13 w 1173"/>
                <a:gd name="T61" fmla="*/ 9 h 695"/>
                <a:gd name="T62" fmla="*/ 18 w 1173"/>
                <a:gd name="T63" fmla="*/ 8 h 695"/>
                <a:gd name="T64" fmla="*/ 19 w 1173"/>
                <a:gd name="T65" fmla="*/ 7 h 695"/>
                <a:gd name="T66" fmla="*/ 24 w 1173"/>
                <a:gd name="T67" fmla="*/ 4 h 695"/>
                <a:gd name="T68" fmla="*/ 20 w 1173"/>
                <a:gd name="T69" fmla="*/ 4 h 695"/>
                <a:gd name="T70" fmla="*/ 27 w 1173"/>
                <a:gd name="T71" fmla="*/ 3 h 695"/>
                <a:gd name="T72" fmla="*/ 25 w 1173"/>
                <a:gd name="T73" fmla="*/ 1 h 695"/>
                <a:gd name="T74" fmla="*/ 16 w 1173"/>
                <a:gd name="T75" fmla="*/ 0 h 695"/>
                <a:gd name="T76" fmla="*/ 15 w 1173"/>
                <a:gd name="T77" fmla="*/ 0 h 695"/>
                <a:gd name="T78" fmla="*/ 13 w 1173"/>
                <a:gd name="T79" fmla="*/ 2 h 695"/>
                <a:gd name="T80" fmla="*/ 10 w 1173"/>
                <a:gd name="T81" fmla="*/ 1 h 695"/>
                <a:gd name="T82" fmla="*/ 8 w 1173"/>
                <a:gd name="T83" fmla="*/ 1 h 695"/>
                <a:gd name="T84" fmla="*/ 9 w 1173"/>
                <a:gd name="T85" fmla="*/ 3 h 695"/>
                <a:gd name="T86" fmla="*/ 6 w 1173"/>
                <a:gd name="T87" fmla="*/ 3 h 6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3"/>
                <a:gd name="T133" fmla="*/ 0 h 695"/>
                <a:gd name="T134" fmla="*/ 1173 w 1173"/>
                <a:gd name="T135" fmla="*/ 695 h 6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3" h="695">
                  <a:moveTo>
                    <a:pt x="0" y="165"/>
                  </a:moveTo>
                  <a:lnTo>
                    <a:pt x="104" y="165"/>
                  </a:lnTo>
                  <a:lnTo>
                    <a:pt x="67" y="189"/>
                  </a:lnTo>
                  <a:lnTo>
                    <a:pt x="211" y="170"/>
                  </a:lnTo>
                  <a:lnTo>
                    <a:pt x="87" y="189"/>
                  </a:lnTo>
                  <a:lnTo>
                    <a:pt x="126" y="201"/>
                  </a:lnTo>
                  <a:lnTo>
                    <a:pt x="84" y="204"/>
                  </a:lnTo>
                  <a:lnTo>
                    <a:pt x="102" y="223"/>
                  </a:lnTo>
                  <a:lnTo>
                    <a:pt x="287" y="195"/>
                  </a:lnTo>
                  <a:lnTo>
                    <a:pt x="104" y="238"/>
                  </a:lnTo>
                  <a:lnTo>
                    <a:pt x="183" y="272"/>
                  </a:lnTo>
                  <a:lnTo>
                    <a:pt x="255" y="222"/>
                  </a:lnTo>
                  <a:lnTo>
                    <a:pt x="379" y="214"/>
                  </a:lnTo>
                  <a:lnTo>
                    <a:pt x="249" y="232"/>
                  </a:lnTo>
                  <a:lnTo>
                    <a:pt x="219" y="272"/>
                  </a:lnTo>
                  <a:lnTo>
                    <a:pt x="294" y="276"/>
                  </a:lnTo>
                  <a:lnTo>
                    <a:pt x="379" y="237"/>
                  </a:lnTo>
                  <a:lnTo>
                    <a:pt x="322" y="273"/>
                  </a:lnTo>
                  <a:lnTo>
                    <a:pt x="379" y="273"/>
                  </a:lnTo>
                  <a:lnTo>
                    <a:pt x="467" y="246"/>
                  </a:lnTo>
                  <a:lnTo>
                    <a:pt x="456" y="205"/>
                  </a:lnTo>
                  <a:lnTo>
                    <a:pt x="551" y="176"/>
                  </a:lnTo>
                  <a:lnTo>
                    <a:pt x="481" y="241"/>
                  </a:lnTo>
                  <a:lnTo>
                    <a:pt x="631" y="228"/>
                  </a:lnTo>
                  <a:lnTo>
                    <a:pt x="328" y="293"/>
                  </a:lnTo>
                  <a:lnTo>
                    <a:pt x="396" y="360"/>
                  </a:lnTo>
                  <a:lnTo>
                    <a:pt x="458" y="360"/>
                  </a:lnTo>
                  <a:lnTo>
                    <a:pt x="427" y="373"/>
                  </a:lnTo>
                  <a:lnTo>
                    <a:pt x="307" y="304"/>
                  </a:lnTo>
                  <a:lnTo>
                    <a:pt x="209" y="293"/>
                  </a:lnTo>
                  <a:lnTo>
                    <a:pt x="207" y="322"/>
                  </a:lnTo>
                  <a:lnTo>
                    <a:pt x="253" y="337"/>
                  </a:lnTo>
                  <a:lnTo>
                    <a:pt x="208" y="346"/>
                  </a:lnTo>
                  <a:lnTo>
                    <a:pt x="328" y="423"/>
                  </a:lnTo>
                  <a:lnTo>
                    <a:pt x="279" y="426"/>
                  </a:lnTo>
                  <a:lnTo>
                    <a:pt x="399" y="431"/>
                  </a:lnTo>
                  <a:lnTo>
                    <a:pt x="332" y="448"/>
                  </a:lnTo>
                  <a:lnTo>
                    <a:pt x="368" y="473"/>
                  </a:lnTo>
                  <a:lnTo>
                    <a:pt x="260" y="434"/>
                  </a:lnTo>
                  <a:lnTo>
                    <a:pt x="198" y="450"/>
                  </a:lnTo>
                  <a:lnTo>
                    <a:pt x="172" y="512"/>
                  </a:lnTo>
                  <a:lnTo>
                    <a:pt x="235" y="491"/>
                  </a:lnTo>
                  <a:lnTo>
                    <a:pt x="222" y="514"/>
                  </a:lnTo>
                  <a:lnTo>
                    <a:pt x="245" y="514"/>
                  </a:lnTo>
                  <a:lnTo>
                    <a:pt x="283" y="466"/>
                  </a:lnTo>
                  <a:lnTo>
                    <a:pt x="269" y="506"/>
                  </a:lnTo>
                  <a:lnTo>
                    <a:pt x="304" y="511"/>
                  </a:lnTo>
                  <a:lnTo>
                    <a:pt x="239" y="530"/>
                  </a:lnTo>
                  <a:lnTo>
                    <a:pt x="279" y="531"/>
                  </a:lnTo>
                  <a:lnTo>
                    <a:pt x="245" y="542"/>
                  </a:lnTo>
                  <a:lnTo>
                    <a:pt x="273" y="568"/>
                  </a:lnTo>
                  <a:lnTo>
                    <a:pt x="322" y="568"/>
                  </a:lnTo>
                  <a:lnTo>
                    <a:pt x="368" y="521"/>
                  </a:lnTo>
                  <a:lnTo>
                    <a:pt x="287" y="590"/>
                  </a:lnTo>
                  <a:lnTo>
                    <a:pt x="208" y="535"/>
                  </a:lnTo>
                  <a:lnTo>
                    <a:pt x="143" y="545"/>
                  </a:lnTo>
                  <a:lnTo>
                    <a:pt x="199" y="602"/>
                  </a:lnTo>
                  <a:lnTo>
                    <a:pt x="102" y="632"/>
                  </a:lnTo>
                  <a:lnTo>
                    <a:pt x="112" y="673"/>
                  </a:lnTo>
                  <a:lnTo>
                    <a:pt x="129" y="637"/>
                  </a:lnTo>
                  <a:lnTo>
                    <a:pt x="134" y="673"/>
                  </a:lnTo>
                  <a:lnTo>
                    <a:pt x="200" y="656"/>
                  </a:lnTo>
                  <a:lnTo>
                    <a:pt x="249" y="690"/>
                  </a:lnTo>
                  <a:lnTo>
                    <a:pt x="284" y="687"/>
                  </a:lnTo>
                  <a:lnTo>
                    <a:pt x="259" y="660"/>
                  </a:lnTo>
                  <a:lnTo>
                    <a:pt x="328" y="668"/>
                  </a:lnTo>
                  <a:lnTo>
                    <a:pt x="322" y="642"/>
                  </a:lnTo>
                  <a:lnTo>
                    <a:pt x="352" y="673"/>
                  </a:lnTo>
                  <a:lnTo>
                    <a:pt x="371" y="667"/>
                  </a:lnTo>
                  <a:lnTo>
                    <a:pt x="360" y="648"/>
                  </a:lnTo>
                  <a:lnTo>
                    <a:pt x="417" y="667"/>
                  </a:lnTo>
                  <a:lnTo>
                    <a:pt x="418" y="695"/>
                  </a:lnTo>
                  <a:lnTo>
                    <a:pt x="517" y="667"/>
                  </a:lnTo>
                  <a:lnTo>
                    <a:pt x="536" y="627"/>
                  </a:lnTo>
                  <a:lnTo>
                    <a:pt x="489" y="637"/>
                  </a:lnTo>
                  <a:lnTo>
                    <a:pt x="489" y="598"/>
                  </a:lnTo>
                  <a:lnTo>
                    <a:pt x="379" y="596"/>
                  </a:lnTo>
                  <a:lnTo>
                    <a:pt x="526" y="588"/>
                  </a:lnTo>
                  <a:lnTo>
                    <a:pt x="549" y="560"/>
                  </a:lnTo>
                  <a:lnTo>
                    <a:pt x="526" y="526"/>
                  </a:lnTo>
                  <a:lnTo>
                    <a:pt x="610" y="530"/>
                  </a:lnTo>
                  <a:lnTo>
                    <a:pt x="628" y="514"/>
                  </a:lnTo>
                  <a:lnTo>
                    <a:pt x="571" y="506"/>
                  </a:lnTo>
                  <a:lnTo>
                    <a:pt x="647" y="500"/>
                  </a:lnTo>
                  <a:lnTo>
                    <a:pt x="597" y="477"/>
                  </a:lnTo>
                  <a:lnTo>
                    <a:pt x="656" y="462"/>
                  </a:lnTo>
                  <a:lnTo>
                    <a:pt x="653" y="444"/>
                  </a:lnTo>
                  <a:lnTo>
                    <a:pt x="543" y="434"/>
                  </a:lnTo>
                  <a:lnTo>
                    <a:pt x="605" y="418"/>
                  </a:lnTo>
                  <a:lnTo>
                    <a:pt x="541" y="414"/>
                  </a:lnTo>
                  <a:lnTo>
                    <a:pt x="656" y="426"/>
                  </a:lnTo>
                  <a:lnTo>
                    <a:pt x="660" y="407"/>
                  </a:lnTo>
                  <a:lnTo>
                    <a:pt x="541" y="400"/>
                  </a:lnTo>
                  <a:lnTo>
                    <a:pt x="700" y="373"/>
                  </a:lnTo>
                  <a:lnTo>
                    <a:pt x="654" y="349"/>
                  </a:lnTo>
                  <a:lnTo>
                    <a:pt x="774" y="360"/>
                  </a:lnTo>
                  <a:lnTo>
                    <a:pt x="808" y="322"/>
                  </a:lnTo>
                  <a:lnTo>
                    <a:pt x="751" y="319"/>
                  </a:lnTo>
                  <a:lnTo>
                    <a:pt x="825" y="316"/>
                  </a:lnTo>
                  <a:lnTo>
                    <a:pt x="817" y="287"/>
                  </a:lnTo>
                  <a:lnTo>
                    <a:pt x="853" y="293"/>
                  </a:lnTo>
                  <a:lnTo>
                    <a:pt x="1050" y="178"/>
                  </a:lnTo>
                  <a:lnTo>
                    <a:pt x="833" y="220"/>
                  </a:lnTo>
                  <a:lnTo>
                    <a:pt x="952" y="170"/>
                  </a:lnTo>
                  <a:lnTo>
                    <a:pt x="879" y="176"/>
                  </a:lnTo>
                  <a:lnTo>
                    <a:pt x="863" y="153"/>
                  </a:lnTo>
                  <a:lnTo>
                    <a:pt x="998" y="165"/>
                  </a:lnTo>
                  <a:lnTo>
                    <a:pt x="1173" y="107"/>
                  </a:lnTo>
                  <a:lnTo>
                    <a:pt x="1171" y="78"/>
                  </a:lnTo>
                  <a:lnTo>
                    <a:pt x="1099" y="78"/>
                  </a:lnTo>
                  <a:lnTo>
                    <a:pt x="1082" y="28"/>
                  </a:lnTo>
                  <a:lnTo>
                    <a:pt x="879" y="51"/>
                  </a:lnTo>
                  <a:lnTo>
                    <a:pt x="964" y="19"/>
                  </a:lnTo>
                  <a:lnTo>
                    <a:pt x="699" y="0"/>
                  </a:lnTo>
                  <a:lnTo>
                    <a:pt x="677" y="24"/>
                  </a:lnTo>
                  <a:lnTo>
                    <a:pt x="698" y="36"/>
                  </a:lnTo>
                  <a:lnTo>
                    <a:pt x="647" y="13"/>
                  </a:lnTo>
                  <a:lnTo>
                    <a:pt x="528" y="15"/>
                  </a:lnTo>
                  <a:lnTo>
                    <a:pt x="613" y="62"/>
                  </a:lnTo>
                  <a:lnTo>
                    <a:pt x="582" y="78"/>
                  </a:lnTo>
                  <a:lnTo>
                    <a:pt x="541" y="27"/>
                  </a:lnTo>
                  <a:lnTo>
                    <a:pt x="430" y="23"/>
                  </a:lnTo>
                  <a:lnTo>
                    <a:pt x="451" y="44"/>
                  </a:lnTo>
                  <a:lnTo>
                    <a:pt x="369" y="36"/>
                  </a:lnTo>
                  <a:lnTo>
                    <a:pt x="411" y="70"/>
                  </a:lnTo>
                  <a:lnTo>
                    <a:pt x="343" y="50"/>
                  </a:lnTo>
                  <a:lnTo>
                    <a:pt x="366" y="70"/>
                  </a:lnTo>
                  <a:lnTo>
                    <a:pt x="326" y="78"/>
                  </a:lnTo>
                  <a:lnTo>
                    <a:pt x="411" y="123"/>
                  </a:lnTo>
                  <a:lnTo>
                    <a:pt x="227" y="72"/>
                  </a:lnTo>
                  <a:lnTo>
                    <a:pt x="182" y="108"/>
                  </a:lnTo>
                  <a:lnTo>
                    <a:pt x="254" y="126"/>
                  </a:lnTo>
                  <a:lnTo>
                    <a:pt x="134" y="112"/>
                  </a:lnTo>
                  <a:lnTo>
                    <a:pt x="0" y="1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59" name="Freeform 272"/>
            <p:cNvSpPr/>
            <p:nvPr/>
          </p:nvSpPr>
          <p:spPr bwMode="auto">
            <a:xfrm>
              <a:off x="6837501" y="2074062"/>
              <a:ext cx="525635" cy="408935"/>
            </a:xfrm>
            <a:custGeom>
              <a:avLst/>
              <a:gdLst>
                <a:gd name="T0" fmla="*/ 0 w 1094"/>
                <a:gd name="T1" fmla="*/ 2 h 902"/>
                <a:gd name="T2" fmla="*/ 3 w 1094"/>
                <a:gd name="T3" fmla="*/ 0 h 902"/>
                <a:gd name="T4" fmla="*/ 3 w 1094"/>
                <a:gd name="T5" fmla="*/ 2 h 902"/>
                <a:gd name="T6" fmla="*/ 4 w 1094"/>
                <a:gd name="T7" fmla="*/ 5 h 902"/>
                <a:gd name="T8" fmla="*/ 5 w 1094"/>
                <a:gd name="T9" fmla="*/ 5 h 902"/>
                <a:gd name="T10" fmla="*/ 4 w 1094"/>
                <a:gd name="T11" fmla="*/ 4 h 902"/>
                <a:gd name="T12" fmla="*/ 4 w 1094"/>
                <a:gd name="T13" fmla="*/ 2 h 902"/>
                <a:gd name="T14" fmla="*/ 4 w 1094"/>
                <a:gd name="T15" fmla="*/ 1 h 902"/>
                <a:gd name="T16" fmla="*/ 4 w 1094"/>
                <a:gd name="T17" fmla="*/ 1 h 902"/>
                <a:gd name="T18" fmla="*/ 7 w 1094"/>
                <a:gd name="T19" fmla="*/ 0 h 902"/>
                <a:gd name="T20" fmla="*/ 8 w 1094"/>
                <a:gd name="T21" fmla="*/ 1 h 902"/>
                <a:gd name="T22" fmla="*/ 8 w 1094"/>
                <a:gd name="T23" fmla="*/ 4 h 902"/>
                <a:gd name="T24" fmla="*/ 10 w 1094"/>
                <a:gd name="T25" fmla="*/ 3 h 902"/>
                <a:gd name="T26" fmla="*/ 13 w 1094"/>
                <a:gd name="T27" fmla="*/ 3 h 902"/>
                <a:gd name="T28" fmla="*/ 13 w 1094"/>
                <a:gd name="T29" fmla="*/ 4 h 902"/>
                <a:gd name="T30" fmla="*/ 14 w 1094"/>
                <a:gd name="T31" fmla="*/ 5 h 902"/>
                <a:gd name="T32" fmla="*/ 15 w 1094"/>
                <a:gd name="T33" fmla="*/ 4 h 902"/>
                <a:gd name="T34" fmla="*/ 17 w 1094"/>
                <a:gd name="T35" fmla="*/ 5 h 902"/>
                <a:gd name="T36" fmla="*/ 17 w 1094"/>
                <a:gd name="T37" fmla="*/ 5 h 902"/>
                <a:gd name="T38" fmla="*/ 18 w 1094"/>
                <a:gd name="T39" fmla="*/ 6 h 902"/>
                <a:gd name="T40" fmla="*/ 19 w 1094"/>
                <a:gd name="T41" fmla="*/ 6 h 902"/>
                <a:gd name="T42" fmla="*/ 19 w 1094"/>
                <a:gd name="T43" fmla="*/ 7 h 902"/>
                <a:gd name="T44" fmla="*/ 19 w 1094"/>
                <a:gd name="T45" fmla="*/ 7 h 902"/>
                <a:gd name="T46" fmla="*/ 19 w 1094"/>
                <a:gd name="T47" fmla="*/ 8 h 902"/>
                <a:gd name="T48" fmla="*/ 19 w 1094"/>
                <a:gd name="T49" fmla="*/ 9 h 902"/>
                <a:gd name="T50" fmla="*/ 19 w 1094"/>
                <a:gd name="T51" fmla="*/ 10 h 902"/>
                <a:gd name="T52" fmla="*/ 23 w 1094"/>
                <a:gd name="T53" fmla="*/ 11 h 902"/>
                <a:gd name="T54" fmla="*/ 24 w 1094"/>
                <a:gd name="T55" fmla="*/ 12 h 902"/>
                <a:gd name="T56" fmla="*/ 25 w 1094"/>
                <a:gd name="T57" fmla="*/ 13 h 902"/>
                <a:gd name="T58" fmla="*/ 25 w 1094"/>
                <a:gd name="T59" fmla="*/ 14 h 902"/>
                <a:gd name="T60" fmla="*/ 25 w 1094"/>
                <a:gd name="T61" fmla="*/ 15 h 902"/>
                <a:gd name="T62" fmla="*/ 23 w 1094"/>
                <a:gd name="T63" fmla="*/ 16 h 902"/>
                <a:gd name="T64" fmla="*/ 19 w 1094"/>
                <a:gd name="T65" fmla="*/ 14 h 902"/>
                <a:gd name="T66" fmla="*/ 20 w 1094"/>
                <a:gd name="T67" fmla="*/ 15 h 902"/>
                <a:gd name="T68" fmla="*/ 21 w 1094"/>
                <a:gd name="T69" fmla="*/ 16 h 902"/>
                <a:gd name="T70" fmla="*/ 22 w 1094"/>
                <a:gd name="T71" fmla="*/ 17 h 902"/>
                <a:gd name="T72" fmla="*/ 23 w 1094"/>
                <a:gd name="T73" fmla="*/ 20 h 902"/>
                <a:gd name="T74" fmla="*/ 21 w 1094"/>
                <a:gd name="T75" fmla="*/ 21 h 902"/>
                <a:gd name="T76" fmla="*/ 16 w 1094"/>
                <a:gd name="T77" fmla="*/ 18 h 902"/>
                <a:gd name="T78" fmla="*/ 15 w 1094"/>
                <a:gd name="T79" fmla="*/ 18 h 902"/>
                <a:gd name="T80" fmla="*/ 14 w 1094"/>
                <a:gd name="T81" fmla="*/ 16 h 902"/>
                <a:gd name="T82" fmla="*/ 13 w 1094"/>
                <a:gd name="T83" fmla="*/ 17 h 902"/>
                <a:gd name="T84" fmla="*/ 11 w 1094"/>
                <a:gd name="T85" fmla="*/ 17 h 902"/>
                <a:gd name="T86" fmla="*/ 15 w 1094"/>
                <a:gd name="T87" fmla="*/ 15 h 902"/>
                <a:gd name="T88" fmla="*/ 16 w 1094"/>
                <a:gd name="T89" fmla="*/ 12 h 902"/>
                <a:gd name="T90" fmla="*/ 13 w 1094"/>
                <a:gd name="T91" fmla="*/ 9 h 902"/>
                <a:gd name="T92" fmla="*/ 12 w 1094"/>
                <a:gd name="T93" fmla="*/ 10 h 902"/>
                <a:gd name="T94" fmla="*/ 13 w 1094"/>
                <a:gd name="T95" fmla="*/ 9 h 902"/>
                <a:gd name="T96" fmla="*/ 11 w 1094"/>
                <a:gd name="T97" fmla="*/ 7 h 902"/>
                <a:gd name="T98" fmla="*/ 10 w 1094"/>
                <a:gd name="T99" fmla="*/ 7 h 902"/>
                <a:gd name="T100" fmla="*/ 8 w 1094"/>
                <a:gd name="T101" fmla="*/ 8 h 902"/>
                <a:gd name="T102" fmla="*/ 1 w 1094"/>
                <a:gd name="T103" fmla="*/ 5 h 902"/>
                <a:gd name="T104" fmla="*/ 0 w 1094"/>
                <a:gd name="T105" fmla="*/ 5 h 9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4"/>
                <a:gd name="T160" fmla="*/ 0 h 902"/>
                <a:gd name="T161" fmla="*/ 1094 w 1094"/>
                <a:gd name="T162" fmla="*/ 902 h 9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4" h="902">
                  <a:moveTo>
                    <a:pt x="0" y="202"/>
                  </a:moveTo>
                  <a:lnTo>
                    <a:pt x="9" y="103"/>
                  </a:lnTo>
                  <a:lnTo>
                    <a:pt x="54" y="31"/>
                  </a:lnTo>
                  <a:lnTo>
                    <a:pt x="130" y="0"/>
                  </a:lnTo>
                  <a:lnTo>
                    <a:pt x="191" y="14"/>
                  </a:lnTo>
                  <a:lnTo>
                    <a:pt x="125" y="103"/>
                  </a:lnTo>
                  <a:lnTo>
                    <a:pt x="144" y="158"/>
                  </a:lnTo>
                  <a:lnTo>
                    <a:pt x="191" y="212"/>
                  </a:lnTo>
                  <a:lnTo>
                    <a:pt x="130" y="231"/>
                  </a:lnTo>
                  <a:lnTo>
                    <a:pt x="195" y="230"/>
                  </a:lnTo>
                  <a:lnTo>
                    <a:pt x="204" y="184"/>
                  </a:lnTo>
                  <a:lnTo>
                    <a:pt x="155" y="156"/>
                  </a:lnTo>
                  <a:lnTo>
                    <a:pt x="195" y="123"/>
                  </a:lnTo>
                  <a:lnTo>
                    <a:pt x="166" y="78"/>
                  </a:lnTo>
                  <a:lnTo>
                    <a:pt x="229" y="89"/>
                  </a:lnTo>
                  <a:lnTo>
                    <a:pt x="170" y="68"/>
                  </a:lnTo>
                  <a:lnTo>
                    <a:pt x="236" y="73"/>
                  </a:lnTo>
                  <a:lnTo>
                    <a:pt x="190" y="42"/>
                  </a:lnTo>
                  <a:lnTo>
                    <a:pt x="242" y="43"/>
                  </a:lnTo>
                  <a:lnTo>
                    <a:pt x="279" y="14"/>
                  </a:lnTo>
                  <a:lnTo>
                    <a:pt x="324" y="11"/>
                  </a:lnTo>
                  <a:lnTo>
                    <a:pt x="326" y="51"/>
                  </a:lnTo>
                  <a:lnTo>
                    <a:pt x="358" y="68"/>
                  </a:lnTo>
                  <a:lnTo>
                    <a:pt x="348" y="158"/>
                  </a:lnTo>
                  <a:lnTo>
                    <a:pt x="392" y="115"/>
                  </a:lnTo>
                  <a:lnTo>
                    <a:pt x="414" y="134"/>
                  </a:lnTo>
                  <a:lnTo>
                    <a:pt x="476" y="91"/>
                  </a:lnTo>
                  <a:lnTo>
                    <a:pt x="564" y="115"/>
                  </a:lnTo>
                  <a:lnTo>
                    <a:pt x="603" y="158"/>
                  </a:lnTo>
                  <a:lnTo>
                    <a:pt x="575" y="184"/>
                  </a:lnTo>
                  <a:lnTo>
                    <a:pt x="630" y="173"/>
                  </a:lnTo>
                  <a:lnTo>
                    <a:pt x="614" y="199"/>
                  </a:lnTo>
                  <a:lnTo>
                    <a:pt x="646" y="212"/>
                  </a:lnTo>
                  <a:lnTo>
                    <a:pt x="671" y="180"/>
                  </a:lnTo>
                  <a:lnTo>
                    <a:pt x="711" y="196"/>
                  </a:lnTo>
                  <a:lnTo>
                    <a:pt x="724" y="222"/>
                  </a:lnTo>
                  <a:lnTo>
                    <a:pt x="690" y="230"/>
                  </a:lnTo>
                  <a:lnTo>
                    <a:pt x="742" y="230"/>
                  </a:lnTo>
                  <a:lnTo>
                    <a:pt x="733" y="265"/>
                  </a:lnTo>
                  <a:lnTo>
                    <a:pt x="772" y="246"/>
                  </a:lnTo>
                  <a:lnTo>
                    <a:pt x="748" y="276"/>
                  </a:lnTo>
                  <a:lnTo>
                    <a:pt x="826" y="268"/>
                  </a:lnTo>
                  <a:lnTo>
                    <a:pt x="782" y="299"/>
                  </a:lnTo>
                  <a:lnTo>
                    <a:pt x="820" y="299"/>
                  </a:lnTo>
                  <a:lnTo>
                    <a:pt x="804" y="321"/>
                  </a:lnTo>
                  <a:lnTo>
                    <a:pt x="838" y="291"/>
                  </a:lnTo>
                  <a:lnTo>
                    <a:pt x="874" y="322"/>
                  </a:lnTo>
                  <a:lnTo>
                    <a:pt x="810" y="348"/>
                  </a:lnTo>
                  <a:lnTo>
                    <a:pt x="900" y="371"/>
                  </a:lnTo>
                  <a:lnTo>
                    <a:pt x="825" y="379"/>
                  </a:lnTo>
                  <a:lnTo>
                    <a:pt x="853" y="391"/>
                  </a:lnTo>
                  <a:lnTo>
                    <a:pt x="829" y="419"/>
                  </a:lnTo>
                  <a:lnTo>
                    <a:pt x="921" y="473"/>
                  </a:lnTo>
                  <a:lnTo>
                    <a:pt x="968" y="464"/>
                  </a:lnTo>
                  <a:lnTo>
                    <a:pt x="986" y="529"/>
                  </a:lnTo>
                  <a:lnTo>
                    <a:pt x="1031" y="523"/>
                  </a:lnTo>
                  <a:lnTo>
                    <a:pt x="1029" y="551"/>
                  </a:lnTo>
                  <a:lnTo>
                    <a:pt x="1094" y="565"/>
                  </a:lnTo>
                  <a:lnTo>
                    <a:pt x="1086" y="599"/>
                  </a:lnTo>
                  <a:lnTo>
                    <a:pt x="1053" y="594"/>
                  </a:lnTo>
                  <a:lnTo>
                    <a:pt x="1068" y="614"/>
                  </a:lnTo>
                  <a:lnTo>
                    <a:pt x="1052" y="647"/>
                  </a:lnTo>
                  <a:lnTo>
                    <a:pt x="1020" y="632"/>
                  </a:lnTo>
                  <a:lnTo>
                    <a:pt x="1013" y="697"/>
                  </a:lnTo>
                  <a:lnTo>
                    <a:pt x="888" y="578"/>
                  </a:lnTo>
                  <a:lnTo>
                    <a:pt x="842" y="588"/>
                  </a:lnTo>
                  <a:lnTo>
                    <a:pt x="874" y="618"/>
                  </a:lnTo>
                  <a:lnTo>
                    <a:pt x="849" y="647"/>
                  </a:lnTo>
                  <a:lnTo>
                    <a:pt x="868" y="645"/>
                  </a:lnTo>
                  <a:lnTo>
                    <a:pt x="895" y="703"/>
                  </a:lnTo>
                  <a:lnTo>
                    <a:pt x="956" y="717"/>
                  </a:lnTo>
                  <a:lnTo>
                    <a:pt x="950" y="751"/>
                  </a:lnTo>
                  <a:lnTo>
                    <a:pt x="983" y="778"/>
                  </a:lnTo>
                  <a:lnTo>
                    <a:pt x="969" y="858"/>
                  </a:lnTo>
                  <a:lnTo>
                    <a:pt x="810" y="775"/>
                  </a:lnTo>
                  <a:lnTo>
                    <a:pt x="916" y="902"/>
                  </a:lnTo>
                  <a:lnTo>
                    <a:pt x="719" y="832"/>
                  </a:lnTo>
                  <a:lnTo>
                    <a:pt x="691" y="789"/>
                  </a:lnTo>
                  <a:lnTo>
                    <a:pt x="718" y="785"/>
                  </a:lnTo>
                  <a:lnTo>
                    <a:pt x="654" y="762"/>
                  </a:lnTo>
                  <a:lnTo>
                    <a:pt x="635" y="713"/>
                  </a:lnTo>
                  <a:lnTo>
                    <a:pt x="584" y="697"/>
                  </a:lnTo>
                  <a:lnTo>
                    <a:pt x="581" y="729"/>
                  </a:lnTo>
                  <a:lnTo>
                    <a:pt x="553" y="713"/>
                  </a:lnTo>
                  <a:lnTo>
                    <a:pt x="512" y="744"/>
                  </a:lnTo>
                  <a:lnTo>
                    <a:pt x="457" y="713"/>
                  </a:lnTo>
                  <a:lnTo>
                    <a:pt x="483" y="657"/>
                  </a:lnTo>
                  <a:lnTo>
                    <a:pt x="630" y="657"/>
                  </a:lnTo>
                  <a:lnTo>
                    <a:pt x="594" y="602"/>
                  </a:lnTo>
                  <a:lnTo>
                    <a:pt x="677" y="523"/>
                  </a:lnTo>
                  <a:lnTo>
                    <a:pt x="619" y="417"/>
                  </a:lnTo>
                  <a:lnTo>
                    <a:pt x="578" y="407"/>
                  </a:lnTo>
                  <a:lnTo>
                    <a:pt x="602" y="391"/>
                  </a:lnTo>
                  <a:lnTo>
                    <a:pt x="513" y="418"/>
                  </a:lnTo>
                  <a:lnTo>
                    <a:pt x="512" y="388"/>
                  </a:lnTo>
                  <a:lnTo>
                    <a:pt x="544" y="371"/>
                  </a:lnTo>
                  <a:lnTo>
                    <a:pt x="477" y="329"/>
                  </a:lnTo>
                  <a:lnTo>
                    <a:pt x="476" y="298"/>
                  </a:lnTo>
                  <a:lnTo>
                    <a:pt x="412" y="280"/>
                  </a:lnTo>
                  <a:lnTo>
                    <a:pt x="428" y="325"/>
                  </a:lnTo>
                  <a:lnTo>
                    <a:pt x="321" y="308"/>
                  </a:lnTo>
                  <a:lnTo>
                    <a:pt x="350" y="334"/>
                  </a:lnTo>
                  <a:lnTo>
                    <a:pt x="71" y="289"/>
                  </a:lnTo>
                  <a:lnTo>
                    <a:pt x="22" y="230"/>
                  </a:lnTo>
                  <a:lnTo>
                    <a:pt x="111" y="233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0" name="Freeform 273"/>
            <p:cNvSpPr/>
            <p:nvPr/>
          </p:nvSpPr>
          <p:spPr bwMode="auto">
            <a:xfrm>
              <a:off x="6891412" y="2355703"/>
              <a:ext cx="121300" cy="89106"/>
            </a:xfrm>
            <a:custGeom>
              <a:avLst/>
              <a:gdLst>
                <a:gd name="T0" fmla="*/ 0 w 254"/>
                <a:gd name="T1" fmla="*/ 4 h 197"/>
                <a:gd name="T2" fmla="*/ 1 w 254"/>
                <a:gd name="T3" fmla="*/ 3 h 197"/>
                <a:gd name="T4" fmla="*/ 1 w 254"/>
                <a:gd name="T5" fmla="*/ 0 h 197"/>
                <a:gd name="T6" fmla="*/ 2 w 254"/>
                <a:gd name="T7" fmla="*/ 1 h 197"/>
                <a:gd name="T8" fmla="*/ 3 w 254"/>
                <a:gd name="T9" fmla="*/ 1 h 197"/>
                <a:gd name="T10" fmla="*/ 6 w 254"/>
                <a:gd name="T11" fmla="*/ 3 h 197"/>
                <a:gd name="T12" fmla="*/ 5 w 254"/>
                <a:gd name="T13" fmla="*/ 4 h 197"/>
                <a:gd name="T14" fmla="*/ 3 w 254"/>
                <a:gd name="T15" fmla="*/ 3 h 197"/>
                <a:gd name="T16" fmla="*/ 2 w 254"/>
                <a:gd name="T17" fmla="*/ 5 h 197"/>
                <a:gd name="T18" fmla="*/ 1 w 254"/>
                <a:gd name="T19" fmla="*/ 3 h 197"/>
                <a:gd name="T20" fmla="*/ 0 w 254"/>
                <a:gd name="T21" fmla="*/ 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197"/>
                <a:gd name="T35" fmla="*/ 254 w 254"/>
                <a:gd name="T36" fmla="*/ 197 h 1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197">
                  <a:moveTo>
                    <a:pt x="0" y="161"/>
                  </a:moveTo>
                  <a:lnTo>
                    <a:pt x="36" y="123"/>
                  </a:lnTo>
                  <a:lnTo>
                    <a:pt x="59" y="0"/>
                  </a:lnTo>
                  <a:lnTo>
                    <a:pt x="80" y="45"/>
                  </a:lnTo>
                  <a:lnTo>
                    <a:pt x="140" y="55"/>
                  </a:lnTo>
                  <a:lnTo>
                    <a:pt x="254" y="145"/>
                  </a:lnTo>
                  <a:lnTo>
                    <a:pt x="239" y="176"/>
                  </a:lnTo>
                  <a:lnTo>
                    <a:pt x="136" y="134"/>
                  </a:lnTo>
                  <a:lnTo>
                    <a:pt x="73" y="197"/>
                  </a:lnTo>
                  <a:lnTo>
                    <a:pt x="57" y="145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1" name="Freeform 274"/>
            <p:cNvSpPr/>
            <p:nvPr/>
          </p:nvSpPr>
          <p:spPr bwMode="auto">
            <a:xfrm>
              <a:off x="7401885" y="2775777"/>
              <a:ext cx="121300" cy="132069"/>
            </a:xfrm>
            <a:custGeom>
              <a:avLst/>
              <a:gdLst>
                <a:gd name="T0" fmla="*/ 0 w 255"/>
                <a:gd name="T1" fmla="*/ 6 h 286"/>
                <a:gd name="T2" fmla="*/ 2 w 255"/>
                <a:gd name="T3" fmla="*/ 0 h 286"/>
                <a:gd name="T4" fmla="*/ 3 w 255"/>
                <a:gd name="T5" fmla="*/ 0 h 286"/>
                <a:gd name="T6" fmla="*/ 2 w 255"/>
                <a:gd name="T7" fmla="*/ 3 h 286"/>
                <a:gd name="T8" fmla="*/ 3 w 255"/>
                <a:gd name="T9" fmla="*/ 2 h 286"/>
                <a:gd name="T10" fmla="*/ 3 w 255"/>
                <a:gd name="T11" fmla="*/ 3 h 286"/>
                <a:gd name="T12" fmla="*/ 5 w 255"/>
                <a:gd name="T13" fmla="*/ 3 h 286"/>
                <a:gd name="T14" fmla="*/ 5 w 255"/>
                <a:gd name="T15" fmla="*/ 4 h 286"/>
                <a:gd name="T16" fmla="*/ 5 w 255"/>
                <a:gd name="T17" fmla="*/ 4 h 286"/>
                <a:gd name="T18" fmla="*/ 5 w 255"/>
                <a:gd name="T19" fmla="*/ 6 h 286"/>
                <a:gd name="T20" fmla="*/ 6 w 255"/>
                <a:gd name="T21" fmla="*/ 5 h 286"/>
                <a:gd name="T22" fmla="*/ 6 w 255"/>
                <a:gd name="T23" fmla="*/ 6 h 286"/>
                <a:gd name="T24" fmla="*/ 5 w 255"/>
                <a:gd name="T25" fmla="*/ 7 h 286"/>
                <a:gd name="T26" fmla="*/ 5 w 255"/>
                <a:gd name="T27" fmla="*/ 6 h 286"/>
                <a:gd name="T28" fmla="*/ 5 w 255"/>
                <a:gd name="T29" fmla="*/ 7 h 286"/>
                <a:gd name="T30" fmla="*/ 5 w 255"/>
                <a:gd name="T31" fmla="*/ 5 h 286"/>
                <a:gd name="T32" fmla="*/ 3 w 255"/>
                <a:gd name="T33" fmla="*/ 7 h 286"/>
                <a:gd name="T34" fmla="*/ 4 w 255"/>
                <a:gd name="T35" fmla="*/ 6 h 286"/>
                <a:gd name="T36" fmla="*/ 3 w 255"/>
                <a:gd name="T37" fmla="*/ 6 h 286"/>
                <a:gd name="T38" fmla="*/ 3 w 255"/>
                <a:gd name="T39" fmla="*/ 5 h 286"/>
                <a:gd name="T40" fmla="*/ 0 w 255"/>
                <a:gd name="T41" fmla="*/ 6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286"/>
                <a:gd name="T65" fmla="*/ 255 w 255"/>
                <a:gd name="T66" fmla="*/ 286 h 2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286">
                  <a:moveTo>
                    <a:pt x="0" y="223"/>
                  </a:moveTo>
                  <a:lnTo>
                    <a:pt x="106" y="15"/>
                  </a:lnTo>
                  <a:lnTo>
                    <a:pt x="146" y="0"/>
                  </a:lnTo>
                  <a:lnTo>
                    <a:pt x="97" y="112"/>
                  </a:lnTo>
                  <a:lnTo>
                    <a:pt x="130" y="87"/>
                  </a:lnTo>
                  <a:lnTo>
                    <a:pt x="152" y="135"/>
                  </a:lnTo>
                  <a:lnTo>
                    <a:pt x="219" y="135"/>
                  </a:lnTo>
                  <a:lnTo>
                    <a:pt x="205" y="177"/>
                  </a:lnTo>
                  <a:lnTo>
                    <a:pt x="240" y="173"/>
                  </a:lnTo>
                  <a:lnTo>
                    <a:pt x="214" y="219"/>
                  </a:lnTo>
                  <a:lnTo>
                    <a:pt x="248" y="194"/>
                  </a:lnTo>
                  <a:lnTo>
                    <a:pt x="255" y="237"/>
                  </a:lnTo>
                  <a:lnTo>
                    <a:pt x="222" y="286"/>
                  </a:lnTo>
                  <a:lnTo>
                    <a:pt x="219" y="250"/>
                  </a:lnTo>
                  <a:lnTo>
                    <a:pt x="204" y="269"/>
                  </a:lnTo>
                  <a:lnTo>
                    <a:pt x="204" y="214"/>
                  </a:lnTo>
                  <a:lnTo>
                    <a:pt x="140" y="269"/>
                  </a:lnTo>
                  <a:lnTo>
                    <a:pt x="178" y="233"/>
                  </a:lnTo>
                  <a:lnTo>
                    <a:pt x="123" y="237"/>
                  </a:lnTo>
                  <a:lnTo>
                    <a:pt x="138" y="217"/>
                  </a:lnTo>
                  <a:lnTo>
                    <a:pt x="0" y="2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2" name="Freeform 275"/>
            <p:cNvSpPr/>
            <p:nvPr/>
          </p:nvSpPr>
          <p:spPr bwMode="auto">
            <a:xfrm>
              <a:off x="7105373" y="4261944"/>
              <a:ext cx="151626" cy="838555"/>
            </a:xfrm>
            <a:custGeom>
              <a:avLst/>
              <a:gdLst>
                <a:gd name="T0" fmla="*/ 0 w 317"/>
                <a:gd name="T1" fmla="*/ 33 h 1850"/>
                <a:gd name="T2" fmla="*/ 1 w 317"/>
                <a:gd name="T3" fmla="*/ 32 h 1850"/>
                <a:gd name="T4" fmla="*/ 1 w 317"/>
                <a:gd name="T5" fmla="*/ 33 h 1850"/>
                <a:gd name="T6" fmla="*/ 3 w 317"/>
                <a:gd name="T7" fmla="*/ 31 h 1850"/>
                <a:gd name="T8" fmla="*/ 2 w 317"/>
                <a:gd name="T9" fmla="*/ 30 h 1850"/>
                <a:gd name="T10" fmla="*/ 3 w 317"/>
                <a:gd name="T11" fmla="*/ 27 h 1850"/>
                <a:gd name="T12" fmla="*/ 1 w 317"/>
                <a:gd name="T13" fmla="*/ 27 h 1850"/>
                <a:gd name="T14" fmla="*/ 2 w 317"/>
                <a:gd name="T15" fmla="*/ 22 h 1850"/>
                <a:gd name="T16" fmla="*/ 3 w 317"/>
                <a:gd name="T17" fmla="*/ 17 h 1850"/>
                <a:gd name="T18" fmla="*/ 3 w 317"/>
                <a:gd name="T19" fmla="*/ 13 h 1850"/>
                <a:gd name="T20" fmla="*/ 5 w 317"/>
                <a:gd name="T21" fmla="*/ 4 h 1850"/>
                <a:gd name="T22" fmla="*/ 4 w 317"/>
                <a:gd name="T23" fmla="*/ 1 h 1850"/>
                <a:gd name="T24" fmla="*/ 5 w 317"/>
                <a:gd name="T25" fmla="*/ 0 h 1850"/>
                <a:gd name="T26" fmla="*/ 6 w 317"/>
                <a:gd name="T27" fmla="*/ 2 h 1850"/>
                <a:gd name="T28" fmla="*/ 7 w 317"/>
                <a:gd name="T29" fmla="*/ 6 h 1850"/>
                <a:gd name="T30" fmla="*/ 7 w 317"/>
                <a:gd name="T31" fmla="*/ 6 h 1850"/>
                <a:gd name="T32" fmla="*/ 7 w 317"/>
                <a:gd name="T33" fmla="*/ 7 h 1850"/>
                <a:gd name="T34" fmla="*/ 6 w 317"/>
                <a:gd name="T35" fmla="*/ 7 h 1850"/>
                <a:gd name="T36" fmla="*/ 6 w 317"/>
                <a:gd name="T37" fmla="*/ 10 h 1850"/>
                <a:gd name="T38" fmla="*/ 5 w 317"/>
                <a:gd name="T39" fmla="*/ 11 h 1850"/>
                <a:gd name="T40" fmla="*/ 5 w 317"/>
                <a:gd name="T41" fmla="*/ 15 h 1850"/>
                <a:gd name="T42" fmla="*/ 5 w 317"/>
                <a:gd name="T43" fmla="*/ 18 h 1850"/>
                <a:gd name="T44" fmla="*/ 4 w 317"/>
                <a:gd name="T45" fmla="*/ 21 h 1850"/>
                <a:gd name="T46" fmla="*/ 3 w 317"/>
                <a:gd name="T47" fmla="*/ 28 h 1850"/>
                <a:gd name="T48" fmla="*/ 4 w 317"/>
                <a:gd name="T49" fmla="*/ 31 h 1850"/>
                <a:gd name="T50" fmla="*/ 3 w 317"/>
                <a:gd name="T51" fmla="*/ 31 h 1850"/>
                <a:gd name="T52" fmla="*/ 3 w 317"/>
                <a:gd name="T53" fmla="*/ 33 h 1850"/>
                <a:gd name="T54" fmla="*/ 2 w 317"/>
                <a:gd name="T55" fmla="*/ 38 h 1850"/>
                <a:gd name="T56" fmla="*/ 2 w 317"/>
                <a:gd name="T57" fmla="*/ 39 h 1850"/>
                <a:gd name="T58" fmla="*/ 3 w 317"/>
                <a:gd name="T59" fmla="*/ 38 h 1850"/>
                <a:gd name="T60" fmla="*/ 3 w 317"/>
                <a:gd name="T61" fmla="*/ 40 h 1850"/>
                <a:gd name="T62" fmla="*/ 6 w 317"/>
                <a:gd name="T63" fmla="*/ 41 h 1850"/>
                <a:gd name="T64" fmla="*/ 4 w 317"/>
                <a:gd name="T65" fmla="*/ 41 h 1850"/>
                <a:gd name="T66" fmla="*/ 4 w 317"/>
                <a:gd name="T67" fmla="*/ 43 h 1850"/>
                <a:gd name="T68" fmla="*/ 3 w 317"/>
                <a:gd name="T69" fmla="*/ 42 h 1850"/>
                <a:gd name="T70" fmla="*/ 4 w 317"/>
                <a:gd name="T71" fmla="*/ 42 h 1850"/>
                <a:gd name="T72" fmla="*/ 3 w 317"/>
                <a:gd name="T73" fmla="*/ 41 h 1850"/>
                <a:gd name="T74" fmla="*/ 2 w 317"/>
                <a:gd name="T75" fmla="*/ 40 h 1850"/>
                <a:gd name="T76" fmla="*/ 2 w 317"/>
                <a:gd name="T77" fmla="*/ 40 h 1850"/>
                <a:gd name="T78" fmla="*/ 1 w 317"/>
                <a:gd name="T79" fmla="*/ 39 h 1850"/>
                <a:gd name="T80" fmla="*/ 1 w 317"/>
                <a:gd name="T81" fmla="*/ 38 h 1850"/>
                <a:gd name="T82" fmla="*/ 1 w 317"/>
                <a:gd name="T83" fmla="*/ 38 h 1850"/>
                <a:gd name="T84" fmla="*/ 1 w 317"/>
                <a:gd name="T85" fmla="*/ 37 h 1850"/>
                <a:gd name="T86" fmla="*/ 1 w 317"/>
                <a:gd name="T87" fmla="*/ 35 h 1850"/>
                <a:gd name="T88" fmla="*/ 2 w 317"/>
                <a:gd name="T89" fmla="*/ 35 h 1850"/>
                <a:gd name="T90" fmla="*/ 1 w 317"/>
                <a:gd name="T91" fmla="*/ 34 h 1850"/>
                <a:gd name="T92" fmla="*/ 1 w 317"/>
                <a:gd name="T93" fmla="*/ 33 h 1850"/>
                <a:gd name="T94" fmla="*/ 0 w 317"/>
                <a:gd name="T95" fmla="*/ 33 h 18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7"/>
                <a:gd name="T145" fmla="*/ 0 h 1850"/>
                <a:gd name="T146" fmla="*/ 317 w 317"/>
                <a:gd name="T147" fmla="*/ 1850 h 18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7" h="1850">
                  <a:moveTo>
                    <a:pt x="0" y="1447"/>
                  </a:moveTo>
                  <a:lnTo>
                    <a:pt x="22" y="1397"/>
                  </a:lnTo>
                  <a:lnTo>
                    <a:pt x="68" y="1434"/>
                  </a:lnTo>
                  <a:lnTo>
                    <a:pt x="108" y="1339"/>
                  </a:lnTo>
                  <a:lnTo>
                    <a:pt x="91" y="1302"/>
                  </a:lnTo>
                  <a:lnTo>
                    <a:pt x="124" y="1171"/>
                  </a:lnTo>
                  <a:lnTo>
                    <a:pt x="67" y="1160"/>
                  </a:lnTo>
                  <a:lnTo>
                    <a:pt x="74" y="948"/>
                  </a:lnTo>
                  <a:lnTo>
                    <a:pt x="153" y="726"/>
                  </a:lnTo>
                  <a:lnTo>
                    <a:pt x="152" y="541"/>
                  </a:lnTo>
                  <a:lnTo>
                    <a:pt x="207" y="188"/>
                  </a:lnTo>
                  <a:lnTo>
                    <a:pt x="188" y="32"/>
                  </a:lnTo>
                  <a:lnTo>
                    <a:pt x="226" y="0"/>
                  </a:lnTo>
                  <a:lnTo>
                    <a:pt x="266" y="81"/>
                  </a:lnTo>
                  <a:lnTo>
                    <a:pt x="289" y="246"/>
                  </a:lnTo>
                  <a:lnTo>
                    <a:pt x="317" y="249"/>
                  </a:lnTo>
                  <a:lnTo>
                    <a:pt x="312" y="304"/>
                  </a:lnTo>
                  <a:lnTo>
                    <a:pt x="270" y="327"/>
                  </a:lnTo>
                  <a:lnTo>
                    <a:pt x="271" y="435"/>
                  </a:lnTo>
                  <a:lnTo>
                    <a:pt x="226" y="496"/>
                  </a:lnTo>
                  <a:lnTo>
                    <a:pt x="192" y="648"/>
                  </a:lnTo>
                  <a:lnTo>
                    <a:pt x="218" y="791"/>
                  </a:lnTo>
                  <a:lnTo>
                    <a:pt x="168" y="913"/>
                  </a:lnTo>
                  <a:lnTo>
                    <a:pt x="135" y="1218"/>
                  </a:lnTo>
                  <a:lnTo>
                    <a:pt x="162" y="1329"/>
                  </a:lnTo>
                  <a:lnTo>
                    <a:pt x="137" y="1339"/>
                  </a:lnTo>
                  <a:lnTo>
                    <a:pt x="148" y="1438"/>
                  </a:lnTo>
                  <a:lnTo>
                    <a:pt x="83" y="1643"/>
                  </a:lnTo>
                  <a:lnTo>
                    <a:pt x="90" y="1677"/>
                  </a:lnTo>
                  <a:lnTo>
                    <a:pt x="121" y="1664"/>
                  </a:lnTo>
                  <a:lnTo>
                    <a:pt x="135" y="1743"/>
                  </a:lnTo>
                  <a:lnTo>
                    <a:pt x="271" y="1761"/>
                  </a:lnTo>
                  <a:lnTo>
                    <a:pt x="180" y="1792"/>
                  </a:lnTo>
                  <a:lnTo>
                    <a:pt x="168" y="1850"/>
                  </a:lnTo>
                  <a:lnTo>
                    <a:pt x="129" y="1834"/>
                  </a:lnTo>
                  <a:lnTo>
                    <a:pt x="171" y="1797"/>
                  </a:lnTo>
                  <a:lnTo>
                    <a:pt x="107" y="1780"/>
                  </a:lnTo>
                  <a:lnTo>
                    <a:pt x="98" y="1715"/>
                  </a:lnTo>
                  <a:lnTo>
                    <a:pt x="80" y="1746"/>
                  </a:lnTo>
                  <a:lnTo>
                    <a:pt x="56" y="1685"/>
                  </a:lnTo>
                  <a:lnTo>
                    <a:pt x="68" y="1668"/>
                  </a:lnTo>
                  <a:lnTo>
                    <a:pt x="36" y="1638"/>
                  </a:lnTo>
                  <a:lnTo>
                    <a:pt x="67" y="1607"/>
                  </a:lnTo>
                  <a:lnTo>
                    <a:pt x="38" y="1516"/>
                  </a:lnTo>
                  <a:lnTo>
                    <a:pt x="89" y="1526"/>
                  </a:lnTo>
                  <a:lnTo>
                    <a:pt x="38" y="1478"/>
                  </a:lnTo>
                  <a:lnTo>
                    <a:pt x="51" y="1446"/>
                  </a:lnTo>
                  <a:lnTo>
                    <a:pt x="0" y="14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3" name="Freeform 276"/>
            <p:cNvSpPr/>
            <p:nvPr/>
          </p:nvSpPr>
          <p:spPr bwMode="auto">
            <a:xfrm>
              <a:off x="7112112" y="4966840"/>
              <a:ext cx="11793" cy="31824"/>
            </a:xfrm>
            <a:custGeom>
              <a:avLst/>
              <a:gdLst>
                <a:gd name="T0" fmla="*/ 0 w 23"/>
                <a:gd name="T1" fmla="*/ 1 h 69"/>
                <a:gd name="T2" fmla="*/ 0 w 23"/>
                <a:gd name="T3" fmla="*/ 0 h 69"/>
                <a:gd name="T4" fmla="*/ 1 w 23"/>
                <a:gd name="T5" fmla="*/ 2 h 69"/>
                <a:gd name="T6" fmla="*/ 0 w 23"/>
                <a:gd name="T7" fmla="*/ 1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69"/>
                <a:gd name="T14" fmla="*/ 23 w 23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69">
                  <a:moveTo>
                    <a:pt x="0" y="31"/>
                  </a:moveTo>
                  <a:lnTo>
                    <a:pt x="7" y="0"/>
                  </a:lnTo>
                  <a:lnTo>
                    <a:pt x="23" y="6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4" name="Freeform 277"/>
            <p:cNvSpPr/>
            <p:nvPr/>
          </p:nvSpPr>
          <p:spPr bwMode="auto">
            <a:xfrm>
              <a:off x="7125590" y="4796583"/>
              <a:ext cx="10108" cy="38189"/>
            </a:xfrm>
            <a:custGeom>
              <a:avLst/>
              <a:gdLst>
                <a:gd name="T0" fmla="*/ 0 w 23"/>
                <a:gd name="T1" fmla="*/ 2 h 85"/>
                <a:gd name="T2" fmla="*/ 1 w 23"/>
                <a:gd name="T3" fmla="*/ 0 h 85"/>
                <a:gd name="T4" fmla="*/ 1 w 23"/>
                <a:gd name="T5" fmla="*/ 2 h 85"/>
                <a:gd name="T6" fmla="*/ 0 w 23"/>
                <a:gd name="T7" fmla="*/ 2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5"/>
                <a:gd name="T14" fmla="*/ 23 w 23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5">
                  <a:moveTo>
                    <a:pt x="0" y="75"/>
                  </a:moveTo>
                  <a:lnTo>
                    <a:pt x="23" y="0"/>
                  </a:lnTo>
                  <a:lnTo>
                    <a:pt x="23" y="8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5" name="Freeform 278"/>
            <p:cNvSpPr/>
            <p:nvPr/>
          </p:nvSpPr>
          <p:spPr bwMode="auto">
            <a:xfrm>
              <a:off x="7137382" y="5090953"/>
              <a:ext cx="25271" cy="1750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0 h 39"/>
                <a:gd name="T4" fmla="*/ 1 w 51"/>
                <a:gd name="T5" fmla="*/ 1 h 39"/>
                <a:gd name="T6" fmla="*/ 0 w 51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39"/>
                <a:gd name="T14" fmla="*/ 51 w 5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39">
                  <a:moveTo>
                    <a:pt x="0" y="0"/>
                  </a:moveTo>
                  <a:lnTo>
                    <a:pt x="49" y="9"/>
                  </a:lnTo>
                  <a:lnTo>
                    <a:pt x="51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6" name="Freeform 279"/>
            <p:cNvSpPr/>
            <p:nvPr/>
          </p:nvSpPr>
          <p:spPr bwMode="auto">
            <a:xfrm>
              <a:off x="7142437" y="5052764"/>
              <a:ext cx="35379" cy="39779"/>
            </a:xfrm>
            <a:custGeom>
              <a:avLst/>
              <a:gdLst>
                <a:gd name="T0" fmla="*/ 0 w 75"/>
                <a:gd name="T1" fmla="*/ 0 h 88"/>
                <a:gd name="T2" fmla="*/ 1 w 75"/>
                <a:gd name="T3" fmla="*/ 0 h 88"/>
                <a:gd name="T4" fmla="*/ 0 w 75"/>
                <a:gd name="T5" fmla="*/ 1 h 88"/>
                <a:gd name="T6" fmla="*/ 2 w 75"/>
                <a:gd name="T7" fmla="*/ 1 h 88"/>
                <a:gd name="T8" fmla="*/ 1 w 75"/>
                <a:gd name="T9" fmla="*/ 2 h 88"/>
                <a:gd name="T10" fmla="*/ 0 w 75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88"/>
                <a:gd name="T20" fmla="*/ 75 w 75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88">
                  <a:moveTo>
                    <a:pt x="0" y="15"/>
                  </a:moveTo>
                  <a:lnTo>
                    <a:pt x="21" y="0"/>
                  </a:lnTo>
                  <a:lnTo>
                    <a:pt x="19" y="42"/>
                  </a:lnTo>
                  <a:lnTo>
                    <a:pt x="75" y="57"/>
                  </a:lnTo>
                  <a:lnTo>
                    <a:pt x="39" y="8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7" name="Freeform 280"/>
            <p:cNvSpPr/>
            <p:nvPr/>
          </p:nvSpPr>
          <p:spPr bwMode="auto">
            <a:xfrm>
              <a:off x="7169393" y="5103682"/>
              <a:ext cx="18532" cy="11138"/>
            </a:xfrm>
            <a:custGeom>
              <a:avLst/>
              <a:gdLst>
                <a:gd name="T0" fmla="*/ 0 w 40"/>
                <a:gd name="T1" fmla="*/ 1 h 23"/>
                <a:gd name="T2" fmla="*/ 0 w 40"/>
                <a:gd name="T3" fmla="*/ 0 h 23"/>
                <a:gd name="T4" fmla="*/ 1 w 40"/>
                <a:gd name="T5" fmla="*/ 1 h 23"/>
                <a:gd name="T6" fmla="*/ 0 w 4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23"/>
                <a:gd name="T14" fmla="*/ 40 w 40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23">
                  <a:moveTo>
                    <a:pt x="0" y="17"/>
                  </a:moveTo>
                  <a:lnTo>
                    <a:pt x="11" y="0"/>
                  </a:lnTo>
                  <a:lnTo>
                    <a:pt x="40" y="23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8" name="Freeform 281"/>
            <p:cNvSpPr/>
            <p:nvPr/>
          </p:nvSpPr>
          <p:spPr bwMode="auto">
            <a:xfrm>
              <a:off x="7182870" y="5071859"/>
              <a:ext cx="50542" cy="58875"/>
            </a:xfrm>
            <a:custGeom>
              <a:avLst/>
              <a:gdLst>
                <a:gd name="T0" fmla="*/ 0 w 104"/>
                <a:gd name="T1" fmla="*/ 2 h 134"/>
                <a:gd name="T2" fmla="*/ 0 w 104"/>
                <a:gd name="T3" fmla="*/ 2 h 134"/>
                <a:gd name="T4" fmla="*/ 2 w 104"/>
                <a:gd name="T5" fmla="*/ 2 h 134"/>
                <a:gd name="T6" fmla="*/ 1 w 104"/>
                <a:gd name="T7" fmla="*/ 1 h 134"/>
                <a:gd name="T8" fmla="*/ 2 w 104"/>
                <a:gd name="T9" fmla="*/ 1 h 134"/>
                <a:gd name="T10" fmla="*/ 1 w 104"/>
                <a:gd name="T11" fmla="*/ 1 h 134"/>
                <a:gd name="T12" fmla="*/ 1 w 104"/>
                <a:gd name="T13" fmla="*/ 0 h 134"/>
                <a:gd name="T14" fmla="*/ 2 w 104"/>
                <a:gd name="T15" fmla="*/ 0 h 134"/>
                <a:gd name="T16" fmla="*/ 3 w 104"/>
                <a:gd name="T17" fmla="*/ 3 h 134"/>
                <a:gd name="T18" fmla="*/ 0 w 104"/>
                <a:gd name="T19" fmla="*/ 2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4"/>
                <a:gd name="T31" fmla="*/ 0 h 134"/>
                <a:gd name="T32" fmla="*/ 104 w 104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4" h="134">
                  <a:moveTo>
                    <a:pt x="0" y="108"/>
                  </a:moveTo>
                  <a:lnTo>
                    <a:pt x="15" y="88"/>
                  </a:lnTo>
                  <a:lnTo>
                    <a:pt x="73" y="100"/>
                  </a:lnTo>
                  <a:lnTo>
                    <a:pt x="47" y="65"/>
                  </a:lnTo>
                  <a:lnTo>
                    <a:pt x="74" y="44"/>
                  </a:lnTo>
                  <a:lnTo>
                    <a:pt x="32" y="40"/>
                  </a:lnTo>
                  <a:lnTo>
                    <a:pt x="32" y="7"/>
                  </a:lnTo>
                  <a:lnTo>
                    <a:pt x="102" y="0"/>
                  </a:lnTo>
                  <a:lnTo>
                    <a:pt x="104" y="134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69" name="Freeform 282"/>
            <p:cNvSpPr/>
            <p:nvPr/>
          </p:nvSpPr>
          <p:spPr bwMode="auto">
            <a:xfrm>
              <a:off x="7208141" y="5140280"/>
              <a:ext cx="37064" cy="12729"/>
            </a:xfrm>
            <a:custGeom>
              <a:avLst/>
              <a:gdLst>
                <a:gd name="T0" fmla="*/ 0 w 78"/>
                <a:gd name="T1" fmla="*/ 0 h 28"/>
                <a:gd name="T2" fmla="*/ 2 w 78"/>
                <a:gd name="T3" fmla="*/ 0 h 28"/>
                <a:gd name="T4" fmla="*/ 2 w 78"/>
                <a:gd name="T5" fmla="*/ 1 h 28"/>
                <a:gd name="T6" fmla="*/ 0 w 78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8"/>
                <a:gd name="T14" fmla="*/ 78 w 78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8">
                  <a:moveTo>
                    <a:pt x="0" y="0"/>
                  </a:moveTo>
                  <a:lnTo>
                    <a:pt x="71" y="7"/>
                  </a:lnTo>
                  <a:lnTo>
                    <a:pt x="78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0" name="Freeform 283"/>
            <p:cNvSpPr/>
            <p:nvPr/>
          </p:nvSpPr>
          <p:spPr bwMode="auto">
            <a:xfrm>
              <a:off x="7243521" y="5132323"/>
              <a:ext cx="18532" cy="7956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1 w 37"/>
                <a:gd name="T5" fmla="*/ 0 h 18"/>
                <a:gd name="T6" fmla="*/ 0 w 3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"/>
                <a:gd name="T14" fmla="*/ 37 w 3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">
                  <a:moveTo>
                    <a:pt x="0" y="18"/>
                  </a:moveTo>
                  <a:lnTo>
                    <a:pt x="8" y="0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1" name="Freeform 284"/>
            <p:cNvSpPr/>
            <p:nvPr/>
          </p:nvSpPr>
          <p:spPr bwMode="auto">
            <a:xfrm>
              <a:off x="7044723" y="3662067"/>
              <a:ext cx="219015" cy="330966"/>
            </a:xfrm>
            <a:custGeom>
              <a:avLst/>
              <a:gdLst>
                <a:gd name="T0" fmla="*/ 0 w 459"/>
                <a:gd name="T1" fmla="*/ 11 h 730"/>
                <a:gd name="T2" fmla="*/ 1 w 459"/>
                <a:gd name="T3" fmla="*/ 13 h 730"/>
                <a:gd name="T4" fmla="*/ 3 w 459"/>
                <a:gd name="T5" fmla="*/ 13 h 730"/>
                <a:gd name="T6" fmla="*/ 5 w 459"/>
                <a:gd name="T7" fmla="*/ 15 h 730"/>
                <a:gd name="T8" fmla="*/ 7 w 459"/>
                <a:gd name="T9" fmla="*/ 15 h 730"/>
                <a:gd name="T10" fmla="*/ 7 w 459"/>
                <a:gd name="T11" fmla="*/ 17 h 730"/>
                <a:gd name="T12" fmla="*/ 8 w 459"/>
                <a:gd name="T13" fmla="*/ 17 h 730"/>
                <a:gd name="T14" fmla="*/ 8 w 459"/>
                <a:gd name="T15" fmla="*/ 14 h 730"/>
                <a:gd name="T16" fmla="*/ 8 w 459"/>
                <a:gd name="T17" fmla="*/ 12 h 730"/>
                <a:gd name="T18" fmla="*/ 8 w 459"/>
                <a:gd name="T19" fmla="*/ 12 h 730"/>
                <a:gd name="T20" fmla="*/ 8 w 459"/>
                <a:gd name="T21" fmla="*/ 11 h 730"/>
                <a:gd name="T22" fmla="*/ 10 w 459"/>
                <a:gd name="T23" fmla="*/ 11 h 730"/>
                <a:gd name="T24" fmla="*/ 10 w 459"/>
                <a:gd name="T25" fmla="*/ 11 h 730"/>
                <a:gd name="T26" fmla="*/ 10 w 459"/>
                <a:gd name="T27" fmla="*/ 10 h 730"/>
                <a:gd name="T28" fmla="*/ 10 w 459"/>
                <a:gd name="T29" fmla="*/ 6 h 730"/>
                <a:gd name="T30" fmla="*/ 8 w 459"/>
                <a:gd name="T31" fmla="*/ 7 h 730"/>
                <a:gd name="T32" fmla="*/ 8 w 459"/>
                <a:gd name="T33" fmla="*/ 6 h 730"/>
                <a:gd name="T34" fmla="*/ 6 w 459"/>
                <a:gd name="T35" fmla="*/ 5 h 730"/>
                <a:gd name="T36" fmla="*/ 5 w 459"/>
                <a:gd name="T37" fmla="*/ 3 h 730"/>
                <a:gd name="T38" fmla="*/ 7 w 459"/>
                <a:gd name="T39" fmla="*/ 1 h 730"/>
                <a:gd name="T40" fmla="*/ 6 w 459"/>
                <a:gd name="T41" fmla="*/ 0 h 730"/>
                <a:gd name="T42" fmla="*/ 3 w 459"/>
                <a:gd name="T43" fmla="*/ 1 h 730"/>
                <a:gd name="T44" fmla="*/ 2 w 459"/>
                <a:gd name="T45" fmla="*/ 5 h 730"/>
                <a:gd name="T46" fmla="*/ 1 w 459"/>
                <a:gd name="T47" fmla="*/ 4 h 730"/>
                <a:gd name="T48" fmla="*/ 1 w 459"/>
                <a:gd name="T49" fmla="*/ 5 h 730"/>
                <a:gd name="T50" fmla="*/ 1 w 459"/>
                <a:gd name="T51" fmla="*/ 9 h 730"/>
                <a:gd name="T52" fmla="*/ 2 w 459"/>
                <a:gd name="T53" fmla="*/ 9 h 730"/>
                <a:gd name="T54" fmla="*/ 0 w 459"/>
                <a:gd name="T55" fmla="*/ 11 h 7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59"/>
                <a:gd name="T85" fmla="*/ 0 h 730"/>
                <a:gd name="T86" fmla="*/ 459 w 459"/>
                <a:gd name="T87" fmla="*/ 730 h 73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59" h="730">
                  <a:moveTo>
                    <a:pt x="0" y="488"/>
                  </a:moveTo>
                  <a:lnTo>
                    <a:pt x="56" y="540"/>
                  </a:lnTo>
                  <a:lnTo>
                    <a:pt x="138" y="552"/>
                  </a:lnTo>
                  <a:lnTo>
                    <a:pt x="220" y="653"/>
                  </a:lnTo>
                  <a:lnTo>
                    <a:pt x="330" y="663"/>
                  </a:lnTo>
                  <a:lnTo>
                    <a:pt x="314" y="713"/>
                  </a:lnTo>
                  <a:lnTo>
                    <a:pt x="342" y="730"/>
                  </a:lnTo>
                  <a:lnTo>
                    <a:pt x="359" y="604"/>
                  </a:lnTo>
                  <a:lnTo>
                    <a:pt x="338" y="525"/>
                  </a:lnTo>
                  <a:lnTo>
                    <a:pt x="375" y="522"/>
                  </a:lnTo>
                  <a:lnTo>
                    <a:pt x="349" y="477"/>
                  </a:lnTo>
                  <a:lnTo>
                    <a:pt x="437" y="461"/>
                  </a:lnTo>
                  <a:lnTo>
                    <a:pt x="459" y="491"/>
                  </a:lnTo>
                  <a:lnTo>
                    <a:pt x="424" y="427"/>
                  </a:lnTo>
                  <a:lnTo>
                    <a:pt x="436" y="274"/>
                  </a:lnTo>
                  <a:lnTo>
                    <a:pt x="362" y="280"/>
                  </a:lnTo>
                  <a:lnTo>
                    <a:pt x="338" y="242"/>
                  </a:lnTo>
                  <a:lnTo>
                    <a:pt x="264" y="231"/>
                  </a:lnTo>
                  <a:lnTo>
                    <a:pt x="216" y="143"/>
                  </a:lnTo>
                  <a:lnTo>
                    <a:pt x="289" y="27"/>
                  </a:lnTo>
                  <a:lnTo>
                    <a:pt x="279" y="0"/>
                  </a:lnTo>
                  <a:lnTo>
                    <a:pt x="148" y="63"/>
                  </a:lnTo>
                  <a:lnTo>
                    <a:pt x="78" y="195"/>
                  </a:lnTo>
                  <a:lnTo>
                    <a:pt x="54" y="165"/>
                  </a:lnTo>
                  <a:lnTo>
                    <a:pt x="39" y="228"/>
                  </a:lnTo>
                  <a:lnTo>
                    <a:pt x="54" y="373"/>
                  </a:lnTo>
                  <a:lnTo>
                    <a:pt x="71" y="373"/>
                  </a:lnTo>
                  <a:lnTo>
                    <a:pt x="0" y="4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2" name="Freeform 285"/>
            <p:cNvSpPr/>
            <p:nvPr/>
          </p:nvSpPr>
          <p:spPr bwMode="auto">
            <a:xfrm>
              <a:off x="6918367" y="3689117"/>
              <a:ext cx="57281" cy="54100"/>
            </a:xfrm>
            <a:custGeom>
              <a:avLst/>
              <a:gdLst>
                <a:gd name="T0" fmla="*/ 0 w 118"/>
                <a:gd name="T1" fmla="*/ 0 h 118"/>
                <a:gd name="T2" fmla="*/ 0 w 118"/>
                <a:gd name="T3" fmla="*/ 1 h 118"/>
                <a:gd name="T4" fmla="*/ 1 w 118"/>
                <a:gd name="T5" fmla="*/ 1 h 118"/>
                <a:gd name="T6" fmla="*/ 2 w 118"/>
                <a:gd name="T7" fmla="*/ 3 h 118"/>
                <a:gd name="T8" fmla="*/ 3 w 118"/>
                <a:gd name="T9" fmla="*/ 1 h 118"/>
                <a:gd name="T10" fmla="*/ 2 w 118"/>
                <a:gd name="T11" fmla="*/ 0 h 118"/>
                <a:gd name="T12" fmla="*/ 0 w 118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8"/>
                <a:gd name="T22" fmla="*/ 0 h 118"/>
                <a:gd name="T23" fmla="*/ 118 w 118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8" h="118">
                  <a:moveTo>
                    <a:pt x="0" y="0"/>
                  </a:moveTo>
                  <a:lnTo>
                    <a:pt x="1" y="46"/>
                  </a:lnTo>
                  <a:lnTo>
                    <a:pt x="26" y="39"/>
                  </a:lnTo>
                  <a:lnTo>
                    <a:pt x="100" y="118"/>
                  </a:lnTo>
                  <a:lnTo>
                    <a:pt x="118" y="58"/>
                  </a:lnTo>
                  <a:lnTo>
                    <a:pt x="79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3" name="Freeform 286"/>
            <p:cNvSpPr/>
            <p:nvPr/>
          </p:nvSpPr>
          <p:spPr bwMode="auto">
            <a:xfrm>
              <a:off x="6931846" y="3440893"/>
              <a:ext cx="197113" cy="66830"/>
            </a:xfrm>
            <a:custGeom>
              <a:avLst/>
              <a:gdLst>
                <a:gd name="T0" fmla="*/ 0 w 412"/>
                <a:gd name="T1" fmla="*/ 1 h 149"/>
                <a:gd name="T2" fmla="*/ 1 w 412"/>
                <a:gd name="T3" fmla="*/ 0 h 149"/>
                <a:gd name="T4" fmla="*/ 4 w 412"/>
                <a:gd name="T5" fmla="*/ 0 h 149"/>
                <a:gd name="T6" fmla="*/ 9 w 412"/>
                <a:gd name="T7" fmla="*/ 3 h 149"/>
                <a:gd name="T8" fmla="*/ 6 w 412"/>
                <a:gd name="T9" fmla="*/ 3 h 149"/>
                <a:gd name="T10" fmla="*/ 7 w 412"/>
                <a:gd name="T11" fmla="*/ 3 h 149"/>
                <a:gd name="T12" fmla="*/ 5 w 412"/>
                <a:gd name="T13" fmla="*/ 2 h 149"/>
                <a:gd name="T14" fmla="*/ 3 w 412"/>
                <a:gd name="T15" fmla="*/ 1 h 149"/>
                <a:gd name="T16" fmla="*/ 3 w 412"/>
                <a:gd name="T17" fmla="*/ 1 h 149"/>
                <a:gd name="T18" fmla="*/ 0 w 412"/>
                <a:gd name="T19" fmla="*/ 1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2"/>
                <a:gd name="T31" fmla="*/ 0 h 149"/>
                <a:gd name="T32" fmla="*/ 412 w 412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2" h="149">
                  <a:moveTo>
                    <a:pt x="0" y="58"/>
                  </a:moveTo>
                  <a:lnTo>
                    <a:pt x="56" y="7"/>
                  </a:lnTo>
                  <a:lnTo>
                    <a:pt x="161" y="0"/>
                  </a:lnTo>
                  <a:lnTo>
                    <a:pt x="412" y="127"/>
                  </a:lnTo>
                  <a:lnTo>
                    <a:pt x="279" y="149"/>
                  </a:lnTo>
                  <a:lnTo>
                    <a:pt x="301" y="120"/>
                  </a:lnTo>
                  <a:lnTo>
                    <a:pt x="236" y="72"/>
                  </a:lnTo>
                  <a:lnTo>
                    <a:pt x="115" y="43"/>
                  </a:lnTo>
                  <a:lnTo>
                    <a:pt x="119" y="24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4" name="Freeform 287"/>
            <p:cNvSpPr/>
            <p:nvPr/>
          </p:nvSpPr>
          <p:spPr bwMode="auto">
            <a:xfrm>
              <a:off x="7174447" y="3507722"/>
              <a:ext cx="58966" cy="36597"/>
            </a:xfrm>
            <a:custGeom>
              <a:avLst/>
              <a:gdLst>
                <a:gd name="T0" fmla="*/ 0 w 127"/>
                <a:gd name="T1" fmla="*/ 0 h 82"/>
                <a:gd name="T2" fmla="*/ 0 w 127"/>
                <a:gd name="T3" fmla="*/ 2 h 82"/>
                <a:gd name="T4" fmla="*/ 3 w 127"/>
                <a:gd name="T5" fmla="*/ 1 h 82"/>
                <a:gd name="T6" fmla="*/ 2 w 127"/>
                <a:gd name="T7" fmla="*/ 0 h 82"/>
                <a:gd name="T8" fmla="*/ 0 w 12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82"/>
                <a:gd name="T17" fmla="*/ 127 w 127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82">
                  <a:moveTo>
                    <a:pt x="0" y="0"/>
                  </a:moveTo>
                  <a:lnTo>
                    <a:pt x="0" y="82"/>
                  </a:lnTo>
                  <a:lnTo>
                    <a:pt x="127" y="58"/>
                  </a:lnTo>
                  <a:lnTo>
                    <a:pt x="7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5" name="Freeform 288"/>
            <p:cNvSpPr/>
            <p:nvPr/>
          </p:nvSpPr>
          <p:spPr bwMode="auto">
            <a:xfrm>
              <a:off x="7007659" y="3881650"/>
              <a:ext cx="102768" cy="125703"/>
            </a:xfrm>
            <a:custGeom>
              <a:avLst/>
              <a:gdLst>
                <a:gd name="T0" fmla="*/ 0 w 212"/>
                <a:gd name="T1" fmla="*/ 3 h 275"/>
                <a:gd name="T2" fmla="*/ 0 w 212"/>
                <a:gd name="T3" fmla="*/ 4 h 275"/>
                <a:gd name="T4" fmla="*/ 1 w 212"/>
                <a:gd name="T5" fmla="*/ 4 h 275"/>
                <a:gd name="T6" fmla="*/ 0 w 212"/>
                <a:gd name="T7" fmla="*/ 5 h 275"/>
                <a:gd name="T8" fmla="*/ 0 w 212"/>
                <a:gd name="T9" fmla="*/ 6 h 275"/>
                <a:gd name="T10" fmla="*/ 1 w 212"/>
                <a:gd name="T11" fmla="*/ 7 h 275"/>
                <a:gd name="T12" fmla="*/ 3 w 212"/>
                <a:gd name="T13" fmla="*/ 5 h 275"/>
                <a:gd name="T14" fmla="*/ 5 w 212"/>
                <a:gd name="T15" fmla="*/ 3 h 275"/>
                <a:gd name="T16" fmla="*/ 5 w 212"/>
                <a:gd name="T17" fmla="*/ 1 h 275"/>
                <a:gd name="T18" fmla="*/ 3 w 212"/>
                <a:gd name="T19" fmla="*/ 1 h 275"/>
                <a:gd name="T20" fmla="*/ 2 w 212"/>
                <a:gd name="T21" fmla="*/ 0 h 275"/>
                <a:gd name="T22" fmla="*/ 1 w 212"/>
                <a:gd name="T23" fmla="*/ 1 h 275"/>
                <a:gd name="T24" fmla="*/ 0 w 212"/>
                <a:gd name="T25" fmla="*/ 3 h 2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275"/>
                <a:gd name="T41" fmla="*/ 212 w 212"/>
                <a:gd name="T42" fmla="*/ 275 h 2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275">
                  <a:moveTo>
                    <a:pt x="0" y="106"/>
                  </a:moveTo>
                  <a:lnTo>
                    <a:pt x="1" y="160"/>
                  </a:lnTo>
                  <a:lnTo>
                    <a:pt x="42" y="175"/>
                  </a:lnTo>
                  <a:lnTo>
                    <a:pt x="18" y="215"/>
                  </a:lnTo>
                  <a:lnTo>
                    <a:pt x="12" y="263"/>
                  </a:lnTo>
                  <a:lnTo>
                    <a:pt x="62" y="275"/>
                  </a:lnTo>
                  <a:lnTo>
                    <a:pt x="107" y="196"/>
                  </a:lnTo>
                  <a:lnTo>
                    <a:pt x="194" y="139"/>
                  </a:lnTo>
                  <a:lnTo>
                    <a:pt x="212" y="64"/>
                  </a:lnTo>
                  <a:lnTo>
                    <a:pt x="130" y="52"/>
                  </a:lnTo>
                  <a:lnTo>
                    <a:pt x="74" y="0"/>
                  </a:lnTo>
                  <a:lnTo>
                    <a:pt x="28" y="26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6" name="Freeform 289"/>
            <p:cNvSpPr/>
            <p:nvPr/>
          </p:nvSpPr>
          <p:spPr bwMode="auto">
            <a:xfrm>
              <a:off x="6837501" y="3619105"/>
              <a:ext cx="43803" cy="20685"/>
            </a:xfrm>
            <a:custGeom>
              <a:avLst/>
              <a:gdLst>
                <a:gd name="T0" fmla="*/ 0 w 89"/>
                <a:gd name="T1" fmla="*/ 1 h 44"/>
                <a:gd name="T2" fmla="*/ 1 w 89"/>
                <a:gd name="T3" fmla="*/ 0 h 44"/>
                <a:gd name="T4" fmla="*/ 2 w 89"/>
                <a:gd name="T5" fmla="*/ 1 h 44"/>
                <a:gd name="T6" fmla="*/ 0 w 89"/>
                <a:gd name="T7" fmla="*/ 1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4"/>
                <a:gd name="T14" fmla="*/ 89 w 8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4">
                  <a:moveTo>
                    <a:pt x="0" y="32"/>
                  </a:moveTo>
                  <a:lnTo>
                    <a:pt x="27" y="0"/>
                  </a:lnTo>
                  <a:lnTo>
                    <a:pt x="89" y="44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7" name="Freeform 290"/>
            <p:cNvSpPr/>
            <p:nvPr/>
          </p:nvSpPr>
          <p:spPr bwMode="auto">
            <a:xfrm>
              <a:off x="7373245" y="5035261"/>
              <a:ext cx="28640" cy="19094"/>
            </a:xfrm>
            <a:custGeom>
              <a:avLst/>
              <a:gdLst>
                <a:gd name="T0" fmla="*/ 0 w 59"/>
                <a:gd name="T1" fmla="*/ 1 h 41"/>
                <a:gd name="T2" fmla="*/ 1 w 59"/>
                <a:gd name="T3" fmla="*/ 1 h 41"/>
                <a:gd name="T4" fmla="*/ 0 w 59"/>
                <a:gd name="T5" fmla="*/ 0 h 41"/>
                <a:gd name="T6" fmla="*/ 1 w 59"/>
                <a:gd name="T7" fmla="*/ 0 h 41"/>
                <a:gd name="T8" fmla="*/ 0 w 59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1"/>
                <a:gd name="T17" fmla="*/ 59 w 5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1">
                  <a:moveTo>
                    <a:pt x="0" y="41"/>
                  </a:moveTo>
                  <a:lnTo>
                    <a:pt x="32" y="19"/>
                  </a:lnTo>
                  <a:lnTo>
                    <a:pt x="19" y="0"/>
                  </a:lnTo>
                  <a:lnTo>
                    <a:pt x="59" y="6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8" name="Freeform 291"/>
            <p:cNvSpPr/>
            <p:nvPr/>
          </p:nvSpPr>
          <p:spPr bwMode="auto">
            <a:xfrm>
              <a:off x="7395146" y="5035261"/>
              <a:ext cx="32010" cy="19094"/>
            </a:xfrm>
            <a:custGeom>
              <a:avLst/>
              <a:gdLst>
                <a:gd name="T0" fmla="*/ 0 w 68"/>
                <a:gd name="T1" fmla="*/ 1 h 47"/>
                <a:gd name="T2" fmla="*/ 1 w 68"/>
                <a:gd name="T3" fmla="*/ 0 h 47"/>
                <a:gd name="T4" fmla="*/ 1 w 68"/>
                <a:gd name="T5" fmla="*/ 0 h 47"/>
                <a:gd name="T6" fmla="*/ 0 w 68"/>
                <a:gd name="T7" fmla="*/ 1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47"/>
                <a:gd name="T14" fmla="*/ 68 w 68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47">
                  <a:moveTo>
                    <a:pt x="0" y="47"/>
                  </a:moveTo>
                  <a:lnTo>
                    <a:pt x="34" y="0"/>
                  </a:lnTo>
                  <a:lnTo>
                    <a:pt x="68" y="16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79" name="Freeform 292"/>
            <p:cNvSpPr/>
            <p:nvPr/>
          </p:nvSpPr>
          <p:spPr bwMode="auto">
            <a:xfrm>
              <a:off x="7492860" y="3798909"/>
              <a:ext cx="52227" cy="70012"/>
            </a:xfrm>
            <a:custGeom>
              <a:avLst/>
              <a:gdLst>
                <a:gd name="T0" fmla="*/ 0 w 107"/>
                <a:gd name="T1" fmla="*/ 3 h 154"/>
                <a:gd name="T2" fmla="*/ 0 w 107"/>
                <a:gd name="T3" fmla="*/ 0 h 154"/>
                <a:gd name="T4" fmla="*/ 3 w 107"/>
                <a:gd name="T5" fmla="*/ 1 h 154"/>
                <a:gd name="T6" fmla="*/ 1 w 107"/>
                <a:gd name="T7" fmla="*/ 4 h 154"/>
                <a:gd name="T8" fmla="*/ 0 w 107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54"/>
                <a:gd name="T17" fmla="*/ 107 w 107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54">
                  <a:moveTo>
                    <a:pt x="0" y="149"/>
                  </a:moveTo>
                  <a:lnTo>
                    <a:pt x="13" y="0"/>
                  </a:lnTo>
                  <a:lnTo>
                    <a:pt x="107" y="67"/>
                  </a:lnTo>
                  <a:lnTo>
                    <a:pt x="52" y="154"/>
                  </a:lnTo>
                  <a:lnTo>
                    <a:pt x="0" y="1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0" name="Freeform 293"/>
            <p:cNvSpPr/>
            <p:nvPr/>
          </p:nvSpPr>
          <p:spPr bwMode="auto">
            <a:xfrm>
              <a:off x="7152545" y="1646034"/>
              <a:ext cx="1113606" cy="891065"/>
            </a:xfrm>
            <a:custGeom>
              <a:avLst/>
              <a:gdLst>
                <a:gd name="T0" fmla="*/ 6 w 2319"/>
                <a:gd name="T1" fmla="*/ 11 h 1964"/>
                <a:gd name="T2" fmla="*/ 7 w 2319"/>
                <a:gd name="T3" fmla="*/ 9 h 1964"/>
                <a:gd name="T4" fmla="*/ 5 w 2319"/>
                <a:gd name="T5" fmla="*/ 8 h 1964"/>
                <a:gd name="T6" fmla="*/ 10 w 2319"/>
                <a:gd name="T7" fmla="*/ 4 h 1964"/>
                <a:gd name="T8" fmla="*/ 15 w 2319"/>
                <a:gd name="T9" fmla="*/ 3 h 1964"/>
                <a:gd name="T10" fmla="*/ 20 w 2319"/>
                <a:gd name="T11" fmla="*/ 5 h 1964"/>
                <a:gd name="T12" fmla="*/ 19 w 2319"/>
                <a:gd name="T13" fmla="*/ 3 h 1964"/>
                <a:gd name="T14" fmla="*/ 25 w 2319"/>
                <a:gd name="T15" fmla="*/ 4 h 1964"/>
                <a:gd name="T16" fmla="*/ 29 w 2319"/>
                <a:gd name="T17" fmla="*/ 3 h 1964"/>
                <a:gd name="T18" fmla="*/ 24 w 2319"/>
                <a:gd name="T19" fmla="*/ 1 h 1964"/>
                <a:gd name="T20" fmla="*/ 29 w 2319"/>
                <a:gd name="T21" fmla="*/ 2 h 1964"/>
                <a:gd name="T22" fmla="*/ 29 w 2319"/>
                <a:gd name="T23" fmla="*/ 0 h 1964"/>
                <a:gd name="T24" fmla="*/ 40 w 2319"/>
                <a:gd name="T25" fmla="*/ 1 h 1964"/>
                <a:gd name="T26" fmla="*/ 41 w 2319"/>
                <a:gd name="T27" fmla="*/ 1 h 1964"/>
                <a:gd name="T28" fmla="*/ 45 w 2319"/>
                <a:gd name="T29" fmla="*/ 3 h 1964"/>
                <a:gd name="T30" fmla="*/ 34 w 2319"/>
                <a:gd name="T31" fmla="*/ 4 h 1964"/>
                <a:gd name="T32" fmla="*/ 40 w 2319"/>
                <a:gd name="T33" fmla="*/ 5 h 1964"/>
                <a:gd name="T34" fmla="*/ 46 w 2319"/>
                <a:gd name="T35" fmla="*/ 5 h 1964"/>
                <a:gd name="T36" fmla="*/ 51 w 2319"/>
                <a:gd name="T37" fmla="*/ 4 h 1964"/>
                <a:gd name="T38" fmla="*/ 46 w 2319"/>
                <a:gd name="T39" fmla="*/ 7 h 1964"/>
                <a:gd name="T40" fmla="*/ 49 w 2319"/>
                <a:gd name="T41" fmla="*/ 9 h 1964"/>
                <a:gd name="T42" fmla="*/ 46 w 2319"/>
                <a:gd name="T43" fmla="*/ 11 h 1964"/>
                <a:gd name="T44" fmla="*/ 46 w 2319"/>
                <a:gd name="T45" fmla="*/ 14 h 1964"/>
                <a:gd name="T46" fmla="*/ 45 w 2319"/>
                <a:gd name="T47" fmla="*/ 15 h 1964"/>
                <a:gd name="T48" fmla="*/ 47 w 2319"/>
                <a:gd name="T49" fmla="*/ 17 h 1964"/>
                <a:gd name="T50" fmla="*/ 45 w 2319"/>
                <a:gd name="T51" fmla="*/ 19 h 1964"/>
                <a:gd name="T52" fmla="*/ 46 w 2319"/>
                <a:gd name="T53" fmla="*/ 20 h 1964"/>
                <a:gd name="T54" fmla="*/ 46 w 2319"/>
                <a:gd name="T55" fmla="*/ 22 h 1964"/>
                <a:gd name="T56" fmla="*/ 41 w 2319"/>
                <a:gd name="T57" fmla="*/ 23 h 1964"/>
                <a:gd name="T58" fmla="*/ 42 w 2319"/>
                <a:gd name="T59" fmla="*/ 25 h 1964"/>
                <a:gd name="T60" fmla="*/ 45 w 2319"/>
                <a:gd name="T61" fmla="*/ 26 h 1964"/>
                <a:gd name="T62" fmla="*/ 44 w 2319"/>
                <a:gd name="T63" fmla="*/ 28 h 1964"/>
                <a:gd name="T64" fmla="*/ 40 w 2319"/>
                <a:gd name="T65" fmla="*/ 26 h 1964"/>
                <a:gd name="T66" fmla="*/ 41 w 2319"/>
                <a:gd name="T67" fmla="*/ 29 h 1964"/>
                <a:gd name="T68" fmla="*/ 41 w 2319"/>
                <a:gd name="T69" fmla="*/ 32 h 1964"/>
                <a:gd name="T70" fmla="*/ 36 w 2319"/>
                <a:gd name="T71" fmla="*/ 33 h 1964"/>
                <a:gd name="T72" fmla="*/ 32 w 2319"/>
                <a:gd name="T73" fmla="*/ 36 h 1964"/>
                <a:gd name="T74" fmla="*/ 31 w 2319"/>
                <a:gd name="T75" fmla="*/ 36 h 1964"/>
                <a:gd name="T76" fmla="*/ 28 w 2319"/>
                <a:gd name="T77" fmla="*/ 38 h 1964"/>
                <a:gd name="T78" fmla="*/ 28 w 2319"/>
                <a:gd name="T79" fmla="*/ 40 h 1964"/>
                <a:gd name="T80" fmla="*/ 28 w 2319"/>
                <a:gd name="T81" fmla="*/ 41 h 1964"/>
                <a:gd name="T82" fmla="*/ 26 w 2319"/>
                <a:gd name="T83" fmla="*/ 45 h 1964"/>
                <a:gd name="T84" fmla="*/ 22 w 2319"/>
                <a:gd name="T85" fmla="*/ 44 h 1964"/>
                <a:gd name="T86" fmla="*/ 21 w 2319"/>
                <a:gd name="T87" fmla="*/ 43 h 1964"/>
                <a:gd name="T88" fmla="*/ 19 w 2319"/>
                <a:gd name="T89" fmla="*/ 39 h 1964"/>
                <a:gd name="T90" fmla="*/ 19 w 2319"/>
                <a:gd name="T91" fmla="*/ 37 h 1964"/>
                <a:gd name="T92" fmla="*/ 18 w 2319"/>
                <a:gd name="T93" fmla="*/ 33 h 1964"/>
                <a:gd name="T94" fmla="*/ 18 w 2319"/>
                <a:gd name="T95" fmla="*/ 32 h 1964"/>
                <a:gd name="T96" fmla="*/ 18 w 2319"/>
                <a:gd name="T97" fmla="*/ 29 h 1964"/>
                <a:gd name="T98" fmla="*/ 20 w 2319"/>
                <a:gd name="T99" fmla="*/ 28 h 1964"/>
                <a:gd name="T100" fmla="*/ 19 w 2319"/>
                <a:gd name="T101" fmla="*/ 27 h 1964"/>
                <a:gd name="T102" fmla="*/ 17 w 2319"/>
                <a:gd name="T103" fmla="*/ 27 h 1964"/>
                <a:gd name="T104" fmla="*/ 15 w 2319"/>
                <a:gd name="T105" fmla="*/ 25 h 1964"/>
                <a:gd name="T106" fmla="*/ 14 w 2319"/>
                <a:gd name="T107" fmla="*/ 21 h 1964"/>
                <a:gd name="T108" fmla="*/ 11 w 2319"/>
                <a:gd name="T109" fmla="*/ 17 h 1964"/>
                <a:gd name="T110" fmla="*/ 6 w 2319"/>
                <a:gd name="T111" fmla="*/ 18 h 1964"/>
                <a:gd name="T112" fmla="*/ 1 w 2319"/>
                <a:gd name="T113" fmla="*/ 15 h 1964"/>
                <a:gd name="T114" fmla="*/ 6 w 2319"/>
                <a:gd name="T115" fmla="*/ 14 h 19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9"/>
                <a:gd name="T175" fmla="*/ 0 h 1964"/>
                <a:gd name="T176" fmla="*/ 2319 w 2319"/>
                <a:gd name="T177" fmla="*/ 1964 h 19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9" h="1964">
                  <a:moveTo>
                    <a:pt x="0" y="551"/>
                  </a:moveTo>
                  <a:lnTo>
                    <a:pt x="13" y="521"/>
                  </a:lnTo>
                  <a:lnTo>
                    <a:pt x="162" y="463"/>
                  </a:lnTo>
                  <a:lnTo>
                    <a:pt x="261" y="463"/>
                  </a:lnTo>
                  <a:lnTo>
                    <a:pt x="315" y="418"/>
                  </a:lnTo>
                  <a:lnTo>
                    <a:pt x="296" y="405"/>
                  </a:lnTo>
                  <a:lnTo>
                    <a:pt x="329" y="390"/>
                  </a:lnTo>
                  <a:lnTo>
                    <a:pt x="302" y="380"/>
                  </a:lnTo>
                  <a:lnTo>
                    <a:pt x="354" y="363"/>
                  </a:lnTo>
                  <a:lnTo>
                    <a:pt x="335" y="346"/>
                  </a:lnTo>
                  <a:lnTo>
                    <a:pt x="267" y="376"/>
                  </a:lnTo>
                  <a:lnTo>
                    <a:pt x="200" y="338"/>
                  </a:lnTo>
                  <a:lnTo>
                    <a:pt x="284" y="317"/>
                  </a:lnTo>
                  <a:lnTo>
                    <a:pt x="332" y="254"/>
                  </a:lnTo>
                  <a:lnTo>
                    <a:pt x="437" y="250"/>
                  </a:lnTo>
                  <a:lnTo>
                    <a:pt x="432" y="185"/>
                  </a:lnTo>
                  <a:lnTo>
                    <a:pt x="507" y="184"/>
                  </a:lnTo>
                  <a:lnTo>
                    <a:pt x="586" y="230"/>
                  </a:lnTo>
                  <a:lnTo>
                    <a:pt x="493" y="168"/>
                  </a:lnTo>
                  <a:lnTo>
                    <a:pt x="669" y="126"/>
                  </a:lnTo>
                  <a:lnTo>
                    <a:pt x="713" y="156"/>
                  </a:lnTo>
                  <a:lnTo>
                    <a:pt x="719" y="214"/>
                  </a:lnTo>
                  <a:lnTo>
                    <a:pt x="740" y="165"/>
                  </a:lnTo>
                  <a:lnTo>
                    <a:pt x="854" y="199"/>
                  </a:lnTo>
                  <a:lnTo>
                    <a:pt x="814" y="172"/>
                  </a:lnTo>
                  <a:lnTo>
                    <a:pt x="868" y="176"/>
                  </a:lnTo>
                  <a:lnTo>
                    <a:pt x="821" y="142"/>
                  </a:lnTo>
                  <a:lnTo>
                    <a:pt x="808" y="115"/>
                  </a:lnTo>
                  <a:lnTo>
                    <a:pt x="832" y="108"/>
                  </a:lnTo>
                  <a:lnTo>
                    <a:pt x="1056" y="192"/>
                  </a:lnTo>
                  <a:lnTo>
                    <a:pt x="1039" y="165"/>
                  </a:lnTo>
                  <a:lnTo>
                    <a:pt x="1086" y="161"/>
                  </a:lnTo>
                  <a:lnTo>
                    <a:pt x="1056" y="137"/>
                  </a:lnTo>
                  <a:lnTo>
                    <a:pt x="1132" y="142"/>
                  </a:lnTo>
                  <a:lnTo>
                    <a:pt x="1012" y="81"/>
                  </a:lnTo>
                  <a:lnTo>
                    <a:pt x="1228" y="115"/>
                  </a:lnTo>
                  <a:lnTo>
                    <a:pt x="1181" y="80"/>
                  </a:lnTo>
                  <a:lnTo>
                    <a:pt x="1054" y="73"/>
                  </a:lnTo>
                  <a:lnTo>
                    <a:pt x="1096" y="71"/>
                  </a:lnTo>
                  <a:lnTo>
                    <a:pt x="1017" y="42"/>
                  </a:lnTo>
                  <a:lnTo>
                    <a:pt x="1110" y="48"/>
                  </a:lnTo>
                  <a:lnTo>
                    <a:pt x="1073" y="35"/>
                  </a:lnTo>
                  <a:lnTo>
                    <a:pt x="1112" y="26"/>
                  </a:lnTo>
                  <a:lnTo>
                    <a:pt x="1272" y="81"/>
                  </a:lnTo>
                  <a:lnTo>
                    <a:pt x="1253" y="61"/>
                  </a:lnTo>
                  <a:lnTo>
                    <a:pt x="1326" y="42"/>
                  </a:lnTo>
                  <a:lnTo>
                    <a:pt x="1264" y="35"/>
                  </a:lnTo>
                  <a:lnTo>
                    <a:pt x="1262" y="8"/>
                  </a:lnTo>
                  <a:lnTo>
                    <a:pt x="1303" y="0"/>
                  </a:lnTo>
                  <a:lnTo>
                    <a:pt x="1732" y="10"/>
                  </a:lnTo>
                  <a:lnTo>
                    <a:pt x="1762" y="25"/>
                  </a:lnTo>
                  <a:lnTo>
                    <a:pt x="1746" y="35"/>
                  </a:lnTo>
                  <a:lnTo>
                    <a:pt x="1462" y="38"/>
                  </a:lnTo>
                  <a:lnTo>
                    <a:pt x="1495" y="54"/>
                  </a:lnTo>
                  <a:lnTo>
                    <a:pt x="1384" y="71"/>
                  </a:lnTo>
                  <a:lnTo>
                    <a:pt x="1789" y="42"/>
                  </a:lnTo>
                  <a:lnTo>
                    <a:pt x="1802" y="68"/>
                  </a:lnTo>
                  <a:lnTo>
                    <a:pt x="1746" y="83"/>
                  </a:lnTo>
                  <a:lnTo>
                    <a:pt x="1842" y="72"/>
                  </a:lnTo>
                  <a:lnTo>
                    <a:pt x="1951" y="104"/>
                  </a:lnTo>
                  <a:lnTo>
                    <a:pt x="1789" y="156"/>
                  </a:lnTo>
                  <a:lnTo>
                    <a:pt x="1529" y="152"/>
                  </a:lnTo>
                  <a:lnTo>
                    <a:pt x="1591" y="161"/>
                  </a:lnTo>
                  <a:lnTo>
                    <a:pt x="1482" y="184"/>
                  </a:lnTo>
                  <a:lnTo>
                    <a:pt x="1482" y="207"/>
                  </a:lnTo>
                  <a:lnTo>
                    <a:pt x="1767" y="168"/>
                  </a:lnTo>
                  <a:lnTo>
                    <a:pt x="1790" y="185"/>
                  </a:lnTo>
                  <a:lnTo>
                    <a:pt x="1732" y="223"/>
                  </a:lnTo>
                  <a:lnTo>
                    <a:pt x="1912" y="161"/>
                  </a:lnTo>
                  <a:lnTo>
                    <a:pt x="1923" y="221"/>
                  </a:lnTo>
                  <a:lnTo>
                    <a:pt x="1833" y="328"/>
                  </a:lnTo>
                  <a:lnTo>
                    <a:pt x="2009" y="204"/>
                  </a:lnTo>
                  <a:lnTo>
                    <a:pt x="2006" y="223"/>
                  </a:lnTo>
                  <a:lnTo>
                    <a:pt x="2090" y="222"/>
                  </a:lnTo>
                  <a:lnTo>
                    <a:pt x="2116" y="184"/>
                  </a:lnTo>
                  <a:lnTo>
                    <a:pt x="2206" y="176"/>
                  </a:lnTo>
                  <a:lnTo>
                    <a:pt x="2319" y="211"/>
                  </a:lnTo>
                  <a:lnTo>
                    <a:pt x="2207" y="265"/>
                  </a:lnTo>
                  <a:lnTo>
                    <a:pt x="2214" y="286"/>
                  </a:lnTo>
                  <a:lnTo>
                    <a:pt x="1963" y="317"/>
                  </a:lnTo>
                  <a:lnTo>
                    <a:pt x="2166" y="319"/>
                  </a:lnTo>
                  <a:lnTo>
                    <a:pt x="2002" y="364"/>
                  </a:lnTo>
                  <a:lnTo>
                    <a:pt x="2013" y="394"/>
                  </a:lnTo>
                  <a:lnTo>
                    <a:pt x="2122" y="364"/>
                  </a:lnTo>
                  <a:lnTo>
                    <a:pt x="2043" y="405"/>
                  </a:lnTo>
                  <a:lnTo>
                    <a:pt x="2033" y="459"/>
                  </a:lnTo>
                  <a:lnTo>
                    <a:pt x="2056" y="445"/>
                  </a:lnTo>
                  <a:lnTo>
                    <a:pt x="1981" y="493"/>
                  </a:lnTo>
                  <a:lnTo>
                    <a:pt x="1954" y="593"/>
                  </a:lnTo>
                  <a:lnTo>
                    <a:pt x="1996" y="571"/>
                  </a:lnTo>
                  <a:lnTo>
                    <a:pt x="2050" y="593"/>
                  </a:lnTo>
                  <a:lnTo>
                    <a:pt x="1998" y="593"/>
                  </a:lnTo>
                  <a:lnTo>
                    <a:pt x="1998" y="622"/>
                  </a:lnTo>
                  <a:lnTo>
                    <a:pt x="2088" y="635"/>
                  </a:lnTo>
                  <a:lnTo>
                    <a:pt x="2090" y="672"/>
                  </a:lnTo>
                  <a:lnTo>
                    <a:pt x="1959" y="664"/>
                  </a:lnTo>
                  <a:lnTo>
                    <a:pt x="1996" y="682"/>
                  </a:lnTo>
                  <a:lnTo>
                    <a:pt x="1919" y="693"/>
                  </a:lnTo>
                  <a:lnTo>
                    <a:pt x="1959" y="732"/>
                  </a:lnTo>
                  <a:lnTo>
                    <a:pt x="2027" y="735"/>
                  </a:lnTo>
                  <a:lnTo>
                    <a:pt x="1986" y="758"/>
                  </a:lnTo>
                  <a:lnTo>
                    <a:pt x="2039" y="779"/>
                  </a:lnTo>
                  <a:lnTo>
                    <a:pt x="2037" y="829"/>
                  </a:lnTo>
                  <a:lnTo>
                    <a:pt x="1941" y="800"/>
                  </a:lnTo>
                  <a:lnTo>
                    <a:pt x="1997" y="827"/>
                  </a:lnTo>
                  <a:lnTo>
                    <a:pt x="1961" y="844"/>
                  </a:lnTo>
                  <a:lnTo>
                    <a:pt x="1996" y="842"/>
                  </a:lnTo>
                  <a:lnTo>
                    <a:pt x="1986" y="874"/>
                  </a:lnTo>
                  <a:lnTo>
                    <a:pt x="2054" y="890"/>
                  </a:lnTo>
                  <a:lnTo>
                    <a:pt x="1947" y="881"/>
                  </a:lnTo>
                  <a:lnTo>
                    <a:pt x="1923" y="900"/>
                  </a:lnTo>
                  <a:lnTo>
                    <a:pt x="2009" y="942"/>
                  </a:lnTo>
                  <a:lnTo>
                    <a:pt x="1997" y="974"/>
                  </a:lnTo>
                  <a:lnTo>
                    <a:pt x="1926" y="994"/>
                  </a:lnTo>
                  <a:lnTo>
                    <a:pt x="1861" y="947"/>
                  </a:lnTo>
                  <a:lnTo>
                    <a:pt x="1758" y="986"/>
                  </a:lnTo>
                  <a:lnTo>
                    <a:pt x="1830" y="1013"/>
                  </a:lnTo>
                  <a:lnTo>
                    <a:pt x="1762" y="1038"/>
                  </a:lnTo>
                  <a:lnTo>
                    <a:pt x="1837" y="1040"/>
                  </a:lnTo>
                  <a:lnTo>
                    <a:pt x="1813" y="1090"/>
                  </a:lnTo>
                  <a:lnTo>
                    <a:pt x="1842" y="1061"/>
                  </a:lnTo>
                  <a:lnTo>
                    <a:pt x="1923" y="1101"/>
                  </a:lnTo>
                  <a:lnTo>
                    <a:pt x="1897" y="1135"/>
                  </a:lnTo>
                  <a:lnTo>
                    <a:pt x="1947" y="1122"/>
                  </a:lnTo>
                  <a:lnTo>
                    <a:pt x="1923" y="1155"/>
                  </a:lnTo>
                  <a:lnTo>
                    <a:pt x="1957" y="1139"/>
                  </a:lnTo>
                  <a:lnTo>
                    <a:pt x="1961" y="1223"/>
                  </a:lnTo>
                  <a:lnTo>
                    <a:pt x="1923" y="1192"/>
                  </a:lnTo>
                  <a:lnTo>
                    <a:pt x="1923" y="1223"/>
                  </a:lnTo>
                  <a:lnTo>
                    <a:pt x="1889" y="1220"/>
                  </a:lnTo>
                  <a:lnTo>
                    <a:pt x="1842" y="1151"/>
                  </a:lnTo>
                  <a:lnTo>
                    <a:pt x="1732" y="1113"/>
                  </a:lnTo>
                  <a:lnTo>
                    <a:pt x="1808" y="1158"/>
                  </a:lnTo>
                  <a:lnTo>
                    <a:pt x="1706" y="1182"/>
                  </a:lnTo>
                  <a:lnTo>
                    <a:pt x="1678" y="1223"/>
                  </a:lnTo>
                  <a:lnTo>
                    <a:pt x="1774" y="1232"/>
                  </a:lnTo>
                  <a:lnTo>
                    <a:pt x="1692" y="1255"/>
                  </a:lnTo>
                  <a:lnTo>
                    <a:pt x="1814" y="1227"/>
                  </a:lnTo>
                  <a:lnTo>
                    <a:pt x="1932" y="1264"/>
                  </a:lnTo>
                  <a:lnTo>
                    <a:pt x="1779" y="1360"/>
                  </a:lnTo>
                  <a:lnTo>
                    <a:pt x="1631" y="1402"/>
                  </a:lnTo>
                  <a:lnTo>
                    <a:pt x="1579" y="1406"/>
                  </a:lnTo>
                  <a:lnTo>
                    <a:pt x="1543" y="1361"/>
                  </a:lnTo>
                  <a:lnTo>
                    <a:pt x="1559" y="1406"/>
                  </a:lnTo>
                  <a:lnTo>
                    <a:pt x="1516" y="1431"/>
                  </a:lnTo>
                  <a:lnTo>
                    <a:pt x="1462" y="1535"/>
                  </a:lnTo>
                  <a:lnTo>
                    <a:pt x="1417" y="1531"/>
                  </a:lnTo>
                  <a:lnTo>
                    <a:pt x="1407" y="1564"/>
                  </a:lnTo>
                  <a:lnTo>
                    <a:pt x="1365" y="1571"/>
                  </a:lnTo>
                  <a:lnTo>
                    <a:pt x="1339" y="1557"/>
                  </a:lnTo>
                  <a:lnTo>
                    <a:pt x="1372" y="1537"/>
                  </a:lnTo>
                  <a:lnTo>
                    <a:pt x="1338" y="1531"/>
                  </a:lnTo>
                  <a:lnTo>
                    <a:pt x="1324" y="1587"/>
                  </a:lnTo>
                  <a:lnTo>
                    <a:pt x="1251" y="1591"/>
                  </a:lnTo>
                  <a:lnTo>
                    <a:pt x="1253" y="1634"/>
                  </a:lnTo>
                  <a:lnTo>
                    <a:pt x="1213" y="1637"/>
                  </a:lnTo>
                  <a:lnTo>
                    <a:pt x="1247" y="1672"/>
                  </a:lnTo>
                  <a:lnTo>
                    <a:pt x="1199" y="1680"/>
                  </a:lnTo>
                  <a:lnTo>
                    <a:pt x="1236" y="1717"/>
                  </a:lnTo>
                  <a:lnTo>
                    <a:pt x="1204" y="1717"/>
                  </a:lnTo>
                  <a:lnTo>
                    <a:pt x="1230" y="1726"/>
                  </a:lnTo>
                  <a:lnTo>
                    <a:pt x="1204" y="1768"/>
                  </a:lnTo>
                  <a:lnTo>
                    <a:pt x="1181" y="1761"/>
                  </a:lnTo>
                  <a:lnTo>
                    <a:pt x="1199" y="1779"/>
                  </a:lnTo>
                  <a:lnTo>
                    <a:pt x="1152" y="1797"/>
                  </a:lnTo>
                  <a:lnTo>
                    <a:pt x="1181" y="1856"/>
                  </a:lnTo>
                  <a:lnTo>
                    <a:pt x="1152" y="1935"/>
                  </a:lnTo>
                  <a:lnTo>
                    <a:pt x="1118" y="1936"/>
                  </a:lnTo>
                  <a:lnTo>
                    <a:pt x="1143" y="1964"/>
                  </a:lnTo>
                  <a:lnTo>
                    <a:pt x="1065" y="1964"/>
                  </a:lnTo>
                  <a:lnTo>
                    <a:pt x="1056" y="1910"/>
                  </a:lnTo>
                  <a:lnTo>
                    <a:pt x="945" y="1918"/>
                  </a:lnTo>
                  <a:lnTo>
                    <a:pt x="973" y="1903"/>
                  </a:lnTo>
                  <a:lnTo>
                    <a:pt x="917" y="1883"/>
                  </a:lnTo>
                  <a:lnTo>
                    <a:pt x="941" y="1874"/>
                  </a:lnTo>
                  <a:lnTo>
                    <a:pt x="901" y="1874"/>
                  </a:lnTo>
                  <a:lnTo>
                    <a:pt x="918" y="1832"/>
                  </a:lnTo>
                  <a:lnTo>
                    <a:pt x="892" y="1840"/>
                  </a:lnTo>
                  <a:lnTo>
                    <a:pt x="821" y="1726"/>
                  </a:lnTo>
                  <a:lnTo>
                    <a:pt x="821" y="1694"/>
                  </a:lnTo>
                  <a:lnTo>
                    <a:pt x="877" y="1656"/>
                  </a:lnTo>
                  <a:lnTo>
                    <a:pt x="854" y="1645"/>
                  </a:lnTo>
                  <a:lnTo>
                    <a:pt x="798" y="1687"/>
                  </a:lnTo>
                  <a:lnTo>
                    <a:pt x="798" y="1602"/>
                  </a:lnTo>
                  <a:lnTo>
                    <a:pt x="747" y="1557"/>
                  </a:lnTo>
                  <a:lnTo>
                    <a:pt x="763" y="1492"/>
                  </a:lnTo>
                  <a:lnTo>
                    <a:pt x="729" y="1466"/>
                  </a:lnTo>
                  <a:lnTo>
                    <a:pt x="774" y="1410"/>
                  </a:lnTo>
                  <a:lnTo>
                    <a:pt x="747" y="1402"/>
                  </a:lnTo>
                  <a:lnTo>
                    <a:pt x="839" y="1402"/>
                  </a:lnTo>
                  <a:lnTo>
                    <a:pt x="830" y="1379"/>
                  </a:lnTo>
                  <a:lnTo>
                    <a:pt x="769" y="1381"/>
                  </a:lnTo>
                  <a:lnTo>
                    <a:pt x="861" y="1331"/>
                  </a:lnTo>
                  <a:lnTo>
                    <a:pt x="839" y="1314"/>
                  </a:lnTo>
                  <a:lnTo>
                    <a:pt x="861" y="1255"/>
                  </a:lnTo>
                  <a:lnTo>
                    <a:pt x="785" y="1254"/>
                  </a:lnTo>
                  <a:lnTo>
                    <a:pt x="703" y="1207"/>
                  </a:lnTo>
                  <a:lnTo>
                    <a:pt x="854" y="1232"/>
                  </a:lnTo>
                  <a:lnTo>
                    <a:pt x="828" y="1211"/>
                  </a:lnTo>
                  <a:lnTo>
                    <a:pt x="854" y="1203"/>
                  </a:lnTo>
                  <a:lnTo>
                    <a:pt x="793" y="1168"/>
                  </a:lnTo>
                  <a:lnTo>
                    <a:pt x="814" y="1151"/>
                  </a:lnTo>
                  <a:lnTo>
                    <a:pt x="782" y="1163"/>
                  </a:lnTo>
                  <a:lnTo>
                    <a:pt x="804" y="1142"/>
                  </a:lnTo>
                  <a:lnTo>
                    <a:pt x="765" y="1145"/>
                  </a:lnTo>
                  <a:lnTo>
                    <a:pt x="808" y="1126"/>
                  </a:lnTo>
                  <a:lnTo>
                    <a:pt x="740" y="1099"/>
                  </a:lnTo>
                  <a:lnTo>
                    <a:pt x="726" y="1142"/>
                  </a:lnTo>
                  <a:lnTo>
                    <a:pt x="669" y="1145"/>
                  </a:lnTo>
                  <a:lnTo>
                    <a:pt x="659" y="1126"/>
                  </a:lnTo>
                  <a:lnTo>
                    <a:pt x="698" y="1099"/>
                  </a:lnTo>
                  <a:lnTo>
                    <a:pt x="667" y="1099"/>
                  </a:lnTo>
                  <a:lnTo>
                    <a:pt x="703" y="1023"/>
                  </a:lnTo>
                  <a:lnTo>
                    <a:pt x="661" y="1011"/>
                  </a:lnTo>
                  <a:lnTo>
                    <a:pt x="680" y="978"/>
                  </a:lnTo>
                  <a:lnTo>
                    <a:pt x="618" y="889"/>
                  </a:lnTo>
                  <a:lnTo>
                    <a:pt x="637" y="888"/>
                  </a:lnTo>
                  <a:lnTo>
                    <a:pt x="554" y="808"/>
                  </a:lnTo>
                  <a:lnTo>
                    <a:pt x="554" y="779"/>
                  </a:lnTo>
                  <a:lnTo>
                    <a:pt x="461" y="741"/>
                  </a:lnTo>
                  <a:lnTo>
                    <a:pt x="376" y="720"/>
                  </a:lnTo>
                  <a:lnTo>
                    <a:pt x="293" y="756"/>
                  </a:lnTo>
                  <a:lnTo>
                    <a:pt x="230" y="732"/>
                  </a:lnTo>
                  <a:lnTo>
                    <a:pt x="254" y="762"/>
                  </a:lnTo>
                  <a:lnTo>
                    <a:pt x="188" y="748"/>
                  </a:lnTo>
                  <a:lnTo>
                    <a:pt x="128" y="718"/>
                  </a:lnTo>
                  <a:lnTo>
                    <a:pt x="188" y="693"/>
                  </a:lnTo>
                  <a:lnTo>
                    <a:pt x="57" y="664"/>
                  </a:lnTo>
                  <a:lnTo>
                    <a:pt x="105" y="639"/>
                  </a:lnTo>
                  <a:lnTo>
                    <a:pt x="261" y="647"/>
                  </a:lnTo>
                  <a:lnTo>
                    <a:pt x="275" y="637"/>
                  </a:lnTo>
                  <a:lnTo>
                    <a:pt x="251" y="620"/>
                  </a:lnTo>
                  <a:lnTo>
                    <a:pt x="274" y="605"/>
                  </a:lnTo>
                  <a:lnTo>
                    <a:pt x="138" y="616"/>
                  </a:lnTo>
                  <a:lnTo>
                    <a:pt x="0" y="5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1" name="Freeform 294"/>
            <p:cNvSpPr/>
            <p:nvPr/>
          </p:nvSpPr>
          <p:spPr bwMode="auto">
            <a:xfrm>
              <a:off x="6797068" y="3547502"/>
              <a:ext cx="72443" cy="87516"/>
            </a:xfrm>
            <a:custGeom>
              <a:avLst/>
              <a:gdLst>
                <a:gd name="T0" fmla="*/ 0 w 154"/>
                <a:gd name="T1" fmla="*/ 4 h 190"/>
                <a:gd name="T2" fmla="*/ 1 w 154"/>
                <a:gd name="T3" fmla="*/ 2 h 190"/>
                <a:gd name="T4" fmla="*/ 2 w 154"/>
                <a:gd name="T5" fmla="*/ 2 h 190"/>
                <a:gd name="T6" fmla="*/ 1 w 154"/>
                <a:gd name="T7" fmla="*/ 1 h 190"/>
                <a:gd name="T8" fmla="*/ 3 w 154"/>
                <a:gd name="T9" fmla="*/ 0 h 190"/>
                <a:gd name="T10" fmla="*/ 3 w 154"/>
                <a:gd name="T11" fmla="*/ 2 h 190"/>
                <a:gd name="T12" fmla="*/ 3 w 154"/>
                <a:gd name="T13" fmla="*/ 2 h 190"/>
                <a:gd name="T14" fmla="*/ 3 w 154"/>
                <a:gd name="T15" fmla="*/ 4 h 190"/>
                <a:gd name="T16" fmla="*/ 2 w 154"/>
                <a:gd name="T17" fmla="*/ 5 h 190"/>
                <a:gd name="T18" fmla="*/ 0 w 154"/>
                <a:gd name="T19" fmla="*/ 4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4"/>
                <a:gd name="T31" fmla="*/ 0 h 190"/>
                <a:gd name="T32" fmla="*/ 154 w 154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4" h="190">
                  <a:moveTo>
                    <a:pt x="0" y="154"/>
                  </a:moveTo>
                  <a:lnTo>
                    <a:pt x="35" y="83"/>
                  </a:lnTo>
                  <a:lnTo>
                    <a:pt x="74" y="82"/>
                  </a:lnTo>
                  <a:lnTo>
                    <a:pt x="33" y="24"/>
                  </a:lnTo>
                  <a:lnTo>
                    <a:pt x="123" y="0"/>
                  </a:lnTo>
                  <a:lnTo>
                    <a:pt x="134" y="90"/>
                  </a:lnTo>
                  <a:lnTo>
                    <a:pt x="154" y="98"/>
                  </a:lnTo>
                  <a:lnTo>
                    <a:pt x="114" y="158"/>
                  </a:lnTo>
                  <a:lnTo>
                    <a:pt x="87" y="190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2" name="Freeform 295"/>
            <p:cNvSpPr/>
            <p:nvPr/>
          </p:nvSpPr>
          <p:spPr bwMode="auto">
            <a:xfrm>
              <a:off x="7366506" y="3743218"/>
              <a:ext cx="85921" cy="136841"/>
            </a:xfrm>
            <a:custGeom>
              <a:avLst/>
              <a:gdLst>
                <a:gd name="T0" fmla="*/ 0 w 181"/>
                <a:gd name="T1" fmla="*/ 2 h 301"/>
                <a:gd name="T2" fmla="*/ 1 w 181"/>
                <a:gd name="T3" fmla="*/ 3 h 301"/>
                <a:gd name="T4" fmla="*/ 1 w 181"/>
                <a:gd name="T5" fmla="*/ 4 h 301"/>
                <a:gd name="T6" fmla="*/ 1 w 181"/>
                <a:gd name="T7" fmla="*/ 6 h 301"/>
                <a:gd name="T8" fmla="*/ 2 w 181"/>
                <a:gd name="T9" fmla="*/ 7 h 301"/>
                <a:gd name="T10" fmla="*/ 4 w 181"/>
                <a:gd name="T11" fmla="*/ 7 h 301"/>
                <a:gd name="T12" fmla="*/ 3 w 181"/>
                <a:gd name="T13" fmla="*/ 4 h 301"/>
                <a:gd name="T14" fmla="*/ 4 w 181"/>
                <a:gd name="T15" fmla="*/ 3 h 301"/>
                <a:gd name="T16" fmla="*/ 1 w 181"/>
                <a:gd name="T17" fmla="*/ 0 h 301"/>
                <a:gd name="T18" fmla="*/ 1 w 181"/>
                <a:gd name="T19" fmla="*/ 1 h 301"/>
                <a:gd name="T20" fmla="*/ 1 w 181"/>
                <a:gd name="T21" fmla="*/ 1 h 301"/>
                <a:gd name="T22" fmla="*/ 0 w 181"/>
                <a:gd name="T23" fmla="*/ 2 h 3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"/>
                <a:gd name="T37" fmla="*/ 0 h 301"/>
                <a:gd name="T38" fmla="*/ 181 w 181"/>
                <a:gd name="T39" fmla="*/ 301 h 3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" h="301">
                  <a:moveTo>
                    <a:pt x="0" y="100"/>
                  </a:moveTo>
                  <a:lnTo>
                    <a:pt x="30" y="140"/>
                  </a:lnTo>
                  <a:lnTo>
                    <a:pt x="59" y="171"/>
                  </a:lnTo>
                  <a:lnTo>
                    <a:pt x="52" y="255"/>
                  </a:lnTo>
                  <a:lnTo>
                    <a:pt x="75" y="301"/>
                  </a:lnTo>
                  <a:lnTo>
                    <a:pt x="181" y="284"/>
                  </a:lnTo>
                  <a:lnTo>
                    <a:pt x="119" y="190"/>
                  </a:lnTo>
                  <a:lnTo>
                    <a:pt x="163" y="111"/>
                  </a:lnTo>
                  <a:lnTo>
                    <a:pt x="53" y="0"/>
                  </a:lnTo>
                  <a:lnTo>
                    <a:pt x="20" y="32"/>
                  </a:lnTo>
                  <a:lnTo>
                    <a:pt x="34" y="61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3" name="Freeform 296"/>
            <p:cNvSpPr/>
            <p:nvPr/>
          </p:nvSpPr>
          <p:spPr bwMode="auto">
            <a:xfrm>
              <a:off x="7125590" y="3507722"/>
              <a:ext cx="48857" cy="36597"/>
            </a:xfrm>
            <a:custGeom>
              <a:avLst/>
              <a:gdLst>
                <a:gd name="T0" fmla="*/ 0 w 99"/>
                <a:gd name="T1" fmla="*/ 1 h 82"/>
                <a:gd name="T2" fmla="*/ 2 w 99"/>
                <a:gd name="T3" fmla="*/ 1 h 82"/>
                <a:gd name="T4" fmla="*/ 1 w 99"/>
                <a:gd name="T5" fmla="*/ 0 h 82"/>
                <a:gd name="T6" fmla="*/ 2 w 99"/>
                <a:gd name="T7" fmla="*/ 0 h 82"/>
                <a:gd name="T8" fmla="*/ 2 w 99"/>
                <a:gd name="T9" fmla="*/ 2 h 82"/>
                <a:gd name="T10" fmla="*/ 0 w 99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82"/>
                <a:gd name="T20" fmla="*/ 99 w 9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82">
                  <a:moveTo>
                    <a:pt x="0" y="63"/>
                  </a:moveTo>
                  <a:lnTo>
                    <a:pt x="74" y="60"/>
                  </a:lnTo>
                  <a:lnTo>
                    <a:pt x="37" y="6"/>
                  </a:lnTo>
                  <a:lnTo>
                    <a:pt x="99" y="0"/>
                  </a:lnTo>
                  <a:lnTo>
                    <a:pt x="99" y="82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4" name="Freeform 297"/>
            <p:cNvSpPr/>
            <p:nvPr/>
          </p:nvSpPr>
          <p:spPr bwMode="auto">
            <a:xfrm>
              <a:off x="6850979" y="3588872"/>
              <a:ext cx="111192" cy="60465"/>
            </a:xfrm>
            <a:custGeom>
              <a:avLst/>
              <a:gdLst>
                <a:gd name="T0" fmla="*/ 0 w 231"/>
                <a:gd name="T1" fmla="*/ 1 h 133"/>
                <a:gd name="T2" fmla="*/ 1 w 231"/>
                <a:gd name="T3" fmla="*/ 0 h 133"/>
                <a:gd name="T4" fmla="*/ 4 w 231"/>
                <a:gd name="T5" fmla="*/ 0 h 133"/>
                <a:gd name="T6" fmla="*/ 5 w 231"/>
                <a:gd name="T7" fmla="*/ 1 h 133"/>
                <a:gd name="T8" fmla="*/ 4 w 231"/>
                <a:gd name="T9" fmla="*/ 1 h 133"/>
                <a:gd name="T10" fmla="*/ 2 w 231"/>
                <a:gd name="T11" fmla="*/ 3 h 133"/>
                <a:gd name="T12" fmla="*/ 1 w 231"/>
                <a:gd name="T13" fmla="*/ 3 h 133"/>
                <a:gd name="T14" fmla="*/ 0 w 231"/>
                <a:gd name="T15" fmla="*/ 1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1"/>
                <a:gd name="T25" fmla="*/ 0 h 133"/>
                <a:gd name="T26" fmla="*/ 231 w 231"/>
                <a:gd name="T27" fmla="*/ 133 h 1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1" h="133">
                  <a:moveTo>
                    <a:pt x="0" y="68"/>
                  </a:moveTo>
                  <a:lnTo>
                    <a:pt x="40" y="8"/>
                  </a:lnTo>
                  <a:lnTo>
                    <a:pt x="163" y="0"/>
                  </a:lnTo>
                  <a:lnTo>
                    <a:pt x="231" y="42"/>
                  </a:lnTo>
                  <a:lnTo>
                    <a:pt x="176" y="52"/>
                  </a:lnTo>
                  <a:lnTo>
                    <a:pt x="79" y="133"/>
                  </a:lnTo>
                  <a:lnTo>
                    <a:pt x="62" y="11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5" name="Freeform 298"/>
            <p:cNvSpPr/>
            <p:nvPr/>
          </p:nvSpPr>
          <p:spPr bwMode="auto">
            <a:xfrm>
              <a:off x="8038713" y="2335018"/>
              <a:ext cx="202167" cy="103428"/>
            </a:xfrm>
            <a:custGeom>
              <a:avLst/>
              <a:gdLst>
                <a:gd name="T0" fmla="*/ 0 w 420"/>
                <a:gd name="T1" fmla="*/ 2 h 223"/>
                <a:gd name="T2" fmla="*/ 1 w 420"/>
                <a:gd name="T3" fmla="*/ 2 h 223"/>
                <a:gd name="T4" fmla="*/ 0 w 420"/>
                <a:gd name="T5" fmla="*/ 1 h 223"/>
                <a:gd name="T6" fmla="*/ 1 w 420"/>
                <a:gd name="T7" fmla="*/ 1 h 223"/>
                <a:gd name="T8" fmla="*/ 1 w 420"/>
                <a:gd name="T9" fmla="*/ 1 h 223"/>
                <a:gd name="T10" fmla="*/ 2 w 420"/>
                <a:gd name="T11" fmla="*/ 1 h 223"/>
                <a:gd name="T12" fmla="*/ 1 w 420"/>
                <a:gd name="T13" fmla="*/ 0 h 223"/>
                <a:gd name="T14" fmla="*/ 3 w 420"/>
                <a:gd name="T15" fmla="*/ 1 h 223"/>
                <a:gd name="T16" fmla="*/ 3 w 420"/>
                <a:gd name="T17" fmla="*/ 2 h 223"/>
                <a:gd name="T18" fmla="*/ 4 w 420"/>
                <a:gd name="T19" fmla="*/ 1 h 223"/>
                <a:gd name="T20" fmla="*/ 5 w 420"/>
                <a:gd name="T21" fmla="*/ 1 h 223"/>
                <a:gd name="T22" fmla="*/ 5 w 420"/>
                <a:gd name="T23" fmla="*/ 1 h 223"/>
                <a:gd name="T24" fmla="*/ 6 w 420"/>
                <a:gd name="T25" fmla="*/ 1 h 223"/>
                <a:gd name="T26" fmla="*/ 5 w 420"/>
                <a:gd name="T27" fmla="*/ 1 h 223"/>
                <a:gd name="T28" fmla="*/ 7 w 420"/>
                <a:gd name="T29" fmla="*/ 1 h 223"/>
                <a:gd name="T30" fmla="*/ 7 w 420"/>
                <a:gd name="T31" fmla="*/ 0 h 223"/>
                <a:gd name="T32" fmla="*/ 8 w 420"/>
                <a:gd name="T33" fmla="*/ 1 h 223"/>
                <a:gd name="T34" fmla="*/ 9 w 420"/>
                <a:gd name="T35" fmla="*/ 0 h 223"/>
                <a:gd name="T36" fmla="*/ 8 w 420"/>
                <a:gd name="T37" fmla="*/ 1 h 223"/>
                <a:gd name="T38" fmla="*/ 10 w 420"/>
                <a:gd name="T39" fmla="*/ 3 h 223"/>
                <a:gd name="T40" fmla="*/ 9 w 420"/>
                <a:gd name="T41" fmla="*/ 4 h 223"/>
                <a:gd name="T42" fmla="*/ 5 w 420"/>
                <a:gd name="T43" fmla="*/ 6 h 223"/>
                <a:gd name="T44" fmla="*/ 2 w 420"/>
                <a:gd name="T45" fmla="*/ 5 h 223"/>
                <a:gd name="T46" fmla="*/ 3 w 420"/>
                <a:gd name="T47" fmla="*/ 3 h 223"/>
                <a:gd name="T48" fmla="*/ 1 w 420"/>
                <a:gd name="T49" fmla="*/ 3 h 223"/>
                <a:gd name="T50" fmla="*/ 3 w 420"/>
                <a:gd name="T51" fmla="*/ 3 h 223"/>
                <a:gd name="T52" fmla="*/ 2 w 420"/>
                <a:gd name="T53" fmla="*/ 2 h 223"/>
                <a:gd name="T54" fmla="*/ 3 w 420"/>
                <a:gd name="T55" fmla="*/ 2 h 223"/>
                <a:gd name="T56" fmla="*/ 0 w 420"/>
                <a:gd name="T57" fmla="*/ 2 h 2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0"/>
                <a:gd name="T88" fmla="*/ 0 h 223"/>
                <a:gd name="T89" fmla="*/ 420 w 420"/>
                <a:gd name="T90" fmla="*/ 223 h 2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0" h="223">
                  <a:moveTo>
                    <a:pt x="0" y="79"/>
                  </a:moveTo>
                  <a:lnTo>
                    <a:pt x="29" y="69"/>
                  </a:lnTo>
                  <a:lnTo>
                    <a:pt x="12" y="50"/>
                  </a:lnTo>
                  <a:lnTo>
                    <a:pt x="47" y="62"/>
                  </a:lnTo>
                  <a:lnTo>
                    <a:pt x="31" y="24"/>
                  </a:lnTo>
                  <a:lnTo>
                    <a:pt x="73" y="46"/>
                  </a:lnTo>
                  <a:lnTo>
                    <a:pt x="52" y="2"/>
                  </a:lnTo>
                  <a:lnTo>
                    <a:pt x="116" y="36"/>
                  </a:lnTo>
                  <a:lnTo>
                    <a:pt x="124" y="94"/>
                  </a:lnTo>
                  <a:lnTo>
                    <a:pt x="159" y="31"/>
                  </a:lnTo>
                  <a:lnTo>
                    <a:pt x="193" y="54"/>
                  </a:lnTo>
                  <a:lnTo>
                    <a:pt x="220" y="23"/>
                  </a:lnTo>
                  <a:lnTo>
                    <a:pt x="245" y="63"/>
                  </a:lnTo>
                  <a:lnTo>
                    <a:pt x="238" y="24"/>
                  </a:lnTo>
                  <a:lnTo>
                    <a:pt x="305" y="24"/>
                  </a:lnTo>
                  <a:lnTo>
                    <a:pt x="316" y="0"/>
                  </a:lnTo>
                  <a:lnTo>
                    <a:pt x="346" y="23"/>
                  </a:lnTo>
                  <a:lnTo>
                    <a:pt x="383" y="14"/>
                  </a:lnTo>
                  <a:lnTo>
                    <a:pt x="356" y="31"/>
                  </a:lnTo>
                  <a:lnTo>
                    <a:pt x="420" y="102"/>
                  </a:lnTo>
                  <a:lnTo>
                    <a:pt x="364" y="165"/>
                  </a:lnTo>
                  <a:lnTo>
                    <a:pt x="209" y="223"/>
                  </a:lnTo>
                  <a:lnTo>
                    <a:pt x="70" y="196"/>
                  </a:lnTo>
                  <a:lnTo>
                    <a:pt x="107" y="139"/>
                  </a:lnTo>
                  <a:lnTo>
                    <a:pt x="23" y="119"/>
                  </a:lnTo>
                  <a:lnTo>
                    <a:pt x="104" y="113"/>
                  </a:lnTo>
                  <a:lnTo>
                    <a:pt x="73" y="97"/>
                  </a:lnTo>
                  <a:lnTo>
                    <a:pt x="105" y="79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6" name="Freeform 299"/>
            <p:cNvSpPr/>
            <p:nvPr/>
          </p:nvSpPr>
          <p:spPr bwMode="auto">
            <a:xfrm>
              <a:off x="6343875" y="3234038"/>
              <a:ext cx="552591" cy="385067"/>
            </a:xfrm>
            <a:custGeom>
              <a:avLst/>
              <a:gdLst>
                <a:gd name="T0" fmla="*/ 0 w 1151"/>
                <a:gd name="T1" fmla="*/ 0 h 847"/>
                <a:gd name="T2" fmla="*/ 1 w 1151"/>
                <a:gd name="T3" fmla="*/ 3 h 847"/>
                <a:gd name="T4" fmla="*/ 3 w 1151"/>
                <a:gd name="T5" fmla="*/ 5 h 847"/>
                <a:gd name="T6" fmla="*/ 3 w 1151"/>
                <a:gd name="T7" fmla="*/ 5 h 847"/>
                <a:gd name="T8" fmla="*/ 2 w 1151"/>
                <a:gd name="T9" fmla="*/ 6 h 847"/>
                <a:gd name="T10" fmla="*/ 3 w 1151"/>
                <a:gd name="T11" fmla="*/ 7 h 847"/>
                <a:gd name="T12" fmla="*/ 4 w 1151"/>
                <a:gd name="T13" fmla="*/ 8 h 847"/>
                <a:gd name="T14" fmla="*/ 4 w 1151"/>
                <a:gd name="T15" fmla="*/ 9 h 847"/>
                <a:gd name="T16" fmla="*/ 6 w 1151"/>
                <a:gd name="T17" fmla="*/ 11 h 847"/>
                <a:gd name="T18" fmla="*/ 7 w 1151"/>
                <a:gd name="T19" fmla="*/ 10 h 847"/>
                <a:gd name="T20" fmla="*/ 2 w 1151"/>
                <a:gd name="T21" fmla="*/ 3 h 847"/>
                <a:gd name="T22" fmla="*/ 2 w 1151"/>
                <a:gd name="T23" fmla="*/ 1 h 847"/>
                <a:gd name="T24" fmla="*/ 3 w 1151"/>
                <a:gd name="T25" fmla="*/ 1 h 847"/>
                <a:gd name="T26" fmla="*/ 5 w 1151"/>
                <a:gd name="T27" fmla="*/ 5 h 847"/>
                <a:gd name="T28" fmla="*/ 7 w 1151"/>
                <a:gd name="T29" fmla="*/ 7 h 847"/>
                <a:gd name="T30" fmla="*/ 7 w 1151"/>
                <a:gd name="T31" fmla="*/ 8 h 847"/>
                <a:gd name="T32" fmla="*/ 10 w 1151"/>
                <a:gd name="T33" fmla="*/ 11 h 847"/>
                <a:gd name="T34" fmla="*/ 11 w 1151"/>
                <a:gd name="T35" fmla="*/ 13 h 847"/>
                <a:gd name="T36" fmla="*/ 10 w 1151"/>
                <a:gd name="T37" fmla="*/ 14 h 847"/>
                <a:gd name="T38" fmla="*/ 11 w 1151"/>
                <a:gd name="T39" fmla="*/ 15 h 847"/>
                <a:gd name="T40" fmla="*/ 17 w 1151"/>
                <a:gd name="T41" fmla="*/ 18 h 847"/>
                <a:gd name="T42" fmla="*/ 20 w 1151"/>
                <a:gd name="T43" fmla="*/ 18 h 847"/>
                <a:gd name="T44" fmla="*/ 22 w 1151"/>
                <a:gd name="T45" fmla="*/ 20 h 847"/>
                <a:gd name="T46" fmla="*/ 23 w 1151"/>
                <a:gd name="T47" fmla="*/ 18 h 847"/>
                <a:gd name="T48" fmla="*/ 23 w 1151"/>
                <a:gd name="T49" fmla="*/ 18 h 847"/>
                <a:gd name="T50" fmla="*/ 23 w 1151"/>
                <a:gd name="T51" fmla="*/ 17 h 847"/>
                <a:gd name="T52" fmla="*/ 25 w 1151"/>
                <a:gd name="T53" fmla="*/ 16 h 847"/>
                <a:gd name="T54" fmla="*/ 25 w 1151"/>
                <a:gd name="T55" fmla="*/ 16 h 847"/>
                <a:gd name="T56" fmla="*/ 25 w 1151"/>
                <a:gd name="T57" fmla="*/ 15 h 847"/>
                <a:gd name="T58" fmla="*/ 26 w 1151"/>
                <a:gd name="T59" fmla="*/ 16 h 847"/>
                <a:gd name="T60" fmla="*/ 27 w 1151"/>
                <a:gd name="T61" fmla="*/ 13 h 847"/>
                <a:gd name="T62" fmla="*/ 25 w 1151"/>
                <a:gd name="T63" fmla="*/ 12 h 847"/>
                <a:gd name="T64" fmla="*/ 24 w 1151"/>
                <a:gd name="T65" fmla="*/ 13 h 847"/>
                <a:gd name="T66" fmla="*/ 23 w 1151"/>
                <a:gd name="T67" fmla="*/ 16 h 847"/>
                <a:gd name="T68" fmla="*/ 20 w 1151"/>
                <a:gd name="T69" fmla="*/ 16 h 847"/>
                <a:gd name="T70" fmla="*/ 19 w 1151"/>
                <a:gd name="T71" fmla="*/ 15 h 847"/>
                <a:gd name="T72" fmla="*/ 17 w 1151"/>
                <a:gd name="T73" fmla="*/ 12 h 847"/>
                <a:gd name="T74" fmla="*/ 17 w 1151"/>
                <a:gd name="T75" fmla="*/ 9 h 847"/>
                <a:gd name="T76" fmla="*/ 18 w 1151"/>
                <a:gd name="T77" fmla="*/ 8 h 847"/>
                <a:gd name="T78" fmla="*/ 16 w 1151"/>
                <a:gd name="T79" fmla="*/ 7 h 847"/>
                <a:gd name="T80" fmla="*/ 14 w 1151"/>
                <a:gd name="T81" fmla="*/ 3 h 847"/>
                <a:gd name="T82" fmla="*/ 12 w 1151"/>
                <a:gd name="T83" fmla="*/ 4 h 847"/>
                <a:gd name="T84" fmla="*/ 9 w 1151"/>
                <a:gd name="T85" fmla="*/ 1 h 847"/>
                <a:gd name="T86" fmla="*/ 5 w 1151"/>
                <a:gd name="T87" fmla="*/ 2 h 847"/>
                <a:gd name="T88" fmla="*/ 2 w 1151"/>
                <a:gd name="T89" fmla="*/ 0 h 847"/>
                <a:gd name="T90" fmla="*/ 0 w 1151"/>
                <a:gd name="T91" fmla="*/ 0 h 8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51"/>
                <a:gd name="T139" fmla="*/ 0 h 847"/>
                <a:gd name="T140" fmla="*/ 1151 w 1151"/>
                <a:gd name="T141" fmla="*/ 847 h 8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51" h="847">
                  <a:moveTo>
                    <a:pt x="0" y="9"/>
                  </a:moveTo>
                  <a:lnTo>
                    <a:pt x="55" y="141"/>
                  </a:lnTo>
                  <a:lnTo>
                    <a:pt x="118" y="202"/>
                  </a:lnTo>
                  <a:lnTo>
                    <a:pt x="112" y="238"/>
                  </a:lnTo>
                  <a:lnTo>
                    <a:pt x="80" y="246"/>
                  </a:lnTo>
                  <a:lnTo>
                    <a:pt x="152" y="275"/>
                  </a:lnTo>
                  <a:lnTo>
                    <a:pt x="191" y="334"/>
                  </a:lnTo>
                  <a:lnTo>
                    <a:pt x="190" y="384"/>
                  </a:lnTo>
                  <a:lnTo>
                    <a:pt x="272" y="468"/>
                  </a:lnTo>
                  <a:lnTo>
                    <a:pt x="289" y="438"/>
                  </a:lnTo>
                  <a:lnTo>
                    <a:pt x="97" y="120"/>
                  </a:lnTo>
                  <a:lnTo>
                    <a:pt x="85" y="35"/>
                  </a:lnTo>
                  <a:lnTo>
                    <a:pt x="128" y="58"/>
                  </a:lnTo>
                  <a:lnTo>
                    <a:pt x="196" y="196"/>
                  </a:lnTo>
                  <a:lnTo>
                    <a:pt x="299" y="300"/>
                  </a:lnTo>
                  <a:lnTo>
                    <a:pt x="297" y="339"/>
                  </a:lnTo>
                  <a:lnTo>
                    <a:pt x="439" y="483"/>
                  </a:lnTo>
                  <a:lnTo>
                    <a:pt x="456" y="542"/>
                  </a:lnTo>
                  <a:lnTo>
                    <a:pt x="439" y="583"/>
                  </a:lnTo>
                  <a:lnTo>
                    <a:pt x="473" y="638"/>
                  </a:lnTo>
                  <a:lnTo>
                    <a:pt x="746" y="785"/>
                  </a:lnTo>
                  <a:lnTo>
                    <a:pt x="863" y="775"/>
                  </a:lnTo>
                  <a:lnTo>
                    <a:pt x="941" y="847"/>
                  </a:lnTo>
                  <a:lnTo>
                    <a:pt x="976" y="776"/>
                  </a:lnTo>
                  <a:lnTo>
                    <a:pt x="1015" y="775"/>
                  </a:lnTo>
                  <a:lnTo>
                    <a:pt x="974" y="717"/>
                  </a:lnTo>
                  <a:lnTo>
                    <a:pt x="1064" y="693"/>
                  </a:lnTo>
                  <a:lnTo>
                    <a:pt x="1095" y="668"/>
                  </a:lnTo>
                  <a:lnTo>
                    <a:pt x="1103" y="653"/>
                  </a:lnTo>
                  <a:lnTo>
                    <a:pt x="1112" y="684"/>
                  </a:lnTo>
                  <a:lnTo>
                    <a:pt x="1151" y="544"/>
                  </a:lnTo>
                  <a:lnTo>
                    <a:pt x="1101" y="522"/>
                  </a:lnTo>
                  <a:lnTo>
                    <a:pt x="1016" y="544"/>
                  </a:lnTo>
                  <a:lnTo>
                    <a:pt x="971" y="668"/>
                  </a:lnTo>
                  <a:lnTo>
                    <a:pt x="857" y="678"/>
                  </a:lnTo>
                  <a:lnTo>
                    <a:pt x="814" y="649"/>
                  </a:lnTo>
                  <a:lnTo>
                    <a:pt x="738" y="498"/>
                  </a:lnTo>
                  <a:lnTo>
                    <a:pt x="737" y="384"/>
                  </a:lnTo>
                  <a:lnTo>
                    <a:pt x="762" y="327"/>
                  </a:lnTo>
                  <a:lnTo>
                    <a:pt x="687" y="300"/>
                  </a:lnTo>
                  <a:lnTo>
                    <a:pt x="588" y="139"/>
                  </a:lnTo>
                  <a:lnTo>
                    <a:pt x="509" y="174"/>
                  </a:lnTo>
                  <a:lnTo>
                    <a:pt x="407" y="43"/>
                  </a:lnTo>
                  <a:lnTo>
                    <a:pt x="233" y="70"/>
                  </a:lnTo>
                  <a:lnTo>
                    <a:pt x="8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7" name="Freeform 300"/>
            <p:cNvSpPr/>
            <p:nvPr/>
          </p:nvSpPr>
          <p:spPr bwMode="auto">
            <a:xfrm>
              <a:off x="6888043" y="3607967"/>
              <a:ext cx="74128" cy="84333"/>
            </a:xfrm>
            <a:custGeom>
              <a:avLst/>
              <a:gdLst>
                <a:gd name="T0" fmla="*/ 0 w 152"/>
                <a:gd name="T1" fmla="*/ 2 h 184"/>
                <a:gd name="T2" fmla="*/ 1 w 152"/>
                <a:gd name="T3" fmla="*/ 4 h 184"/>
                <a:gd name="T4" fmla="*/ 3 w 152"/>
                <a:gd name="T5" fmla="*/ 4 h 184"/>
                <a:gd name="T6" fmla="*/ 4 w 152"/>
                <a:gd name="T7" fmla="*/ 0 h 184"/>
                <a:gd name="T8" fmla="*/ 2 w 152"/>
                <a:gd name="T9" fmla="*/ 0 h 184"/>
                <a:gd name="T10" fmla="*/ 0 w 152"/>
                <a:gd name="T11" fmla="*/ 2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184"/>
                <a:gd name="T20" fmla="*/ 152 w 152"/>
                <a:gd name="T21" fmla="*/ 184 h 1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184">
                  <a:moveTo>
                    <a:pt x="0" y="91"/>
                  </a:moveTo>
                  <a:lnTo>
                    <a:pt x="61" y="180"/>
                  </a:lnTo>
                  <a:lnTo>
                    <a:pt x="140" y="184"/>
                  </a:lnTo>
                  <a:lnTo>
                    <a:pt x="152" y="0"/>
                  </a:lnTo>
                  <a:lnTo>
                    <a:pt x="97" y="10"/>
                  </a:lnTo>
                  <a:lnTo>
                    <a:pt x="0" y="9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8" name="Freeform 301"/>
            <p:cNvSpPr/>
            <p:nvPr/>
          </p:nvSpPr>
          <p:spPr bwMode="auto">
            <a:xfrm>
              <a:off x="6965540" y="3716168"/>
              <a:ext cx="104453" cy="50918"/>
            </a:xfrm>
            <a:custGeom>
              <a:avLst/>
              <a:gdLst>
                <a:gd name="T0" fmla="*/ 0 w 215"/>
                <a:gd name="T1" fmla="*/ 1 h 111"/>
                <a:gd name="T2" fmla="*/ 0 w 215"/>
                <a:gd name="T3" fmla="*/ 0 h 111"/>
                <a:gd name="T4" fmla="*/ 1 w 215"/>
                <a:gd name="T5" fmla="*/ 1 h 111"/>
                <a:gd name="T6" fmla="*/ 3 w 215"/>
                <a:gd name="T7" fmla="*/ 0 h 111"/>
                <a:gd name="T8" fmla="*/ 5 w 215"/>
                <a:gd name="T9" fmla="*/ 1 h 111"/>
                <a:gd name="T10" fmla="*/ 5 w 215"/>
                <a:gd name="T11" fmla="*/ 3 h 111"/>
                <a:gd name="T12" fmla="*/ 5 w 215"/>
                <a:gd name="T13" fmla="*/ 1 h 111"/>
                <a:gd name="T14" fmla="*/ 3 w 215"/>
                <a:gd name="T15" fmla="*/ 1 h 111"/>
                <a:gd name="T16" fmla="*/ 3 w 215"/>
                <a:gd name="T17" fmla="*/ 1 h 111"/>
                <a:gd name="T18" fmla="*/ 3 w 215"/>
                <a:gd name="T19" fmla="*/ 2 h 111"/>
                <a:gd name="T20" fmla="*/ 2 w 215"/>
                <a:gd name="T21" fmla="*/ 3 h 111"/>
                <a:gd name="T22" fmla="*/ 0 w 215"/>
                <a:gd name="T23" fmla="*/ 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5"/>
                <a:gd name="T37" fmla="*/ 0 h 111"/>
                <a:gd name="T38" fmla="*/ 215 w 215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5" h="111">
                  <a:moveTo>
                    <a:pt x="0" y="60"/>
                  </a:moveTo>
                  <a:lnTo>
                    <a:pt x="18" y="0"/>
                  </a:lnTo>
                  <a:lnTo>
                    <a:pt x="65" y="37"/>
                  </a:lnTo>
                  <a:lnTo>
                    <a:pt x="146" y="2"/>
                  </a:lnTo>
                  <a:lnTo>
                    <a:pt x="215" y="45"/>
                  </a:lnTo>
                  <a:lnTo>
                    <a:pt x="200" y="108"/>
                  </a:lnTo>
                  <a:lnTo>
                    <a:pt x="193" y="54"/>
                  </a:lnTo>
                  <a:lnTo>
                    <a:pt x="146" y="35"/>
                  </a:lnTo>
                  <a:lnTo>
                    <a:pt x="103" y="66"/>
                  </a:lnTo>
                  <a:lnTo>
                    <a:pt x="115" y="98"/>
                  </a:lnTo>
                  <a:lnTo>
                    <a:pt x="96" y="111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89" name="Freeform 302"/>
            <p:cNvSpPr/>
            <p:nvPr/>
          </p:nvSpPr>
          <p:spPr bwMode="auto">
            <a:xfrm>
              <a:off x="7342920" y="4298542"/>
              <a:ext cx="149941" cy="170256"/>
            </a:xfrm>
            <a:custGeom>
              <a:avLst/>
              <a:gdLst>
                <a:gd name="T0" fmla="*/ 0 w 311"/>
                <a:gd name="T1" fmla="*/ 3 h 377"/>
                <a:gd name="T2" fmla="*/ 1 w 311"/>
                <a:gd name="T3" fmla="*/ 1 h 377"/>
                <a:gd name="T4" fmla="*/ 3 w 311"/>
                <a:gd name="T5" fmla="*/ 0 h 377"/>
                <a:gd name="T6" fmla="*/ 4 w 311"/>
                <a:gd name="T7" fmla="*/ 1 h 377"/>
                <a:gd name="T8" fmla="*/ 4 w 311"/>
                <a:gd name="T9" fmla="*/ 3 h 377"/>
                <a:gd name="T10" fmla="*/ 6 w 311"/>
                <a:gd name="T11" fmla="*/ 3 h 377"/>
                <a:gd name="T12" fmla="*/ 6 w 311"/>
                <a:gd name="T13" fmla="*/ 5 h 377"/>
                <a:gd name="T14" fmla="*/ 7 w 311"/>
                <a:gd name="T15" fmla="*/ 5 h 377"/>
                <a:gd name="T16" fmla="*/ 7 w 311"/>
                <a:gd name="T17" fmla="*/ 7 h 377"/>
                <a:gd name="T18" fmla="*/ 6 w 311"/>
                <a:gd name="T19" fmla="*/ 9 h 377"/>
                <a:gd name="T20" fmla="*/ 4 w 311"/>
                <a:gd name="T21" fmla="*/ 9 h 377"/>
                <a:gd name="T22" fmla="*/ 4 w 311"/>
                <a:gd name="T23" fmla="*/ 7 h 377"/>
                <a:gd name="T24" fmla="*/ 0 w 311"/>
                <a:gd name="T25" fmla="*/ 3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1"/>
                <a:gd name="T40" fmla="*/ 0 h 377"/>
                <a:gd name="T41" fmla="*/ 311 w 311"/>
                <a:gd name="T42" fmla="*/ 377 h 3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1" h="377">
                  <a:moveTo>
                    <a:pt x="0" y="141"/>
                  </a:moveTo>
                  <a:lnTo>
                    <a:pt x="21" y="23"/>
                  </a:lnTo>
                  <a:lnTo>
                    <a:pt x="134" y="0"/>
                  </a:lnTo>
                  <a:lnTo>
                    <a:pt x="169" y="39"/>
                  </a:lnTo>
                  <a:lnTo>
                    <a:pt x="177" y="130"/>
                  </a:lnTo>
                  <a:lnTo>
                    <a:pt x="260" y="143"/>
                  </a:lnTo>
                  <a:lnTo>
                    <a:pt x="270" y="205"/>
                  </a:lnTo>
                  <a:lnTo>
                    <a:pt x="311" y="218"/>
                  </a:lnTo>
                  <a:lnTo>
                    <a:pt x="305" y="295"/>
                  </a:lnTo>
                  <a:lnTo>
                    <a:pt x="263" y="377"/>
                  </a:lnTo>
                  <a:lnTo>
                    <a:pt x="159" y="371"/>
                  </a:lnTo>
                  <a:lnTo>
                    <a:pt x="180" y="281"/>
                  </a:lnTo>
                  <a:lnTo>
                    <a:pt x="0" y="1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0" name="Freeform 303"/>
            <p:cNvSpPr/>
            <p:nvPr/>
          </p:nvSpPr>
          <p:spPr bwMode="auto">
            <a:xfrm>
              <a:off x="6999235" y="3911884"/>
              <a:ext cx="227438" cy="364381"/>
            </a:xfrm>
            <a:custGeom>
              <a:avLst/>
              <a:gdLst>
                <a:gd name="T0" fmla="*/ 0 w 476"/>
                <a:gd name="T1" fmla="*/ 4 h 803"/>
                <a:gd name="T2" fmla="*/ 0 w 476"/>
                <a:gd name="T3" fmla="*/ 6 h 803"/>
                <a:gd name="T4" fmla="*/ 2 w 476"/>
                <a:gd name="T5" fmla="*/ 9 h 803"/>
                <a:gd name="T6" fmla="*/ 4 w 476"/>
                <a:gd name="T7" fmla="*/ 15 h 803"/>
                <a:gd name="T8" fmla="*/ 9 w 476"/>
                <a:gd name="T9" fmla="*/ 19 h 803"/>
                <a:gd name="T10" fmla="*/ 10 w 476"/>
                <a:gd name="T11" fmla="*/ 18 h 803"/>
                <a:gd name="T12" fmla="*/ 11 w 476"/>
                <a:gd name="T13" fmla="*/ 17 h 803"/>
                <a:gd name="T14" fmla="*/ 10 w 476"/>
                <a:gd name="T15" fmla="*/ 16 h 803"/>
                <a:gd name="T16" fmla="*/ 10 w 476"/>
                <a:gd name="T17" fmla="*/ 16 h 803"/>
                <a:gd name="T18" fmla="*/ 11 w 476"/>
                <a:gd name="T19" fmla="*/ 13 h 803"/>
                <a:gd name="T20" fmla="*/ 10 w 476"/>
                <a:gd name="T21" fmla="*/ 11 h 803"/>
                <a:gd name="T22" fmla="*/ 9 w 476"/>
                <a:gd name="T23" fmla="*/ 11 h 803"/>
                <a:gd name="T24" fmla="*/ 9 w 476"/>
                <a:gd name="T25" fmla="*/ 9 h 803"/>
                <a:gd name="T26" fmla="*/ 9 w 476"/>
                <a:gd name="T27" fmla="*/ 10 h 803"/>
                <a:gd name="T28" fmla="*/ 7 w 476"/>
                <a:gd name="T29" fmla="*/ 9 h 803"/>
                <a:gd name="T30" fmla="*/ 7 w 476"/>
                <a:gd name="T31" fmla="*/ 8 h 803"/>
                <a:gd name="T32" fmla="*/ 8 w 476"/>
                <a:gd name="T33" fmla="*/ 5 h 803"/>
                <a:gd name="T34" fmla="*/ 10 w 476"/>
                <a:gd name="T35" fmla="*/ 4 h 803"/>
                <a:gd name="T36" fmla="*/ 9 w 476"/>
                <a:gd name="T37" fmla="*/ 4 h 803"/>
                <a:gd name="T38" fmla="*/ 10 w 476"/>
                <a:gd name="T39" fmla="*/ 3 h 803"/>
                <a:gd name="T40" fmla="*/ 7 w 476"/>
                <a:gd name="T41" fmla="*/ 2 h 803"/>
                <a:gd name="T42" fmla="*/ 5 w 476"/>
                <a:gd name="T43" fmla="*/ 0 h 803"/>
                <a:gd name="T44" fmla="*/ 5 w 476"/>
                <a:gd name="T45" fmla="*/ 2 h 803"/>
                <a:gd name="T46" fmla="*/ 3 w 476"/>
                <a:gd name="T47" fmla="*/ 3 h 803"/>
                <a:gd name="T48" fmla="*/ 2 w 476"/>
                <a:gd name="T49" fmla="*/ 5 h 803"/>
                <a:gd name="T50" fmla="*/ 1 w 476"/>
                <a:gd name="T51" fmla="*/ 5 h 803"/>
                <a:gd name="T52" fmla="*/ 1 w 476"/>
                <a:gd name="T53" fmla="*/ 3 h 803"/>
                <a:gd name="T54" fmla="*/ 0 w 476"/>
                <a:gd name="T55" fmla="*/ 4 h 8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6"/>
                <a:gd name="T85" fmla="*/ 0 h 803"/>
                <a:gd name="T86" fmla="*/ 476 w 476"/>
                <a:gd name="T87" fmla="*/ 803 h 8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6" h="803">
                  <a:moveTo>
                    <a:pt x="0" y="188"/>
                  </a:moveTo>
                  <a:lnTo>
                    <a:pt x="8" y="254"/>
                  </a:lnTo>
                  <a:lnTo>
                    <a:pt x="93" y="364"/>
                  </a:lnTo>
                  <a:lnTo>
                    <a:pt x="188" y="627"/>
                  </a:lnTo>
                  <a:lnTo>
                    <a:pt x="408" y="803"/>
                  </a:lnTo>
                  <a:lnTo>
                    <a:pt x="446" y="771"/>
                  </a:lnTo>
                  <a:lnTo>
                    <a:pt x="468" y="714"/>
                  </a:lnTo>
                  <a:lnTo>
                    <a:pt x="435" y="696"/>
                  </a:lnTo>
                  <a:lnTo>
                    <a:pt x="455" y="681"/>
                  </a:lnTo>
                  <a:lnTo>
                    <a:pt x="476" y="542"/>
                  </a:lnTo>
                  <a:lnTo>
                    <a:pt x="444" y="480"/>
                  </a:lnTo>
                  <a:lnTo>
                    <a:pt x="412" y="480"/>
                  </a:lnTo>
                  <a:lnTo>
                    <a:pt x="412" y="405"/>
                  </a:lnTo>
                  <a:lnTo>
                    <a:pt x="369" y="438"/>
                  </a:lnTo>
                  <a:lnTo>
                    <a:pt x="318" y="410"/>
                  </a:lnTo>
                  <a:lnTo>
                    <a:pt x="287" y="327"/>
                  </a:lnTo>
                  <a:lnTo>
                    <a:pt x="338" y="226"/>
                  </a:lnTo>
                  <a:lnTo>
                    <a:pt x="435" y="178"/>
                  </a:lnTo>
                  <a:lnTo>
                    <a:pt x="407" y="161"/>
                  </a:lnTo>
                  <a:lnTo>
                    <a:pt x="423" y="111"/>
                  </a:lnTo>
                  <a:lnTo>
                    <a:pt x="313" y="101"/>
                  </a:lnTo>
                  <a:lnTo>
                    <a:pt x="231" y="0"/>
                  </a:lnTo>
                  <a:lnTo>
                    <a:pt x="213" y="75"/>
                  </a:lnTo>
                  <a:lnTo>
                    <a:pt x="126" y="132"/>
                  </a:lnTo>
                  <a:lnTo>
                    <a:pt x="81" y="211"/>
                  </a:lnTo>
                  <a:lnTo>
                    <a:pt x="31" y="199"/>
                  </a:lnTo>
                  <a:lnTo>
                    <a:pt x="37" y="151"/>
                  </a:lnTo>
                  <a:lnTo>
                    <a:pt x="0" y="1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1" name="Freeform 304"/>
            <p:cNvSpPr/>
            <p:nvPr/>
          </p:nvSpPr>
          <p:spPr bwMode="auto">
            <a:xfrm>
              <a:off x="7423787" y="3794136"/>
              <a:ext cx="77498" cy="77968"/>
            </a:xfrm>
            <a:custGeom>
              <a:avLst/>
              <a:gdLst>
                <a:gd name="T0" fmla="*/ 0 w 159"/>
                <a:gd name="T1" fmla="*/ 2 h 173"/>
                <a:gd name="T2" fmla="*/ 1 w 159"/>
                <a:gd name="T3" fmla="*/ 0 h 173"/>
                <a:gd name="T4" fmla="*/ 4 w 159"/>
                <a:gd name="T5" fmla="*/ 0 h 173"/>
                <a:gd name="T6" fmla="*/ 3 w 159"/>
                <a:gd name="T7" fmla="*/ 4 h 173"/>
                <a:gd name="T8" fmla="*/ 1 w 159"/>
                <a:gd name="T9" fmla="*/ 4 h 173"/>
                <a:gd name="T10" fmla="*/ 0 w 159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173"/>
                <a:gd name="T20" fmla="*/ 159 w 159"/>
                <a:gd name="T21" fmla="*/ 173 h 1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173">
                  <a:moveTo>
                    <a:pt x="0" y="79"/>
                  </a:moveTo>
                  <a:lnTo>
                    <a:pt x="44" y="0"/>
                  </a:lnTo>
                  <a:lnTo>
                    <a:pt x="159" y="12"/>
                  </a:lnTo>
                  <a:lnTo>
                    <a:pt x="146" y="161"/>
                  </a:lnTo>
                  <a:lnTo>
                    <a:pt x="62" y="173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2" name="Freeform 305"/>
            <p:cNvSpPr/>
            <p:nvPr/>
          </p:nvSpPr>
          <p:spPr bwMode="auto">
            <a:xfrm>
              <a:off x="7353028" y="3695482"/>
              <a:ext cx="18532" cy="14321"/>
            </a:xfrm>
            <a:custGeom>
              <a:avLst/>
              <a:gdLst>
                <a:gd name="T0" fmla="*/ 0 w 39"/>
                <a:gd name="T1" fmla="*/ 1 h 32"/>
                <a:gd name="T2" fmla="*/ 1 w 39"/>
                <a:gd name="T3" fmla="*/ 1 h 32"/>
                <a:gd name="T4" fmla="*/ 1 w 39"/>
                <a:gd name="T5" fmla="*/ 0 h 32"/>
                <a:gd name="T6" fmla="*/ 0 w 39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32"/>
                <a:gd name="T14" fmla="*/ 39 w 3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32">
                  <a:moveTo>
                    <a:pt x="0" y="32"/>
                  </a:moveTo>
                  <a:lnTo>
                    <a:pt x="36" y="26"/>
                  </a:lnTo>
                  <a:lnTo>
                    <a:pt x="39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3" name="Freeform 306"/>
            <p:cNvSpPr/>
            <p:nvPr/>
          </p:nvSpPr>
          <p:spPr bwMode="auto">
            <a:xfrm>
              <a:off x="5408851" y="2166352"/>
              <a:ext cx="545852" cy="521909"/>
            </a:xfrm>
            <a:custGeom>
              <a:avLst/>
              <a:gdLst>
                <a:gd name="T0" fmla="*/ 2 w 1139"/>
                <a:gd name="T1" fmla="*/ 11 h 1152"/>
                <a:gd name="T2" fmla="*/ 2 w 1139"/>
                <a:gd name="T3" fmla="*/ 12 h 1152"/>
                <a:gd name="T4" fmla="*/ 5 w 1139"/>
                <a:gd name="T5" fmla="*/ 13 h 1152"/>
                <a:gd name="T6" fmla="*/ 6 w 1139"/>
                <a:gd name="T7" fmla="*/ 12 h 1152"/>
                <a:gd name="T8" fmla="*/ 3 w 1139"/>
                <a:gd name="T9" fmla="*/ 15 h 1152"/>
                <a:gd name="T10" fmla="*/ 3 w 1139"/>
                <a:gd name="T11" fmla="*/ 17 h 1152"/>
                <a:gd name="T12" fmla="*/ 3 w 1139"/>
                <a:gd name="T13" fmla="*/ 18 h 1152"/>
                <a:gd name="T14" fmla="*/ 3 w 1139"/>
                <a:gd name="T15" fmla="*/ 19 h 1152"/>
                <a:gd name="T16" fmla="*/ 4 w 1139"/>
                <a:gd name="T17" fmla="*/ 20 h 1152"/>
                <a:gd name="T18" fmla="*/ 5 w 1139"/>
                <a:gd name="T19" fmla="*/ 19 h 1152"/>
                <a:gd name="T20" fmla="*/ 5 w 1139"/>
                <a:gd name="T21" fmla="*/ 21 h 1152"/>
                <a:gd name="T22" fmla="*/ 8 w 1139"/>
                <a:gd name="T23" fmla="*/ 21 h 1152"/>
                <a:gd name="T24" fmla="*/ 9 w 1139"/>
                <a:gd name="T25" fmla="*/ 21 h 1152"/>
                <a:gd name="T26" fmla="*/ 8 w 1139"/>
                <a:gd name="T27" fmla="*/ 24 h 1152"/>
                <a:gd name="T28" fmla="*/ 7 w 1139"/>
                <a:gd name="T29" fmla="*/ 25 h 1152"/>
                <a:gd name="T30" fmla="*/ 4 w 1139"/>
                <a:gd name="T31" fmla="*/ 26 h 1152"/>
                <a:gd name="T32" fmla="*/ 7 w 1139"/>
                <a:gd name="T33" fmla="*/ 26 h 1152"/>
                <a:gd name="T34" fmla="*/ 8 w 1139"/>
                <a:gd name="T35" fmla="*/ 24 h 1152"/>
                <a:gd name="T36" fmla="*/ 12 w 1139"/>
                <a:gd name="T37" fmla="*/ 22 h 1152"/>
                <a:gd name="T38" fmla="*/ 12 w 1139"/>
                <a:gd name="T39" fmla="*/ 20 h 1152"/>
                <a:gd name="T40" fmla="*/ 16 w 1139"/>
                <a:gd name="T41" fmla="*/ 16 h 1152"/>
                <a:gd name="T42" fmla="*/ 16 w 1139"/>
                <a:gd name="T43" fmla="*/ 17 h 1152"/>
                <a:gd name="T44" fmla="*/ 17 w 1139"/>
                <a:gd name="T45" fmla="*/ 18 h 1152"/>
                <a:gd name="T46" fmla="*/ 14 w 1139"/>
                <a:gd name="T47" fmla="*/ 19 h 1152"/>
                <a:gd name="T48" fmla="*/ 14 w 1139"/>
                <a:gd name="T49" fmla="*/ 20 h 1152"/>
                <a:gd name="T50" fmla="*/ 17 w 1139"/>
                <a:gd name="T51" fmla="*/ 18 h 1152"/>
                <a:gd name="T52" fmla="*/ 18 w 1139"/>
                <a:gd name="T53" fmla="*/ 17 h 1152"/>
                <a:gd name="T54" fmla="*/ 19 w 1139"/>
                <a:gd name="T55" fmla="*/ 17 h 1152"/>
                <a:gd name="T56" fmla="*/ 21 w 1139"/>
                <a:gd name="T57" fmla="*/ 19 h 1152"/>
                <a:gd name="T58" fmla="*/ 25 w 1139"/>
                <a:gd name="T59" fmla="*/ 19 h 1152"/>
                <a:gd name="T60" fmla="*/ 25 w 1139"/>
                <a:gd name="T61" fmla="*/ 20 h 1152"/>
                <a:gd name="T62" fmla="*/ 26 w 1139"/>
                <a:gd name="T63" fmla="*/ 20 h 1152"/>
                <a:gd name="T64" fmla="*/ 24 w 1139"/>
                <a:gd name="T65" fmla="*/ 19 h 1152"/>
                <a:gd name="T66" fmla="*/ 14 w 1139"/>
                <a:gd name="T67" fmla="*/ 2 h 1152"/>
                <a:gd name="T68" fmla="*/ 11 w 1139"/>
                <a:gd name="T69" fmla="*/ 1 h 1152"/>
                <a:gd name="T70" fmla="*/ 10 w 1139"/>
                <a:gd name="T71" fmla="*/ 1 h 1152"/>
                <a:gd name="T72" fmla="*/ 10 w 1139"/>
                <a:gd name="T73" fmla="*/ 0 h 1152"/>
                <a:gd name="T74" fmla="*/ 7 w 1139"/>
                <a:gd name="T75" fmla="*/ 1 h 1152"/>
                <a:gd name="T76" fmla="*/ 7 w 1139"/>
                <a:gd name="T77" fmla="*/ 1 h 1152"/>
                <a:gd name="T78" fmla="*/ 6 w 1139"/>
                <a:gd name="T79" fmla="*/ 3 h 1152"/>
                <a:gd name="T80" fmla="*/ 4 w 1139"/>
                <a:gd name="T81" fmla="*/ 4 h 1152"/>
                <a:gd name="T82" fmla="*/ 2 w 1139"/>
                <a:gd name="T83" fmla="*/ 5 h 1152"/>
                <a:gd name="T84" fmla="*/ 4 w 1139"/>
                <a:gd name="T85" fmla="*/ 8 h 1152"/>
                <a:gd name="T86" fmla="*/ 5 w 1139"/>
                <a:gd name="T87" fmla="*/ 9 h 1152"/>
                <a:gd name="T88" fmla="*/ 6 w 1139"/>
                <a:gd name="T89" fmla="*/ 9 h 1152"/>
                <a:gd name="T90" fmla="*/ 4 w 1139"/>
                <a:gd name="T91" fmla="*/ 9 h 1152"/>
                <a:gd name="T92" fmla="*/ 3 w 1139"/>
                <a:gd name="T93" fmla="*/ 9 h 115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39"/>
                <a:gd name="T142" fmla="*/ 0 h 1152"/>
                <a:gd name="T143" fmla="*/ 1139 w 1139"/>
                <a:gd name="T144" fmla="*/ 1152 h 115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39" h="1152">
                  <a:moveTo>
                    <a:pt x="0" y="441"/>
                  </a:moveTo>
                  <a:lnTo>
                    <a:pt x="74" y="463"/>
                  </a:lnTo>
                  <a:lnTo>
                    <a:pt x="45" y="472"/>
                  </a:lnTo>
                  <a:lnTo>
                    <a:pt x="75" y="514"/>
                  </a:lnTo>
                  <a:lnTo>
                    <a:pt x="190" y="510"/>
                  </a:lnTo>
                  <a:lnTo>
                    <a:pt x="205" y="538"/>
                  </a:lnTo>
                  <a:lnTo>
                    <a:pt x="278" y="503"/>
                  </a:lnTo>
                  <a:lnTo>
                    <a:pt x="253" y="517"/>
                  </a:lnTo>
                  <a:lnTo>
                    <a:pt x="267" y="587"/>
                  </a:lnTo>
                  <a:lnTo>
                    <a:pt x="111" y="655"/>
                  </a:lnTo>
                  <a:lnTo>
                    <a:pt x="72" y="729"/>
                  </a:lnTo>
                  <a:lnTo>
                    <a:pt x="107" y="718"/>
                  </a:lnTo>
                  <a:lnTo>
                    <a:pt x="79" y="737"/>
                  </a:lnTo>
                  <a:lnTo>
                    <a:pt x="107" y="761"/>
                  </a:lnTo>
                  <a:lnTo>
                    <a:pt x="165" y="771"/>
                  </a:lnTo>
                  <a:lnTo>
                    <a:pt x="134" y="809"/>
                  </a:lnTo>
                  <a:lnTo>
                    <a:pt x="159" y="847"/>
                  </a:lnTo>
                  <a:lnTo>
                    <a:pt x="190" y="852"/>
                  </a:lnTo>
                  <a:lnTo>
                    <a:pt x="250" y="771"/>
                  </a:lnTo>
                  <a:lnTo>
                    <a:pt x="213" y="809"/>
                  </a:lnTo>
                  <a:lnTo>
                    <a:pt x="244" y="887"/>
                  </a:lnTo>
                  <a:lnTo>
                    <a:pt x="228" y="917"/>
                  </a:lnTo>
                  <a:lnTo>
                    <a:pt x="298" y="872"/>
                  </a:lnTo>
                  <a:lnTo>
                    <a:pt x="346" y="928"/>
                  </a:lnTo>
                  <a:lnTo>
                    <a:pt x="363" y="895"/>
                  </a:lnTo>
                  <a:lnTo>
                    <a:pt x="378" y="917"/>
                  </a:lnTo>
                  <a:lnTo>
                    <a:pt x="431" y="889"/>
                  </a:lnTo>
                  <a:lnTo>
                    <a:pt x="360" y="1032"/>
                  </a:lnTo>
                  <a:lnTo>
                    <a:pt x="299" y="1060"/>
                  </a:lnTo>
                  <a:lnTo>
                    <a:pt x="298" y="1093"/>
                  </a:lnTo>
                  <a:lnTo>
                    <a:pt x="228" y="1094"/>
                  </a:lnTo>
                  <a:lnTo>
                    <a:pt x="176" y="1152"/>
                  </a:lnTo>
                  <a:lnTo>
                    <a:pt x="244" y="1109"/>
                  </a:lnTo>
                  <a:lnTo>
                    <a:pt x="317" y="1110"/>
                  </a:lnTo>
                  <a:lnTo>
                    <a:pt x="360" y="1075"/>
                  </a:lnTo>
                  <a:lnTo>
                    <a:pt x="339" y="1047"/>
                  </a:lnTo>
                  <a:lnTo>
                    <a:pt x="386" y="1051"/>
                  </a:lnTo>
                  <a:lnTo>
                    <a:pt x="528" y="943"/>
                  </a:lnTo>
                  <a:lnTo>
                    <a:pt x="559" y="904"/>
                  </a:lnTo>
                  <a:lnTo>
                    <a:pt x="532" y="871"/>
                  </a:lnTo>
                  <a:lnTo>
                    <a:pt x="660" y="740"/>
                  </a:lnTo>
                  <a:lnTo>
                    <a:pt x="676" y="675"/>
                  </a:lnTo>
                  <a:lnTo>
                    <a:pt x="661" y="740"/>
                  </a:lnTo>
                  <a:lnTo>
                    <a:pt x="715" y="728"/>
                  </a:lnTo>
                  <a:lnTo>
                    <a:pt x="684" y="755"/>
                  </a:lnTo>
                  <a:lnTo>
                    <a:pt x="727" y="767"/>
                  </a:lnTo>
                  <a:lnTo>
                    <a:pt x="635" y="776"/>
                  </a:lnTo>
                  <a:lnTo>
                    <a:pt x="615" y="841"/>
                  </a:lnTo>
                  <a:lnTo>
                    <a:pt x="650" y="837"/>
                  </a:lnTo>
                  <a:lnTo>
                    <a:pt x="618" y="882"/>
                  </a:lnTo>
                  <a:lnTo>
                    <a:pt x="740" y="825"/>
                  </a:lnTo>
                  <a:lnTo>
                    <a:pt x="760" y="790"/>
                  </a:lnTo>
                  <a:lnTo>
                    <a:pt x="739" y="774"/>
                  </a:lnTo>
                  <a:lnTo>
                    <a:pt x="767" y="743"/>
                  </a:lnTo>
                  <a:lnTo>
                    <a:pt x="763" y="767"/>
                  </a:lnTo>
                  <a:lnTo>
                    <a:pt x="823" y="753"/>
                  </a:lnTo>
                  <a:lnTo>
                    <a:pt x="813" y="779"/>
                  </a:lnTo>
                  <a:lnTo>
                    <a:pt x="911" y="825"/>
                  </a:lnTo>
                  <a:lnTo>
                    <a:pt x="1059" y="847"/>
                  </a:lnTo>
                  <a:lnTo>
                    <a:pt x="1083" y="821"/>
                  </a:lnTo>
                  <a:lnTo>
                    <a:pt x="1105" y="835"/>
                  </a:lnTo>
                  <a:lnTo>
                    <a:pt x="1076" y="860"/>
                  </a:lnTo>
                  <a:lnTo>
                    <a:pt x="1120" y="887"/>
                  </a:lnTo>
                  <a:lnTo>
                    <a:pt x="1139" y="866"/>
                  </a:lnTo>
                  <a:lnTo>
                    <a:pt x="1104" y="809"/>
                  </a:lnTo>
                  <a:lnTo>
                    <a:pt x="1032" y="809"/>
                  </a:lnTo>
                  <a:lnTo>
                    <a:pt x="1032" y="132"/>
                  </a:lnTo>
                  <a:lnTo>
                    <a:pt x="621" y="77"/>
                  </a:lnTo>
                  <a:lnTo>
                    <a:pt x="607" y="43"/>
                  </a:lnTo>
                  <a:lnTo>
                    <a:pt x="495" y="22"/>
                  </a:lnTo>
                  <a:lnTo>
                    <a:pt x="481" y="50"/>
                  </a:lnTo>
                  <a:lnTo>
                    <a:pt x="449" y="42"/>
                  </a:lnTo>
                  <a:lnTo>
                    <a:pt x="480" y="17"/>
                  </a:lnTo>
                  <a:lnTo>
                    <a:pt x="433" y="0"/>
                  </a:lnTo>
                  <a:lnTo>
                    <a:pt x="388" y="43"/>
                  </a:lnTo>
                  <a:lnTo>
                    <a:pt x="314" y="50"/>
                  </a:lnTo>
                  <a:lnTo>
                    <a:pt x="307" y="89"/>
                  </a:lnTo>
                  <a:lnTo>
                    <a:pt x="301" y="65"/>
                  </a:lnTo>
                  <a:lnTo>
                    <a:pt x="233" y="88"/>
                  </a:lnTo>
                  <a:lnTo>
                    <a:pt x="244" y="119"/>
                  </a:lnTo>
                  <a:lnTo>
                    <a:pt x="213" y="109"/>
                  </a:lnTo>
                  <a:lnTo>
                    <a:pt x="168" y="176"/>
                  </a:lnTo>
                  <a:lnTo>
                    <a:pt x="72" y="197"/>
                  </a:lnTo>
                  <a:lnTo>
                    <a:pt x="75" y="229"/>
                  </a:lnTo>
                  <a:lnTo>
                    <a:pt x="48" y="235"/>
                  </a:lnTo>
                  <a:lnTo>
                    <a:pt x="165" y="331"/>
                  </a:lnTo>
                  <a:lnTo>
                    <a:pt x="328" y="377"/>
                  </a:lnTo>
                  <a:lnTo>
                    <a:pt x="228" y="364"/>
                  </a:lnTo>
                  <a:lnTo>
                    <a:pt x="233" y="391"/>
                  </a:lnTo>
                  <a:lnTo>
                    <a:pt x="273" y="392"/>
                  </a:lnTo>
                  <a:lnTo>
                    <a:pt x="239" y="411"/>
                  </a:lnTo>
                  <a:lnTo>
                    <a:pt x="165" y="407"/>
                  </a:lnTo>
                  <a:lnTo>
                    <a:pt x="165" y="368"/>
                  </a:lnTo>
                  <a:lnTo>
                    <a:pt x="129" y="372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4" name="Freeform 307"/>
            <p:cNvSpPr/>
            <p:nvPr/>
          </p:nvSpPr>
          <p:spPr bwMode="auto">
            <a:xfrm>
              <a:off x="5631234" y="3504540"/>
              <a:ext cx="21901" cy="27050"/>
            </a:xfrm>
            <a:custGeom>
              <a:avLst/>
              <a:gdLst>
                <a:gd name="T0" fmla="*/ 0 w 45"/>
                <a:gd name="T1" fmla="*/ 1 h 62"/>
                <a:gd name="T2" fmla="*/ 0 w 45"/>
                <a:gd name="T3" fmla="*/ 0 h 62"/>
                <a:gd name="T4" fmla="*/ 1 w 45"/>
                <a:gd name="T5" fmla="*/ 1 h 62"/>
                <a:gd name="T6" fmla="*/ 0 w 45"/>
                <a:gd name="T7" fmla="*/ 1 h 62"/>
                <a:gd name="T8" fmla="*/ 0 w 45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2"/>
                <a:gd name="T17" fmla="*/ 45 w 45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2">
                  <a:moveTo>
                    <a:pt x="0" y="23"/>
                  </a:moveTo>
                  <a:lnTo>
                    <a:pt x="4" y="0"/>
                  </a:lnTo>
                  <a:lnTo>
                    <a:pt x="45" y="38"/>
                  </a:lnTo>
                  <a:lnTo>
                    <a:pt x="14" y="62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5" name="Freeform 308"/>
            <p:cNvSpPr/>
            <p:nvPr/>
          </p:nvSpPr>
          <p:spPr bwMode="auto">
            <a:xfrm>
              <a:off x="5651452" y="2605519"/>
              <a:ext cx="47172" cy="30232"/>
            </a:xfrm>
            <a:custGeom>
              <a:avLst/>
              <a:gdLst>
                <a:gd name="T0" fmla="*/ 0 w 100"/>
                <a:gd name="T1" fmla="*/ 1 h 69"/>
                <a:gd name="T2" fmla="*/ 1 w 100"/>
                <a:gd name="T3" fmla="*/ 1 h 69"/>
                <a:gd name="T4" fmla="*/ 2 w 100"/>
                <a:gd name="T5" fmla="*/ 0 h 69"/>
                <a:gd name="T6" fmla="*/ 1 w 100"/>
                <a:gd name="T7" fmla="*/ 0 h 69"/>
                <a:gd name="T8" fmla="*/ 1 w 100"/>
                <a:gd name="T9" fmla="*/ 1 h 69"/>
                <a:gd name="T10" fmla="*/ 0 w 100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69"/>
                <a:gd name="T20" fmla="*/ 100 w 100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69">
                  <a:moveTo>
                    <a:pt x="0" y="28"/>
                  </a:moveTo>
                  <a:lnTo>
                    <a:pt x="28" y="69"/>
                  </a:lnTo>
                  <a:lnTo>
                    <a:pt x="100" y="11"/>
                  </a:lnTo>
                  <a:lnTo>
                    <a:pt x="32" y="0"/>
                  </a:lnTo>
                  <a:lnTo>
                    <a:pt x="41" y="27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6" name="Freeform 309"/>
            <p:cNvSpPr/>
            <p:nvPr/>
          </p:nvSpPr>
          <p:spPr bwMode="auto">
            <a:xfrm>
              <a:off x="5958073" y="2548237"/>
              <a:ext cx="146571" cy="143207"/>
            </a:xfrm>
            <a:custGeom>
              <a:avLst/>
              <a:gdLst>
                <a:gd name="T0" fmla="*/ 0 w 306"/>
                <a:gd name="T1" fmla="*/ 1 h 315"/>
                <a:gd name="T2" fmla="*/ 0 w 306"/>
                <a:gd name="T3" fmla="*/ 2 h 315"/>
                <a:gd name="T4" fmla="*/ 1 w 306"/>
                <a:gd name="T5" fmla="*/ 2 h 315"/>
                <a:gd name="T6" fmla="*/ 2 w 306"/>
                <a:gd name="T7" fmla="*/ 2 h 315"/>
                <a:gd name="T8" fmla="*/ 1 w 306"/>
                <a:gd name="T9" fmla="*/ 1 h 315"/>
                <a:gd name="T10" fmla="*/ 2 w 306"/>
                <a:gd name="T11" fmla="*/ 1 h 315"/>
                <a:gd name="T12" fmla="*/ 3 w 306"/>
                <a:gd name="T13" fmla="*/ 2 h 315"/>
                <a:gd name="T14" fmla="*/ 2 w 306"/>
                <a:gd name="T15" fmla="*/ 1 h 315"/>
                <a:gd name="T16" fmla="*/ 3 w 306"/>
                <a:gd name="T17" fmla="*/ 2 h 315"/>
                <a:gd name="T18" fmla="*/ 4 w 306"/>
                <a:gd name="T19" fmla="*/ 3 h 315"/>
                <a:gd name="T20" fmla="*/ 4 w 306"/>
                <a:gd name="T21" fmla="*/ 4 h 315"/>
                <a:gd name="T22" fmla="*/ 6 w 306"/>
                <a:gd name="T23" fmla="*/ 5 h 315"/>
                <a:gd name="T24" fmla="*/ 5 w 306"/>
                <a:gd name="T25" fmla="*/ 6 h 315"/>
                <a:gd name="T26" fmla="*/ 6 w 306"/>
                <a:gd name="T27" fmla="*/ 5 h 315"/>
                <a:gd name="T28" fmla="*/ 6 w 306"/>
                <a:gd name="T29" fmla="*/ 7 h 315"/>
                <a:gd name="T30" fmla="*/ 7 w 306"/>
                <a:gd name="T31" fmla="*/ 7 h 315"/>
                <a:gd name="T32" fmla="*/ 7 w 306"/>
                <a:gd name="T33" fmla="*/ 6 h 315"/>
                <a:gd name="T34" fmla="*/ 5 w 306"/>
                <a:gd name="T35" fmla="*/ 5 h 315"/>
                <a:gd name="T36" fmla="*/ 2 w 306"/>
                <a:gd name="T37" fmla="*/ 0 h 315"/>
                <a:gd name="T38" fmla="*/ 1 w 306"/>
                <a:gd name="T39" fmla="*/ 1 h 315"/>
                <a:gd name="T40" fmla="*/ 0 w 306"/>
                <a:gd name="T41" fmla="*/ 1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6"/>
                <a:gd name="T64" fmla="*/ 0 h 315"/>
                <a:gd name="T65" fmla="*/ 306 w 306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6" h="315">
                  <a:moveTo>
                    <a:pt x="0" y="30"/>
                  </a:moveTo>
                  <a:lnTo>
                    <a:pt x="15" y="77"/>
                  </a:lnTo>
                  <a:lnTo>
                    <a:pt x="56" y="98"/>
                  </a:lnTo>
                  <a:lnTo>
                    <a:pt x="77" y="83"/>
                  </a:lnTo>
                  <a:lnTo>
                    <a:pt x="38" y="58"/>
                  </a:lnTo>
                  <a:lnTo>
                    <a:pt x="77" y="58"/>
                  </a:lnTo>
                  <a:lnTo>
                    <a:pt x="107" y="99"/>
                  </a:lnTo>
                  <a:lnTo>
                    <a:pt x="96" y="27"/>
                  </a:lnTo>
                  <a:lnTo>
                    <a:pt x="120" y="90"/>
                  </a:lnTo>
                  <a:lnTo>
                    <a:pt x="186" y="125"/>
                  </a:lnTo>
                  <a:lnTo>
                    <a:pt x="174" y="169"/>
                  </a:lnTo>
                  <a:lnTo>
                    <a:pt x="249" y="225"/>
                  </a:lnTo>
                  <a:lnTo>
                    <a:pt x="227" y="269"/>
                  </a:lnTo>
                  <a:lnTo>
                    <a:pt x="265" y="233"/>
                  </a:lnTo>
                  <a:lnTo>
                    <a:pt x="275" y="315"/>
                  </a:lnTo>
                  <a:lnTo>
                    <a:pt x="303" y="302"/>
                  </a:lnTo>
                  <a:lnTo>
                    <a:pt x="306" y="240"/>
                  </a:lnTo>
                  <a:lnTo>
                    <a:pt x="235" y="205"/>
                  </a:lnTo>
                  <a:lnTo>
                    <a:pt x="98" y="0"/>
                  </a:lnTo>
                  <a:lnTo>
                    <a:pt x="23" y="5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7" name="Freeform 310"/>
            <p:cNvSpPr/>
            <p:nvPr/>
          </p:nvSpPr>
          <p:spPr bwMode="auto">
            <a:xfrm>
              <a:off x="5990081" y="2594381"/>
              <a:ext cx="23586" cy="2227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1 h 51"/>
                <a:gd name="T4" fmla="*/ 0 w 50"/>
                <a:gd name="T5" fmla="*/ 1 h 51"/>
                <a:gd name="T6" fmla="*/ 1 w 50"/>
                <a:gd name="T7" fmla="*/ 1 h 51"/>
                <a:gd name="T8" fmla="*/ 1 w 50"/>
                <a:gd name="T9" fmla="*/ 1 h 51"/>
                <a:gd name="T10" fmla="*/ 1 w 50"/>
                <a:gd name="T11" fmla="*/ 0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lnTo>
                    <a:pt x="13" y="51"/>
                  </a:lnTo>
                  <a:lnTo>
                    <a:pt x="18" y="24"/>
                  </a:lnTo>
                  <a:lnTo>
                    <a:pt x="50" y="46"/>
                  </a:lnTo>
                  <a:lnTo>
                    <a:pt x="21" y="24"/>
                  </a:lnTo>
                  <a:lnTo>
                    <a:pt x="49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8" name="Freeform 311"/>
            <p:cNvSpPr/>
            <p:nvPr/>
          </p:nvSpPr>
          <p:spPr bwMode="auto">
            <a:xfrm>
              <a:off x="6000191" y="2613475"/>
              <a:ext cx="15163" cy="36597"/>
            </a:xfrm>
            <a:custGeom>
              <a:avLst/>
              <a:gdLst>
                <a:gd name="T0" fmla="*/ 0 w 29"/>
                <a:gd name="T1" fmla="*/ 0 h 80"/>
                <a:gd name="T2" fmla="*/ 1 w 29"/>
                <a:gd name="T3" fmla="*/ 0 h 80"/>
                <a:gd name="T4" fmla="*/ 1 w 29"/>
                <a:gd name="T5" fmla="*/ 2 h 80"/>
                <a:gd name="T6" fmla="*/ 0 w 29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0"/>
                <a:gd name="T14" fmla="*/ 29 w 29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0">
                  <a:moveTo>
                    <a:pt x="0" y="0"/>
                  </a:moveTo>
                  <a:lnTo>
                    <a:pt x="28" y="15"/>
                  </a:lnTo>
                  <a:lnTo>
                    <a:pt x="29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599" name="Freeform 312"/>
            <p:cNvSpPr/>
            <p:nvPr/>
          </p:nvSpPr>
          <p:spPr bwMode="auto">
            <a:xfrm>
              <a:off x="6017038" y="2595972"/>
              <a:ext cx="18532" cy="20685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1 h 47"/>
                <a:gd name="T4" fmla="*/ 1 w 39"/>
                <a:gd name="T5" fmla="*/ 1 h 47"/>
                <a:gd name="T6" fmla="*/ 1 w 39"/>
                <a:gd name="T7" fmla="*/ 0 h 47"/>
                <a:gd name="T8" fmla="*/ 1 w 39"/>
                <a:gd name="T9" fmla="*/ 1 h 47"/>
                <a:gd name="T10" fmla="*/ 1 w 39"/>
                <a:gd name="T11" fmla="*/ 0 h 47"/>
                <a:gd name="T12" fmla="*/ 0 w 39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7"/>
                <a:gd name="T23" fmla="*/ 39 w 3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7">
                  <a:moveTo>
                    <a:pt x="0" y="0"/>
                  </a:moveTo>
                  <a:lnTo>
                    <a:pt x="7" y="47"/>
                  </a:lnTo>
                  <a:lnTo>
                    <a:pt x="32" y="47"/>
                  </a:lnTo>
                  <a:lnTo>
                    <a:pt x="22" y="4"/>
                  </a:lnTo>
                  <a:lnTo>
                    <a:pt x="39" y="35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0" name="Freeform 313"/>
            <p:cNvSpPr/>
            <p:nvPr/>
          </p:nvSpPr>
          <p:spPr bwMode="auto">
            <a:xfrm>
              <a:off x="6032201" y="2626205"/>
              <a:ext cx="16847" cy="17503"/>
            </a:xfrm>
            <a:custGeom>
              <a:avLst/>
              <a:gdLst>
                <a:gd name="T0" fmla="*/ 0 w 34"/>
                <a:gd name="T1" fmla="*/ 0 h 35"/>
                <a:gd name="T2" fmla="*/ 1 w 34"/>
                <a:gd name="T3" fmla="*/ 1 h 35"/>
                <a:gd name="T4" fmla="*/ 1 w 34"/>
                <a:gd name="T5" fmla="*/ 0 h 35"/>
                <a:gd name="T6" fmla="*/ 0 w 3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5"/>
                <a:gd name="T14" fmla="*/ 34 w 34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5">
                  <a:moveTo>
                    <a:pt x="0" y="0"/>
                  </a:moveTo>
                  <a:lnTo>
                    <a:pt x="31" y="35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1" name="Freeform 314"/>
            <p:cNvSpPr/>
            <p:nvPr/>
          </p:nvSpPr>
          <p:spPr bwMode="auto">
            <a:xfrm>
              <a:off x="6037255" y="2648481"/>
              <a:ext cx="25271" cy="36597"/>
            </a:xfrm>
            <a:custGeom>
              <a:avLst/>
              <a:gdLst>
                <a:gd name="T0" fmla="*/ 0 w 53"/>
                <a:gd name="T1" fmla="*/ 0 h 81"/>
                <a:gd name="T2" fmla="*/ 1 w 53"/>
                <a:gd name="T3" fmla="*/ 1 h 81"/>
                <a:gd name="T4" fmla="*/ 1 w 53"/>
                <a:gd name="T5" fmla="*/ 2 h 81"/>
                <a:gd name="T6" fmla="*/ 0 w 5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81"/>
                <a:gd name="T14" fmla="*/ 53 w 5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81">
                  <a:moveTo>
                    <a:pt x="0" y="0"/>
                  </a:moveTo>
                  <a:lnTo>
                    <a:pt x="42" y="30"/>
                  </a:lnTo>
                  <a:lnTo>
                    <a:pt x="53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2" name="Freeform 315"/>
            <p:cNvSpPr/>
            <p:nvPr/>
          </p:nvSpPr>
          <p:spPr bwMode="auto">
            <a:xfrm>
              <a:off x="6077687" y="2658029"/>
              <a:ext cx="11793" cy="23868"/>
            </a:xfrm>
            <a:custGeom>
              <a:avLst/>
              <a:gdLst>
                <a:gd name="T0" fmla="*/ 0 w 26"/>
                <a:gd name="T1" fmla="*/ 1 h 49"/>
                <a:gd name="T2" fmla="*/ 0 w 26"/>
                <a:gd name="T3" fmla="*/ 0 h 49"/>
                <a:gd name="T4" fmla="*/ 1 w 26"/>
                <a:gd name="T5" fmla="*/ 2 h 49"/>
                <a:gd name="T6" fmla="*/ 0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9"/>
                <a:gd name="T14" fmla="*/ 26 w 2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9">
                  <a:moveTo>
                    <a:pt x="0" y="29"/>
                  </a:moveTo>
                  <a:lnTo>
                    <a:pt x="10" y="0"/>
                  </a:lnTo>
                  <a:lnTo>
                    <a:pt x="26" y="4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3" name="Freeform 317"/>
            <p:cNvSpPr/>
            <p:nvPr/>
          </p:nvSpPr>
          <p:spPr bwMode="auto">
            <a:xfrm>
              <a:off x="7418732" y="4527672"/>
              <a:ext cx="94345" cy="108200"/>
            </a:xfrm>
            <a:custGeom>
              <a:avLst/>
              <a:gdLst>
                <a:gd name="T0" fmla="*/ 0 w 199"/>
                <a:gd name="T1" fmla="*/ 5 h 238"/>
                <a:gd name="T2" fmla="*/ 1 w 199"/>
                <a:gd name="T3" fmla="*/ 0 h 238"/>
                <a:gd name="T4" fmla="*/ 1 w 199"/>
                <a:gd name="T5" fmla="*/ 0 h 238"/>
                <a:gd name="T6" fmla="*/ 4 w 199"/>
                <a:gd name="T7" fmla="*/ 2 h 238"/>
                <a:gd name="T8" fmla="*/ 5 w 199"/>
                <a:gd name="T9" fmla="*/ 3 h 238"/>
                <a:gd name="T10" fmla="*/ 4 w 199"/>
                <a:gd name="T11" fmla="*/ 4 h 238"/>
                <a:gd name="T12" fmla="*/ 3 w 199"/>
                <a:gd name="T13" fmla="*/ 5 h 238"/>
                <a:gd name="T14" fmla="*/ 0 w 199"/>
                <a:gd name="T15" fmla="*/ 5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9"/>
                <a:gd name="T25" fmla="*/ 0 h 238"/>
                <a:gd name="T26" fmla="*/ 199 w 199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9" h="238">
                  <a:moveTo>
                    <a:pt x="0" y="192"/>
                  </a:moveTo>
                  <a:lnTo>
                    <a:pt x="31" y="8"/>
                  </a:lnTo>
                  <a:lnTo>
                    <a:pt x="62" y="0"/>
                  </a:lnTo>
                  <a:lnTo>
                    <a:pt x="174" y="94"/>
                  </a:lnTo>
                  <a:lnTo>
                    <a:pt x="199" y="131"/>
                  </a:lnTo>
                  <a:lnTo>
                    <a:pt x="189" y="178"/>
                  </a:lnTo>
                  <a:lnTo>
                    <a:pt x="136" y="238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4" name="Freeform 318"/>
            <p:cNvSpPr/>
            <p:nvPr/>
          </p:nvSpPr>
          <p:spPr bwMode="auto">
            <a:xfrm>
              <a:off x="7147491" y="3663659"/>
              <a:ext cx="245970" cy="229131"/>
            </a:xfrm>
            <a:custGeom>
              <a:avLst/>
              <a:gdLst>
                <a:gd name="T0" fmla="*/ 0 w 510"/>
                <a:gd name="T1" fmla="*/ 3 h 507"/>
                <a:gd name="T2" fmla="*/ 1 w 510"/>
                <a:gd name="T3" fmla="*/ 5 h 507"/>
                <a:gd name="T4" fmla="*/ 3 w 510"/>
                <a:gd name="T5" fmla="*/ 5 h 507"/>
                <a:gd name="T6" fmla="*/ 3 w 510"/>
                <a:gd name="T7" fmla="*/ 6 h 507"/>
                <a:gd name="T8" fmla="*/ 5 w 510"/>
                <a:gd name="T9" fmla="*/ 6 h 507"/>
                <a:gd name="T10" fmla="*/ 5 w 510"/>
                <a:gd name="T11" fmla="*/ 10 h 507"/>
                <a:gd name="T12" fmla="*/ 6 w 510"/>
                <a:gd name="T13" fmla="*/ 11 h 507"/>
                <a:gd name="T14" fmla="*/ 7 w 510"/>
                <a:gd name="T15" fmla="*/ 12 h 507"/>
                <a:gd name="T16" fmla="*/ 9 w 510"/>
                <a:gd name="T17" fmla="*/ 10 h 507"/>
                <a:gd name="T18" fmla="*/ 8 w 510"/>
                <a:gd name="T19" fmla="*/ 10 h 507"/>
                <a:gd name="T20" fmla="*/ 8 w 510"/>
                <a:gd name="T21" fmla="*/ 8 h 507"/>
                <a:gd name="T22" fmla="*/ 9 w 510"/>
                <a:gd name="T23" fmla="*/ 9 h 507"/>
                <a:gd name="T24" fmla="*/ 11 w 510"/>
                <a:gd name="T25" fmla="*/ 7 h 507"/>
                <a:gd name="T26" fmla="*/ 11 w 510"/>
                <a:gd name="T27" fmla="*/ 6 h 507"/>
                <a:gd name="T28" fmla="*/ 11 w 510"/>
                <a:gd name="T29" fmla="*/ 5 h 507"/>
                <a:gd name="T30" fmla="*/ 11 w 510"/>
                <a:gd name="T31" fmla="*/ 5 h 507"/>
                <a:gd name="T32" fmla="*/ 12 w 510"/>
                <a:gd name="T33" fmla="*/ 4 h 507"/>
                <a:gd name="T34" fmla="*/ 11 w 510"/>
                <a:gd name="T35" fmla="*/ 4 h 507"/>
                <a:gd name="T36" fmla="*/ 11 w 510"/>
                <a:gd name="T37" fmla="*/ 3 h 507"/>
                <a:gd name="T38" fmla="*/ 9 w 510"/>
                <a:gd name="T39" fmla="*/ 2 h 507"/>
                <a:gd name="T40" fmla="*/ 10 w 510"/>
                <a:gd name="T41" fmla="*/ 2 h 507"/>
                <a:gd name="T42" fmla="*/ 5 w 510"/>
                <a:gd name="T43" fmla="*/ 2 h 507"/>
                <a:gd name="T44" fmla="*/ 3 w 510"/>
                <a:gd name="T45" fmla="*/ 0 h 507"/>
                <a:gd name="T46" fmla="*/ 3 w 510"/>
                <a:gd name="T47" fmla="*/ 1 h 507"/>
                <a:gd name="T48" fmla="*/ 1 w 510"/>
                <a:gd name="T49" fmla="*/ 1 h 507"/>
                <a:gd name="T50" fmla="*/ 2 w 510"/>
                <a:gd name="T51" fmla="*/ 3 h 507"/>
                <a:gd name="T52" fmla="*/ 1 w 510"/>
                <a:gd name="T53" fmla="*/ 3 h 507"/>
                <a:gd name="T54" fmla="*/ 1 w 510"/>
                <a:gd name="T55" fmla="*/ 2 h 507"/>
                <a:gd name="T56" fmla="*/ 2 w 510"/>
                <a:gd name="T57" fmla="*/ 1 h 507"/>
                <a:gd name="T58" fmla="*/ 0 w 510"/>
                <a:gd name="T59" fmla="*/ 3 h 5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0"/>
                <a:gd name="T91" fmla="*/ 0 h 507"/>
                <a:gd name="T92" fmla="*/ 510 w 510"/>
                <a:gd name="T93" fmla="*/ 507 h 50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0" h="507">
                  <a:moveTo>
                    <a:pt x="0" y="138"/>
                  </a:moveTo>
                  <a:lnTo>
                    <a:pt x="48" y="226"/>
                  </a:lnTo>
                  <a:lnTo>
                    <a:pt x="122" y="237"/>
                  </a:lnTo>
                  <a:lnTo>
                    <a:pt x="146" y="275"/>
                  </a:lnTo>
                  <a:lnTo>
                    <a:pt x="220" y="269"/>
                  </a:lnTo>
                  <a:lnTo>
                    <a:pt x="208" y="422"/>
                  </a:lnTo>
                  <a:lnTo>
                    <a:pt x="243" y="486"/>
                  </a:lnTo>
                  <a:lnTo>
                    <a:pt x="284" y="507"/>
                  </a:lnTo>
                  <a:lnTo>
                    <a:pt x="379" y="448"/>
                  </a:lnTo>
                  <a:lnTo>
                    <a:pt x="341" y="437"/>
                  </a:lnTo>
                  <a:lnTo>
                    <a:pt x="325" y="352"/>
                  </a:lnTo>
                  <a:lnTo>
                    <a:pt x="387" y="368"/>
                  </a:lnTo>
                  <a:lnTo>
                    <a:pt x="487" y="315"/>
                  </a:lnTo>
                  <a:lnTo>
                    <a:pt x="457" y="275"/>
                  </a:lnTo>
                  <a:lnTo>
                    <a:pt x="491" y="236"/>
                  </a:lnTo>
                  <a:lnTo>
                    <a:pt x="477" y="207"/>
                  </a:lnTo>
                  <a:lnTo>
                    <a:pt x="510" y="175"/>
                  </a:lnTo>
                  <a:lnTo>
                    <a:pt x="467" y="168"/>
                  </a:lnTo>
                  <a:lnTo>
                    <a:pt x="467" y="127"/>
                  </a:lnTo>
                  <a:lnTo>
                    <a:pt x="391" y="84"/>
                  </a:lnTo>
                  <a:lnTo>
                    <a:pt x="426" y="72"/>
                  </a:lnTo>
                  <a:lnTo>
                    <a:pt x="200" y="81"/>
                  </a:lnTo>
                  <a:lnTo>
                    <a:pt x="127" y="0"/>
                  </a:lnTo>
                  <a:lnTo>
                    <a:pt x="133" y="37"/>
                  </a:lnTo>
                  <a:lnTo>
                    <a:pt x="66" y="68"/>
                  </a:lnTo>
                  <a:lnTo>
                    <a:pt x="86" y="127"/>
                  </a:lnTo>
                  <a:lnTo>
                    <a:pt x="63" y="150"/>
                  </a:lnTo>
                  <a:lnTo>
                    <a:pt x="48" y="96"/>
                  </a:lnTo>
                  <a:lnTo>
                    <a:pt x="73" y="22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5" name="Freeform 320"/>
            <p:cNvSpPr/>
            <p:nvPr/>
          </p:nvSpPr>
          <p:spPr bwMode="auto">
            <a:xfrm>
              <a:off x="2847933" y="3102015"/>
              <a:ext cx="259439" cy="203674"/>
            </a:xfrm>
            <a:custGeom>
              <a:avLst/>
              <a:gdLst>
                <a:gd name="T0" fmla="*/ 0 w 542"/>
                <a:gd name="T1" fmla="*/ 5 h 449"/>
                <a:gd name="T2" fmla="*/ 0 w 542"/>
                <a:gd name="T3" fmla="*/ 8 h 449"/>
                <a:gd name="T4" fmla="*/ 1 w 542"/>
                <a:gd name="T5" fmla="*/ 9 h 449"/>
                <a:gd name="T6" fmla="*/ 0 w 542"/>
                <a:gd name="T7" fmla="*/ 10 h 449"/>
                <a:gd name="T8" fmla="*/ 2 w 542"/>
                <a:gd name="T9" fmla="*/ 10 h 449"/>
                <a:gd name="T10" fmla="*/ 5 w 542"/>
                <a:gd name="T11" fmla="*/ 10 h 449"/>
                <a:gd name="T12" fmla="*/ 5 w 542"/>
                <a:gd name="T13" fmla="*/ 8 h 449"/>
                <a:gd name="T14" fmla="*/ 8 w 542"/>
                <a:gd name="T15" fmla="*/ 8 h 449"/>
                <a:gd name="T16" fmla="*/ 8 w 542"/>
                <a:gd name="T17" fmla="*/ 6 h 449"/>
                <a:gd name="T18" fmla="*/ 9 w 542"/>
                <a:gd name="T19" fmla="*/ 6 h 449"/>
                <a:gd name="T20" fmla="*/ 8 w 542"/>
                <a:gd name="T21" fmla="*/ 5 h 449"/>
                <a:gd name="T22" fmla="*/ 9 w 542"/>
                <a:gd name="T23" fmla="*/ 5 h 449"/>
                <a:gd name="T24" fmla="*/ 10 w 542"/>
                <a:gd name="T25" fmla="*/ 4 h 449"/>
                <a:gd name="T26" fmla="*/ 9 w 542"/>
                <a:gd name="T27" fmla="*/ 3 h 449"/>
                <a:gd name="T28" fmla="*/ 12 w 542"/>
                <a:gd name="T29" fmla="*/ 2 h 449"/>
                <a:gd name="T30" fmla="*/ 13 w 542"/>
                <a:gd name="T31" fmla="*/ 1 h 449"/>
                <a:gd name="T32" fmla="*/ 11 w 542"/>
                <a:gd name="T33" fmla="*/ 1 h 449"/>
                <a:gd name="T34" fmla="*/ 10 w 542"/>
                <a:gd name="T35" fmla="*/ 2 h 449"/>
                <a:gd name="T36" fmla="*/ 9 w 542"/>
                <a:gd name="T37" fmla="*/ 0 h 449"/>
                <a:gd name="T38" fmla="*/ 8 w 542"/>
                <a:gd name="T39" fmla="*/ 1 h 449"/>
                <a:gd name="T40" fmla="*/ 4 w 542"/>
                <a:gd name="T41" fmla="*/ 1 h 449"/>
                <a:gd name="T42" fmla="*/ 2 w 542"/>
                <a:gd name="T43" fmla="*/ 4 h 449"/>
                <a:gd name="T44" fmla="*/ 1 w 542"/>
                <a:gd name="T45" fmla="*/ 3 h 449"/>
                <a:gd name="T46" fmla="*/ 0 w 542"/>
                <a:gd name="T47" fmla="*/ 5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2"/>
                <a:gd name="T73" fmla="*/ 0 h 449"/>
                <a:gd name="T74" fmla="*/ 542 w 542"/>
                <a:gd name="T75" fmla="*/ 449 h 4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2" h="449">
                  <a:moveTo>
                    <a:pt x="0" y="214"/>
                  </a:moveTo>
                  <a:lnTo>
                    <a:pt x="6" y="333"/>
                  </a:lnTo>
                  <a:lnTo>
                    <a:pt x="42" y="368"/>
                  </a:lnTo>
                  <a:lnTo>
                    <a:pt x="14" y="426"/>
                  </a:lnTo>
                  <a:lnTo>
                    <a:pt x="73" y="449"/>
                  </a:lnTo>
                  <a:lnTo>
                    <a:pt x="212" y="426"/>
                  </a:lnTo>
                  <a:lnTo>
                    <a:pt x="239" y="361"/>
                  </a:lnTo>
                  <a:lnTo>
                    <a:pt x="333" y="325"/>
                  </a:lnTo>
                  <a:lnTo>
                    <a:pt x="340" y="269"/>
                  </a:lnTo>
                  <a:lnTo>
                    <a:pt x="375" y="254"/>
                  </a:lnTo>
                  <a:lnTo>
                    <a:pt x="361" y="226"/>
                  </a:lnTo>
                  <a:lnTo>
                    <a:pt x="393" y="222"/>
                  </a:lnTo>
                  <a:lnTo>
                    <a:pt x="418" y="168"/>
                  </a:lnTo>
                  <a:lnTo>
                    <a:pt x="408" y="112"/>
                  </a:lnTo>
                  <a:lnTo>
                    <a:pt x="538" y="72"/>
                  </a:lnTo>
                  <a:lnTo>
                    <a:pt x="542" y="61"/>
                  </a:lnTo>
                  <a:lnTo>
                    <a:pt x="492" y="50"/>
                  </a:lnTo>
                  <a:lnTo>
                    <a:pt x="423" y="88"/>
                  </a:lnTo>
                  <a:lnTo>
                    <a:pt x="392" y="0"/>
                  </a:lnTo>
                  <a:lnTo>
                    <a:pt x="335" y="66"/>
                  </a:lnTo>
                  <a:lnTo>
                    <a:pt x="169" y="61"/>
                  </a:lnTo>
                  <a:lnTo>
                    <a:pt x="82" y="165"/>
                  </a:lnTo>
                  <a:lnTo>
                    <a:pt x="25" y="131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6" name="Freeform 321"/>
            <p:cNvSpPr/>
            <p:nvPr/>
          </p:nvSpPr>
          <p:spPr bwMode="auto">
            <a:xfrm>
              <a:off x="2089831" y="3004952"/>
              <a:ext cx="33693" cy="68422"/>
            </a:xfrm>
            <a:custGeom>
              <a:avLst/>
              <a:gdLst>
                <a:gd name="T0" fmla="*/ 0 w 71"/>
                <a:gd name="T1" fmla="*/ 3 h 151"/>
                <a:gd name="T2" fmla="*/ 0 w 71"/>
                <a:gd name="T3" fmla="*/ 1 h 151"/>
                <a:gd name="T4" fmla="*/ 1 w 71"/>
                <a:gd name="T5" fmla="*/ 0 h 151"/>
                <a:gd name="T6" fmla="*/ 2 w 71"/>
                <a:gd name="T7" fmla="*/ 2 h 151"/>
                <a:gd name="T8" fmla="*/ 1 w 71"/>
                <a:gd name="T9" fmla="*/ 3 h 151"/>
                <a:gd name="T10" fmla="*/ 0 w 71"/>
                <a:gd name="T11" fmla="*/ 3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1"/>
                <a:gd name="T20" fmla="*/ 71 w 71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1">
                  <a:moveTo>
                    <a:pt x="0" y="114"/>
                  </a:moveTo>
                  <a:lnTo>
                    <a:pt x="1" y="37"/>
                  </a:lnTo>
                  <a:lnTo>
                    <a:pt x="33" y="0"/>
                  </a:lnTo>
                  <a:lnTo>
                    <a:pt x="71" y="88"/>
                  </a:lnTo>
                  <a:lnTo>
                    <a:pt x="35" y="15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7" name="Freeform 322"/>
            <p:cNvSpPr/>
            <p:nvPr/>
          </p:nvSpPr>
          <p:spPr bwMode="auto">
            <a:xfrm>
              <a:off x="1577692" y="3137022"/>
              <a:ext cx="373996" cy="388254"/>
            </a:xfrm>
            <a:custGeom>
              <a:avLst/>
              <a:gdLst>
                <a:gd name="T0" fmla="*/ 0 w 776"/>
                <a:gd name="T1" fmla="*/ 11 h 857"/>
                <a:gd name="T2" fmla="*/ 0 w 776"/>
                <a:gd name="T3" fmla="*/ 11 h 857"/>
                <a:gd name="T4" fmla="*/ 3 w 776"/>
                <a:gd name="T5" fmla="*/ 13 h 857"/>
                <a:gd name="T6" fmla="*/ 11 w 776"/>
                <a:gd name="T7" fmla="*/ 19 h 857"/>
                <a:gd name="T8" fmla="*/ 11 w 776"/>
                <a:gd name="T9" fmla="*/ 20 h 857"/>
                <a:gd name="T10" fmla="*/ 11 w 776"/>
                <a:gd name="T11" fmla="*/ 20 h 857"/>
                <a:gd name="T12" fmla="*/ 13 w 776"/>
                <a:gd name="T13" fmla="*/ 19 h 857"/>
                <a:gd name="T14" fmla="*/ 18 w 776"/>
                <a:gd name="T15" fmla="*/ 15 h 857"/>
                <a:gd name="T16" fmla="*/ 16 w 776"/>
                <a:gd name="T17" fmla="*/ 12 h 857"/>
                <a:gd name="T18" fmla="*/ 16 w 776"/>
                <a:gd name="T19" fmla="*/ 8 h 857"/>
                <a:gd name="T20" fmla="*/ 16 w 776"/>
                <a:gd name="T21" fmla="*/ 6 h 857"/>
                <a:gd name="T22" fmla="*/ 14 w 776"/>
                <a:gd name="T23" fmla="*/ 3 h 857"/>
                <a:gd name="T24" fmla="*/ 15 w 776"/>
                <a:gd name="T25" fmla="*/ 3 h 857"/>
                <a:gd name="T26" fmla="*/ 15 w 776"/>
                <a:gd name="T27" fmla="*/ 0 h 857"/>
                <a:gd name="T28" fmla="*/ 9 w 776"/>
                <a:gd name="T29" fmla="*/ 1 h 857"/>
                <a:gd name="T30" fmla="*/ 6 w 776"/>
                <a:gd name="T31" fmla="*/ 2 h 857"/>
                <a:gd name="T32" fmla="*/ 7 w 776"/>
                <a:gd name="T33" fmla="*/ 5 h 857"/>
                <a:gd name="T34" fmla="*/ 5 w 776"/>
                <a:gd name="T35" fmla="*/ 6 h 857"/>
                <a:gd name="T36" fmla="*/ 4 w 776"/>
                <a:gd name="T37" fmla="*/ 6 h 857"/>
                <a:gd name="T38" fmla="*/ 5 w 776"/>
                <a:gd name="T39" fmla="*/ 7 h 857"/>
                <a:gd name="T40" fmla="*/ 1 w 776"/>
                <a:gd name="T41" fmla="*/ 9 h 857"/>
                <a:gd name="T42" fmla="*/ 0 w 776"/>
                <a:gd name="T43" fmla="*/ 11 h 8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6"/>
                <a:gd name="T67" fmla="*/ 0 h 857"/>
                <a:gd name="T68" fmla="*/ 776 w 776"/>
                <a:gd name="T69" fmla="*/ 857 h 8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6" h="857">
                  <a:moveTo>
                    <a:pt x="0" y="458"/>
                  </a:moveTo>
                  <a:lnTo>
                    <a:pt x="5" y="475"/>
                  </a:lnTo>
                  <a:lnTo>
                    <a:pt x="150" y="582"/>
                  </a:lnTo>
                  <a:lnTo>
                    <a:pt x="454" y="818"/>
                  </a:lnTo>
                  <a:lnTo>
                    <a:pt x="456" y="857"/>
                  </a:lnTo>
                  <a:lnTo>
                    <a:pt x="488" y="853"/>
                  </a:lnTo>
                  <a:lnTo>
                    <a:pt x="547" y="836"/>
                  </a:lnTo>
                  <a:lnTo>
                    <a:pt x="776" y="651"/>
                  </a:lnTo>
                  <a:lnTo>
                    <a:pt x="687" y="527"/>
                  </a:lnTo>
                  <a:lnTo>
                    <a:pt x="688" y="330"/>
                  </a:lnTo>
                  <a:lnTo>
                    <a:pt x="679" y="241"/>
                  </a:lnTo>
                  <a:lnTo>
                    <a:pt x="612" y="151"/>
                  </a:lnTo>
                  <a:lnTo>
                    <a:pt x="647" y="120"/>
                  </a:lnTo>
                  <a:lnTo>
                    <a:pt x="659" y="0"/>
                  </a:lnTo>
                  <a:lnTo>
                    <a:pt x="391" y="20"/>
                  </a:lnTo>
                  <a:lnTo>
                    <a:pt x="246" y="92"/>
                  </a:lnTo>
                  <a:lnTo>
                    <a:pt x="284" y="238"/>
                  </a:lnTo>
                  <a:lnTo>
                    <a:pt x="224" y="241"/>
                  </a:lnTo>
                  <a:lnTo>
                    <a:pt x="189" y="258"/>
                  </a:lnTo>
                  <a:lnTo>
                    <a:pt x="196" y="296"/>
                  </a:lnTo>
                  <a:lnTo>
                    <a:pt x="21" y="383"/>
                  </a:lnTo>
                  <a:lnTo>
                    <a:pt x="0" y="45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8" name="Freeform 323"/>
            <p:cNvSpPr/>
            <p:nvPr/>
          </p:nvSpPr>
          <p:spPr bwMode="auto">
            <a:xfrm>
              <a:off x="3811564" y="4125160"/>
              <a:ext cx="739570" cy="609432"/>
            </a:xfrm>
            <a:custGeom>
              <a:avLst/>
              <a:gdLst>
                <a:gd name="T0" fmla="*/ 1 w 1543"/>
                <a:gd name="T1" fmla="*/ 17 h 1343"/>
                <a:gd name="T2" fmla="*/ 1 w 1543"/>
                <a:gd name="T3" fmla="*/ 16 h 1343"/>
                <a:gd name="T4" fmla="*/ 1 w 1543"/>
                <a:gd name="T5" fmla="*/ 12 h 1343"/>
                <a:gd name="T6" fmla="*/ 3 w 1543"/>
                <a:gd name="T7" fmla="*/ 10 h 1343"/>
                <a:gd name="T8" fmla="*/ 8 w 1543"/>
                <a:gd name="T9" fmla="*/ 8 h 1343"/>
                <a:gd name="T10" fmla="*/ 9 w 1543"/>
                <a:gd name="T11" fmla="*/ 6 h 1343"/>
                <a:gd name="T12" fmla="*/ 9 w 1543"/>
                <a:gd name="T13" fmla="*/ 6 h 1343"/>
                <a:gd name="T14" fmla="*/ 10 w 1543"/>
                <a:gd name="T15" fmla="*/ 5 h 1343"/>
                <a:gd name="T16" fmla="*/ 13 w 1543"/>
                <a:gd name="T17" fmla="*/ 4 h 1343"/>
                <a:gd name="T18" fmla="*/ 14 w 1543"/>
                <a:gd name="T19" fmla="*/ 4 h 1343"/>
                <a:gd name="T20" fmla="*/ 14 w 1543"/>
                <a:gd name="T21" fmla="*/ 4 h 1343"/>
                <a:gd name="T22" fmla="*/ 17 w 1543"/>
                <a:gd name="T23" fmla="*/ 1 h 1343"/>
                <a:gd name="T24" fmla="*/ 20 w 1543"/>
                <a:gd name="T25" fmla="*/ 2 h 1343"/>
                <a:gd name="T26" fmla="*/ 24 w 1543"/>
                <a:gd name="T27" fmla="*/ 7 h 1343"/>
                <a:gd name="T28" fmla="*/ 25 w 1543"/>
                <a:gd name="T29" fmla="*/ 1 h 1343"/>
                <a:gd name="T30" fmla="*/ 27 w 1543"/>
                <a:gd name="T31" fmla="*/ 4 h 1343"/>
                <a:gd name="T32" fmla="*/ 29 w 1543"/>
                <a:gd name="T33" fmla="*/ 9 h 1343"/>
                <a:gd name="T34" fmla="*/ 32 w 1543"/>
                <a:gd name="T35" fmla="*/ 13 h 1343"/>
                <a:gd name="T36" fmla="*/ 33 w 1543"/>
                <a:gd name="T37" fmla="*/ 14 h 1343"/>
                <a:gd name="T38" fmla="*/ 36 w 1543"/>
                <a:gd name="T39" fmla="*/ 19 h 1343"/>
                <a:gd name="T40" fmla="*/ 34 w 1543"/>
                <a:gd name="T41" fmla="*/ 25 h 1343"/>
                <a:gd name="T42" fmla="*/ 30 w 1543"/>
                <a:gd name="T43" fmla="*/ 30 h 1343"/>
                <a:gd name="T44" fmla="*/ 29 w 1543"/>
                <a:gd name="T45" fmla="*/ 31 h 1343"/>
                <a:gd name="T46" fmla="*/ 27 w 1543"/>
                <a:gd name="T47" fmla="*/ 31 h 1343"/>
                <a:gd name="T48" fmla="*/ 24 w 1543"/>
                <a:gd name="T49" fmla="*/ 29 h 1343"/>
                <a:gd name="T50" fmla="*/ 22 w 1543"/>
                <a:gd name="T51" fmla="*/ 27 h 1343"/>
                <a:gd name="T52" fmla="*/ 22 w 1543"/>
                <a:gd name="T53" fmla="*/ 27 h 1343"/>
                <a:gd name="T54" fmla="*/ 22 w 1543"/>
                <a:gd name="T55" fmla="*/ 23 h 1343"/>
                <a:gd name="T56" fmla="*/ 19 w 1543"/>
                <a:gd name="T57" fmla="*/ 26 h 1343"/>
                <a:gd name="T58" fmla="*/ 16 w 1543"/>
                <a:gd name="T59" fmla="*/ 22 h 1343"/>
                <a:gd name="T60" fmla="*/ 9 w 1543"/>
                <a:gd name="T61" fmla="*/ 25 h 1343"/>
                <a:gd name="T62" fmla="*/ 4 w 1543"/>
                <a:gd name="T63" fmla="*/ 27 h 1343"/>
                <a:gd name="T64" fmla="*/ 2 w 1543"/>
                <a:gd name="T65" fmla="*/ 22 h 13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1343"/>
                <a:gd name="T101" fmla="*/ 1543 w 1543"/>
                <a:gd name="T102" fmla="*/ 1343 h 13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1343">
                  <a:moveTo>
                    <a:pt x="0" y="708"/>
                  </a:moveTo>
                  <a:lnTo>
                    <a:pt x="25" y="718"/>
                  </a:lnTo>
                  <a:lnTo>
                    <a:pt x="9" y="678"/>
                  </a:lnTo>
                  <a:lnTo>
                    <a:pt x="41" y="701"/>
                  </a:lnTo>
                  <a:lnTo>
                    <a:pt x="9" y="622"/>
                  </a:lnTo>
                  <a:lnTo>
                    <a:pt x="31" y="505"/>
                  </a:lnTo>
                  <a:lnTo>
                    <a:pt x="39" y="536"/>
                  </a:lnTo>
                  <a:lnTo>
                    <a:pt x="135" y="442"/>
                  </a:lnTo>
                  <a:lnTo>
                    <a:pt x="296" y="399"/>
                  </a:lnTo>
                  <a:lnTo>
                    <a:pt x="352" y="330"/>
                  </a:lnTo>
                  <a:lnTo>
                    <a:pt x="349" y="285"/>
                  </a:lnTo>
                  <a:lnTo>
                    <a:pt x="369" y="252"/>
                  </a:lnTo>
                  <a:lnTo>
                    <a:pt x="393" y="304"/>
                  </a:lnTo>
                  <a:lnTo>
                    <a:pt x="393" y="248"/>
                  </a:lnTo>
                  <a:lnTo>
                    <a:pt x="432" y="260"/>
                  </a:lnTo>
                  <a:lnTo>
                    <a:pt x="436" y="218"/>
                  </a:lnTo>
                  <a:lnTo>
                    <a:pt x="492" y="150"/>
                  </a:lnTo>
                  <a:lnTo>
                    <a:pt x="552" y="154"/>
                  </a:lnTo>
                  <a:lnTo>
                    <a:pt x="563" y="221"/>
                  </a:lnTo>
                  <a:lnTo>
                    <a:pt x="588" y="183"/>
                  </a:lnTo>
                  <a:lnTo>
                    <a:pt x="631" y="204"/>
                  </a:lnTo>
                  <a:lnTo>
                    <a:pt x="616" y="160"/>
                  </a:lnTo>
                  <a:lnTo>
                    <a:pt x="655" y="89"/>
                  </a:lnTo>
                  <a:lnTo>
                    <a:pt x="743" y="62"/>
                  </a:lnTo>
                  <a:lnTo>
                    <a:pt x="719" y="18"/>
                  </a:lnTo>
                  <a:lnTo>
                    <a:pt x="893" y="73"/>
                  </a:lnTo>
                  <a:lnTo>
                    <a:pt x="856" y="194"/>
                  </a:lnTo>
                  <a:lnTo>
                    <a:pt x="1030" y="318"/>
                  </a:lnTo>
                  <a:lnTo>
                    <a:pt x="1073" y="267"/>
                  </a:lnTo>
                  <a:lnTo>
                    <a:pt x="1095" y="61"/>
                  </a:lnTo>
                  <a:lnTo>
                    <a:pt x="1135" y="0"/>
                  </a:lnTo>
                  <a:lnTo>
                    <a:pt x="1173" y="158"/>
                  </a:lnTo>
                  <a:lnTo>
                    <a:pt x="1231" y="194"/>
                  </a:lnTo>
                  <a:lnTo>
                    <a:pt x="1270" y="375"/>
                  </a:lnTo>
                  <a:lnTo>
                    <a:pt x="1363" y="433"/>
                  </a:lnTo>
                  <a:lnTo>
                    <a:pt x="1400" y="536"/>
                  </a:lnTo>
                  <a:lnTo>
                    <a:pt x="1432" y="529"/>
                  </a:lnTo>
                  <a:lnTo>
                    <a:pt x="1441" y="584"/>
                  </a:lnTo>
                  <a:lnTo>
                    <a:pt x="1518" y="663"/>
                  </a:lnTo>
                  <a:lnTo>
                    <a:pt x="1543" y="802"/>
                  </a:lnTo>
                  <a:lnTo>
                    <a:pt x="1524" y="942"/>
                  </a:lnTo>
                  <a:lnTo>
                    <a:pt x="1459" y="1059"/>
                  </a:lnTo>
                  <a:lnTo>
                    <a:pt x="1408" y="1261"/>
                  </a:lnTo>
                  <a:lnTo>
                    <a:pt x="1323" y="1282"/>
                  </a:lnTo>
                  <a:lnTo>
                    <a:pt x="1267" y="1320"/>
                  </a:lnTo>
                  <a:lnTo>
                    <a:pt x="1272" y="1343"/>
                  </a:lnTo>
                  <a:lnTo>
                    <a:pt x="1216" y="1276"/>
                  </a:lnTo>
                  <a:lnTo>
                    <a:pt x="1158" y="1324"/>
                  </a:lnTo>
                  <a:lnTo>
                    <a:pt x="1085" y="1304"/>
                  </a:lnTo>
                  <a:lnTo>
                    <a:pt x="1024" y="1253"/>
                  </a:lnTo>
                  <a:lnTo>
                    <a:pt x="1001" y="1153"/>
                  </a:lnTo>
                  <a:lnTo>
                    <a:pt x="955" y="1165"/>
                  </a:lnTo>
                  <a:lnTo>
                    <a:pt x="955" y="1096"/>
                  </a:lnTo>
                  <a:lnTo>
                    <a:pt x="939" y="1140"/>
                  </a:lnTo>
                  <a:lnTo>
                    <a:pt x="907" y="1143"/>
                  </a:lnTo>
                  <a:lnTo>
                    <a:pt x="940" y="1011"/>
                  </a:lnTo>
                  <a:lnTo>
                    <a:pt x="875" y="1135"/>
                  </a:lnTo>
                  <a:lnTo>
                    <a:pt x="843" y="1109"/>
                  </a:lnTo>
                  <a:lnTo>
                    <a:pt x="809" y="1012"/>
                  </a:lnTo>
                  <a:lnTo>
                    <a:pt x="694" y="959"/>
                  </a:lnTo>
                  <a:lnTo>
                    <a:pt x="490" y="998"/>
                  </a:lnTo>
                  <a:lnTo>
                    <a:pt x="404" y="1071"/>
                  </a:lnTo>
                  <a:lnTo>
                    <a:pt x="263" y="1075"/>
                  </a:lnTo>
                  <a:lnTo>
                    <a:pt x="182" y="1139"/>
                  </a:lnTo>
                  <a:lnTo>
                    <a:pt x="76" y="1094"/>
                  </a:lnTo>
                  <a:lnTo>
                    <a:pt x="100" y="966"/>
                  </a:lnTo>
                  <a:lnTo>
                    <a:pt x="0" y="7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09" name="Freeform 324"/>
            <p:cNvSpPr/>
            <p:nvPr/>
          </p:nvSpPr>
          <p:spPr bwMode="auto">
            <a:xfrm>
              <a:off x="4391090" y="4769597"/>
              <a:ext cx="65702" cy="68422"/>
            </a:xfrm>
            <a:custGeom>
              <a:avLst/>
              <a:gdLst>
                <a:gd name="T0" fmla="*/ 0 w 134"/>
                <a:gd name="T1" fmla="*/ 1 h 150"/>
                <a:gd name="T2" fmla="*/ 0 w 134"/>
                <a:gd name="T3" fmla="*/ 0 h 150"/>
                <a:gd name="T4" fmla="*/ 2 w 134"/>
                <a:gd name="T5" fmla="*/ 1 h 150"/>
                <a:gd name="T6" fmla="*/ 3 w 134"/>
                <a:gd name="T7" fmla="*/ 0 h 150"/>
                <a:gd name="T8" fmla="*/ 3 w 134"/>
                <a:gd name="T9" fmla="*/ 1 h 150"/>
                <a:gd name="T10" fmla="*/ 3 w 134"/>
                <a:gd name="T11" fmla="*/ 2 h 150"/>
                <a:gd name="T12" fmla="*/ 2 w 134"/>
                <a:gd name="T13" fmla="*/ 3 h 150"/>
                <a:gd name="T14" fmla="*/ 1 w 134"/>
                <a:gd name="T15" fmla="*/ 3 h 150"/>
                <a:gd name="T16" fmla="*/ 0 w 134"/>
                <a:gd name="T17" fmla="*/ 1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150"/>
                <a:gd name="T29" fmla="*/ 134 w 13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150">
                  <a:moveTo>
                    <a:pt x="0" y="25"/>
                  </a:moveTo>
                  <a:lnTo>
                    <a:pt x="1" y="0"/>
                  </a:lnTo>
                  <a:lnTo>
                    <a:pt x="67" y="20"/>
                  </a:lnTo>
                  <a:lnTo>
                    <a:pt x="121" y="2"/>
                  </a:lnTo>
                  <a:lnTo>
                    <a:pt x="134" y="40"/>
                  </a:lnTo>
                  <a:lnTo>
                    <a:pt x="134" y="86"/>
                  </a:lnTo>
                  <a:lnTo>
                    <a:pt x="83" y="150"/>
                  </a:lnTo>
                  <a:lnTo>
                    <a:pt x="50" y="147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0" name="Freeform 325"/>
            <p:cNvSpPr/>
            <p:nvPr/>
          </p:nvSpPr>
          <p:spPr bwMode="auto">
            <a:xfrm>
              <a:off x="1909572" y="2850605"/>
              <a:ext cx="141512" cy="57283"/>
            </a:xfrm>
            <a:custGeom>
              <a:avLst/>
              <a:gdLst>
                <a:gd name="T0" fmla="*/ 0 w 296"/>
                <a:gd name="T1" fmla="*/ 2 h 128"/>
                <a:gd name="T2" fmla="*/ 0 w 296"/>
                <a:gd name="T3" fmla="*/ 2 h 128"/>
                <a:gd name="T4" fmla="*/ 0 w 296"/>
                <a:gd name="T5" fmla="*/ 2 h 128"/>
                <a:gd name="T6" fmla="*/ 1 w 296"/>
                <a:gd name="T7" fmla="*/ 2 h 128"/>
                <a:gd name="T8" fmla="*/ 2 w 296"/>
                <a:gd name="T9" fmla="*/ 2 h 128"/>
                <a:gd name="T10" fmla="*/ 4 w 296"/>
                <a:gd name="T11" fmla="*/ 3 h 128"/>
                <a:gd name="T12" fmla="*/ 6 w 296"/>
                <a:gd name="T13" fmla="*/ 2 h 128"/>
                <a:gd name="T14" fmla="*/ 7 w 296"/>
                <a:gd name="T15" fmla="*/ 1 h 128"/>
                <a:gd name="T16" fmla="*/ 6 w 296"/>
                <a:gd name="T17" fmla="*/ 0 h 128"/>
                <a:gd name="T18" fmla="*/ 4 w 296"/>
                <a:gd name="T19" fmla="*/ 0 h 128"/>
                <a:gd name="T20" fmla="*/ 3 w 296"/>
                <a:gd name="T21" fmla="*/ 2 h 128"/>
                <a:gd name="T22" fmla="*/ 0 w 296"/>
                <a:gd name="T23" fmla="*/ 2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128"/>
                <a:gd name="T38" fmla="*/ 296 w 296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128">
                  <a:moveTo>
                    <a:pt x="0" y="71"/>
                  </a:moveTo>
                  <a:lnTo>
                    <a:pt x="7" y="78"/>
                  </a:lnTo>
                  <a:lnTo>
                    <a:pt x="8" y="100"/>
                  </a:lnTo>
                  <a:lnTo>
                    <a:pt x="41" y="106"/>
                  </a:lnTo>
                  <a:lnTo>
                    <a:pt x="99" y="93"/>
                  </a:lnTo>
                  <a:lnTo>
                    <a:pt x="166" y="128"/>
                  </a:lnTo>
                  <a:lnTo>
                    <a:pt x="257" y="105"/>
                  </a:lnTo>
                  <a:lnTo>
                    <a:pt x="296" y="37"/>
                  </a:lnTo>
                  <a:lnTo>
                    <a:pt x="279" y="0"/>
                  </a:lnTo>
                  <a:lnTo>
                    <a:pt x="167" y="1"/>
                  </a:lnTo>
                  <a:lnTo>
                    <a:pt x="132" y="7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1" name="Freeform 326"/>
            <p:cNvSpPr/>
            <p:nvPr/>
          </p:nvSpPr>
          <p:spPr bwMode="auto">
            <a:xfrm>
              <a:off x="3348279" y="3367747"/>
              <a:ext cx="87603" cy="119340"/>
            </a:xfrm>
            <a:custGeom>
              <a:avLst/>
              <a:gdLst>
                <a:gd name="T0" fmla="*/ 0 w 179"/>
                <a:gd name="T1" fmla="*/ 2 h 262"/>
                <a:gd name="T2" fmla="*/ 1 w 179"/>
                <a:gd name="T3" fmla="*/ 3 h 262"/>
                <a:gd name="T4" fmla="*/ 1 w 179"/>
                <a:gd name="T5" fmla="*/ 5 h 262"/>
                <a:gd name="T6" fmla="*/ 2 w 179"/>
                <a:gd name="T7" fmla="*/ 5 h 262"/>
                <a:gd name="T8" fmla="*/ 3 w 179"/>
                <a:gd name="T9" fmla="*/ 4 h 262"/>
                <a:gd name="T10" fmla="*/ 3 w 179"/>
                <a:gd name="T11" fmla="*/ 4 h 262"/>
                <a:gd name="T12" fmla="*/ 4 w 179"/>
                <a:gd name="T13" fmla="*/ 6 h 262"/>
                <a:gd name="T14" fmla="*/ 4 w 179"/>
                <a:gd name="T15" fmla="*/ 5 h 262"/>
                <a:gd name="T16" fmla="*/ 4 w 179"/>
                <a:gd name="T17" fmla="*/ 3 h 262"/>
                <a:gd name="T18" fmla="*/ 3 w 179"/>
                <a:gd name="T19" fmla="*/ 4 h 262"/>
                <a:gd name="T20" fmla="*/ 3 w 179"/>
                <a:gd name="T21" fmla="*/ 3 h 262"/>
                <a:gd name="T22" fmla="*/ 4 w 179"/>
                <a:gd name="T23" fmla="*/ 1 h 262"/>
                <a:gd name="T24" fmla="*/ 2 w 179"/>
                <a:gd name="T25" fmla="*/ 1 h 262"/>
                <a:gd name="T26" fmla="*/ 1 w 179"/>
                <a:gd name="T27" fmla="*/ 0 h 262"/>
                <a:gd name="T28" fmla="*/ 0 w 179"/>
                <a:gd name="T29" fmla="*/ 1 h 262"/>
                <a:gd name="T30" fmla="*/ 1 w 179"/>
                <a:gd name="T31" fmla="*/ 1 h 262"/>
                <a:gd name="T32" fmla="*/ 0 w 179"/>
                <a:gd name="T33" fmla="*/ 2 h 2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262"/>
                <a:gd name="T53" fmla="*/ 179 w 179"/>
                <a:gd name="T54" fmla="*/ 262 h 2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262">
                  <a:moveTo>
                    <a:pt x="0" y="78"/>
                  </a:moveTo>
                  <a:lnTo>
                    <a:pt x="23" y="105"/>
                  </a:lnTo>
                  <a:lnTo>
                    <a:pt x="37" y="227"/>
                  </a:lnTo>
                  <a:lnTo>
                    <a:pt x="86" y="220"/>
                  </a:lnTo>
                  <a:lnTo>
                    <a:pt x="109" y="168"/>
                  </a:lnTo>
                  <a:lnTo>
                    <a:pt x="144" y="178"/>
                  </a:lnTo>
                  <a:lnTo>
                    <a:pt x="165" y="262"/>
                  </a:lnTo>
                  <a:lnTo>
                    <a:pt x="179" y="214"/>
                  </a:lnTo>
                  <a:lnTo>
                    <a:pt x="162" y="130"/>
                  </a:lnTo>
                  <a:lnTo>
                    <a:pt x="144" y="164"/>
                  </a:lnTo>
                  <a:lnTo>
                    <a:pt x="119" y="120"/>
                  </a:lnTo>
                  <a:lnTo>
                    <a:pt x="164" y="67"/>
                  </a:lnTo>
                  <a:lnTo>
                    <a:pt x="79" y="59"/>
                  </a:lnTo>
                  <a:lnTo>
                    <a:pt x="21" y="0"/>
                  </a:lnTo>
                  <a:lnTo>
                    <a:pt x="6" y="32"/>
                  </a:lnTo>
                  <a:lnTo>
                    <a:pt x="24" y="59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2" name="Freeform 327"/>
            <p:cNvSpPr/>
            <p:nvPr/>
          </p:nvSpPr>
          <p:spPr bwMode="auto">
            <a:xfrm>
              <a:off x="1788276" y="2782183"/>
              <a:ext cx="60648" cy="46145"/>
            </a:xfrm>
            <a:custGeom>
              <a:avLst/>
              <a:gdLst>
                <a:gd name="T0" fmla="*/ 0 w 125"/>
                <a:gd name="T1" fmla="*/ 1 h 104"/>
                <a:gd name="T2" fmla="*/ 1 w 125"/>
                <a:gd name="T3" fmla="*/ 0 h 104"/>
                <a:gd name="T4" fmla="*/ 2 w 125"/>
                <a:gd name="T5" fmla="*/ 0 h 104"/>
                <a:gd name="T6" fmla="*/ 3 w 125"/>
                <a:gd name="T7" fmla="*/ 1 h 104"/>
                <a:gd name="T8" fmla="*/ 3 w 125"/>
                <a:gd name="T9" fmla="*/ 2 h 104"/>
                <a:gd name="T10" fmla="*/ 3 w 125"/>
                <a:gd name="T11" fmla="*/ 2 h 104"/>
                <a:gd name="T12" fmla="*/ 0 w 125"/>
                <a:gd name="T13" fmla="*/ 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4"/>
                <a:gd name="T23" fmla="*/ 125 w 125"/>
                <a:gd name="T24" fmla="*/ 104 h 1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4">
                  <a:moveTo>
                    <a:pt x="0" y="20"/>
                  </a:moveTo>
                  <a:lnTo>
                    <a:pt x="27" y="5"/>
                  </a:lnTo>
                  <a:lnTo>
                    <a:pt x="84" y="0"/>
                  </a:lnTo>
                  <a:lnTo>
                    <a:pt x="122" y="42"/>
                  </a:lnTo>
                  <a:lnTo>
                    <a:pt x="125" y="74"/>
                  </a:lnTo>
                  <a:lnTo>
                    <a:pt x="112" y="10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3" name="Freeform 328"/>
            <p:cNvSpPr/>
            <p:nvPr/>
          </p:nvSpPr>
          <p:spPr bwMode="auto">
            <a:xfrm>
              <a:off x="3365127" y="3329557"/>
              <a:ext cx="60648" cy="35006"/>
            </a:xfrm>
            <a:custGeom>
              <a:avLst/>
              <a:gdLst>
                <a:gd name="T0" fmla="*/ 0 w 121"/>
                <a:gd name="T1" fmla="*/ 1 h 75"/>
                <a:gd name="T2" fmla="*/ 0 w 121"/>
                <a:gd name="T3" fmla="*/ 2 h 75"/>
                <a:gd name="T4" fmla="*/ 3 w 121"/>
                <a:gd name="T5" fmla="*/ 1 h 75"/>
                <a:gd name="T6" fmla="*/ 3 w 121"/>
                <a:gd name="T7" fmla="*/ 1 h 75"/>
                <a:gd name="T8" fmla="*/ 1 w 121"/>
                <a:gd name="T9" fmla="*/ 0 h 75"/>
                <a:gd name="T10" fmla="*/ 0 w 121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1"/>
                <a:gd name="T19" fmla="*/ 0 h 75"/>
                <a:gd name="T20" fmla="*/ 121 w 121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1" h="75">
                  <a:moveTo>
                    <a:pt x="0" y="46"/>
                  </a:moveTo>
                  <a:lnTo>
                    <a:pt x="16" y="75"/>
                  </a:lnTo>
                  <a:lnTo>
                    <a:pt x="121" y="63"/>
                  </a:lnTo>
                  <a:lnTo>
                    <a:pt x="112" y="22"/>
                  </a:lnTo>
                  <a:lnTo>
                    <a:pt x="4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4" name="Freeform 329"/>
            <p:cNvSpPr/>
            <p:nvPr/>
          </p:nvSpPr>
          <p:spPr bwMode="auto">
            <a:xfrm>
              <a:off x="3828410" y="3808510"/>
              <a:ext cx="21901" cy="20686"/>
            </a:xfrm>
            <a:custGeom>
              <a:avLst/>
              <a:gdLst>
                <a:gd name="T0" fmla="*/ 0 w 47"/>
                <a:gd name="T1" fmla="*/ 1 h 46"/>
                <a:gd name="T2" fmla="*/ 1 w 47"/>
                <a:gd name="T3" fmla="*/ 1 h 46"/>
                <a:gd name="T4" fmla="*/ 1 w 47"/>
                <a:gd name="T5" fmla="*/ 0 h 46"/>
                <a:gd name="T6" fmla="*/ 0 w 47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6"/>
                <a:gd name="T14" fmla="*/ 47 w 4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6">
                  <a:moveTo>
                    <a:pt x="0" y="21"/>
                  </a:moveTo>
                  <a:lnTo>
                    <a:pt x="22" y="46"/>
                  </a:lnTo>
                  <a:lnTo>
                    <a:pt x="47" y="0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5" name="Freeform 330"/>
            <p:cNvSpPr/>
            <p:nvPr/>
          </p:nvSpPr>
          <p:spPr bwMode="auto">
            <a:xfrm>
              <a:off x="2148795" y="2963581"/>
              <a:ext cx="112873" cy="71604"/>
            </a:xfrm>
            <a:custGeom>
              <a:avLst/>
              <a:gdLst>
                <a:gd name="T0" fmla="*/ 0 w 237"/>
                <a:gd name="T1" fmla="*/ 3 h 156"/>
                <a:gd name="T2" fmla="*/ 0 w 237"/>
                <a:gd name="T3" fmla="*/ 0 h 156"/>
                <a:gd name="T4" fmla="*/ 5 w 237"/>
                <a:gd name="T5" fmla="*/ 1 h 156"/>
                <a:gd name="T6" fmla="*/ 5 w 237"/>
                <a:gd name="T7" fmla="*/ 2 h 156"/>
                <a:gd name="T8" fmla="*/ 5 w 237"/>
                <a:gd name="T9" fmla="*/ 3 h 156"/>
                <a:gd name="T10" fmla="*/ 3 w 237"/>
                <a:gd name="T11" fmla="*/ 3 h 156"/>
                <a:gd name="T12" fmla="*/ 3 w 237"/>
                <a:gd name="T13" fmla="*/ 4 h 156"/>
                <a:gd name="T14" fmla="*/ 1 w 237"/>
                <a:gd name="T15" fmla="*/ 4 h 156"/>
                <a:gd name="T16" fmla="*/ 0 w 237"/>
                <a:gd name="T17" fmla="*/ 3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7"/>
                <a:gd name="T28" fmla="*/ 0 h 156"/>
                <a:gd name="T29" fmla="*/ 237 w 237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7" h="156">
                  <a:moveTo>
                    <a:pt x="0" y="107"/>
                  </a:moveTo>
                  <a:lnTo>
                    <a:pt x="13" y="0"/>
                  </a:lnTo>
                  <a:lnTo>
                    <a:pt x="237" y="24"/>
                  </a:lnTo>
                  <a:lnTo>
                    <a:pt x="197" y="91"/>
                  </a:lnTo>
                  <a:lnTo>
                    <a:pt x="213" y="126"/>
                  </a:lnTo>
                  <a:lnTo>
                    <a:pt x="154" y="130"/>
                  </a:lnTo>
                  <a:lnTo>
                    <a:pt x="119" y="156"/>
                  </a:lnTo>
                  <a:lnTo>
                    <a:pt x="24" y="153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6" name="Freeform 331"/>
            <p:cNvSpPr/>
            <p:nvPr/>
          </p:nvSpPr>
          <p:spPr bwMode="auto">
            <a:xfrm>
              <a:off x="3427459" y="3334331"/>
              <a:ext cx="166782" cy="372342"/>
            </a:xfrm>
            <a:custGeom>
              <a:avLst/>
              <a:gdLst>
                <a:gd name="T0" fmla="*/ 0 w 345"/>
                <a:gd name="T1" fmla="*/ 8 h 822"/>
                <a:gd name="T2" fmla="*/ 0 w 345"/>
                <a:gd name="T3" fmla="*/ 7 h 822"/>
                <a:gd name="T4" fmla="*/ 3 w 345"/>
                <a:gd name="T5" fmla="*/ 2 h 822"/>
                <a:gd name="T6" fmla="*/ 4 w 345"/>
                <a:gd name="T7" fmla="*/ 1 h 822"/>
                <a:gd name="T8" fmla="*/ 5 w 345"/>
                <a:gd name="T9" fmla="*/ 0 h 822"/>
                <a:gd name="T10" fmla="*/ 6 w 345"/>
                <a:gd name="T11" fmla="*/ 1 h 822"/>
                <a:gd name="T12" fmla="*/ 6 w 345"/>
                <a:gd name="T13" fmla="*/ 2 h 822"/>
                <a:gd name="T14" fmla="*/ 5 w 345"/>
                <a:gd name="T15" fmla="*/ 5 h 822"/>
                <a:gd name="T16" fmla="*/ 6 w 345"/>
                <a:gd name="T17" fmla="*/ 4 h 822"/>
                <a:gd name="T18" fmla="*/ 6 w 345"/>
                <a:gd name="T19" fmla="*/ 6 h 822"/>
                <a:gd name="T20" fmla="*/ 8 w 345"/>
                <a:gd name="T21" fmla="*/ 7 h 822"/>
                <a:gd name="T22" fmla="*/ 7 w 345"/>
                <a:gd name="T23" fmla="*/ 8 h 822"/>
                <a:gd name="T24" fmla="*/ 5 w 345"/>
                <a:gd name="T25" fmla="*/ 9 h 822"/>
                <a:gd name="T26" fmla="*/ 5 w 345"/>
                <a:gd name="T27" fmla="*/ 11 h 822"/>
                <a:gd name="T28" fmla="*/ 6 w 345"/>
                <a:gd name="T29" fmla="*/ 13 h 822"/>
                <a:gd name="T30" fmla="*/ 5 w 345"/>
                <a:gd name="T31" fmla="*/ 14 h 822"/>
                <a:gd name="T32" fmla="*/ 7 w 345"/>
                <a:gd name="T33" fmla="*/ 17 h 822"/>
                <a:gd name="T34" fmla="*/ 6 w 345"/>
                <a:gd name="T35" fmla="*/ 19 h 822"/>
                <a:gd name="T36" fmla="*/ 5 w 345"/>
                <a:gd name="T37" fmla="*/ 13 h 822"/>
                <a:gd name="T38" fmla="*/ 4 w 345"/>
                <a:gd name="T39" fmla="*/ 11 h 822"/>
                <a:gd name="T40" fmla="*/ 3 w 345"/>
                <a:gd name="T41" fmla="*/ 13 h 822"/>
                <a:gd name="T42" fmla="*/ 2 w 345"/>
                <a:gd name="T43" fmla="*/ 13 h 822"/>
                <a:gd name="T44" fmla="*/ 2 w 345"/>
                <a:gd name="T45" fmla="*/ 11 h 822"/>
                <a:gd name="T46" fmla="*/ 0 w 345"/>
                <a:gd name="T47" fmla="*/ 8 h 8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5"/>
                <a:gd name="T73" fmla="*/ 0 h 822"/>
                <a:gd name="T74" fmla="*/ 345 w 345"/>
                <a:gd name="T75" fmla="*/ 822 h 8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5" h="822">
                  <a:moveTo>
                    <a:pt x="0" y="337"/>
                  </a:moveTo>
                  <a:lnTo>
                    <a:pt x="14" y="289"/>
                  </a:lnTo>
                  <a:lnTo>
                    <a:pt x="114" y="76"/>
                  </a:lnTo>
                  <a:lnTo>
                    <a:pt x="181" y="48"/>
                  </a:lnTo>
                  <a:lnTo>
                    <a:pt x="196" y="0"/>
                  </a:lnTo>
                  <a:lnTo>
                    <a:pt x="247" y="27"/>
                  </a:lnTo>
                  <a:lnTo>
                    <a:pt x="247" y="71"/>
                  </a:lnTo>
                  <a:lnTo>
                    <a:pt x="204" y="201"/>
                  </a:lnTo>
                  <a:lnTo>
                    <a:pt x="249" y="190"/>
                  </a:lnTo>
                  <a:lnTo>
                    <a:pt x="273" y="278"/>
                  </a:lnTo>
                  <a:lnTo>
                    <a:pt x="345" y="302"/>
                  </a:lnTo>
                  <a:lnTo>
                    <a:pt x="309" y="345"/>
                  </a:lnTo>
                  <a:lnTo>
                    <a:pt x="226" y="401"/>
                  </a:lnTo>
                  <a:lnTo>
                    <a:pt x="204" y="454"/>
                  </a:lnTo>
                  <a:lnTo>
                    <a:pt x="249" y="552"/>
                  </a:lnTo>
                  <a:lnTo>
                    <a:pt x="233" y="612"/>
                  </a:lnTo>
                  <a:lnTo>
                    <a:pt x="287" y="742"/>
                  </a:lnTo>
                  <a:lnTo>
                    <a:pt x="247" y="822"/>
                  </a:lnTo>
                  <a:lnTo>
                    <a:pt x="207" y="540"/>
                  </a:lnTo>
                  <a:lnTo>
                    <a:pt x="173" y="497"/>
                  </a:lnTo>
                  <a:lnTo>
                    <a:pt x="118" y="571"/>
                  </a:lnTo>
                  <a:lnTo>
                    <a:pt x="78" y="556"/>
                  </a:lnTo>
                  <a:lnTo>
                    <a:pt x="86" y="455"/>
                  </a:lnTo>
                  <a:lnTo>
                    <a:pt x="0" y="3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7" name="Freeform 332"/>
            <p:cNvSpPr/>
            <p:nvPr/>
          </p:nvSpPr>
          <p:spPr bwMode="auto">
            <a:xfrm>
              <a:off x="3617827" y="3614382"/>
              <a:ext cx="90972" cy="85925"/>
            </a:xfrm>
            <a:custGeom>
              <a:avLst/>
              <a:gdLst>
                <a:gd name="T0" fmla="*/ 0 w 190"/>
                <a:gd name="T1" fmla="*/ 1 h 190"/>
                <a:gd name="T2" fmla="*/ 0 w 190"/>
                <a:gd name="T3" fmla="*/ 3 h 190"/>
                <a:gd name="T4" fmla="*/ 1 w 190"/>
                <a:gd name="T5" fmla="*/ 4 h 190"/>
                <a:gd name="T6" fmla="*/ 2 w 190"/>
                <a:gd name="T7" fmla="*/ 4 h 190"/>
                <a:gd name="T8" fmla="*/ 4 w 190"/>
                <a:gd name="T9" fmla="*/ 2 h 190"/>
                <a:gd name="T10" fmla="*/ 4 w 190"/>
                <a:gd name="T11" fmla="*/ 0 h 190"/>
                <a:gd name="T12" fmla="*/ 2 w 190"/>
                <a:gd name="T13" fmla="*/ 0 h 190"/>
                <a:gd name="T14" fmla="*/ 1 w 190"/>
                <a:gd name="T15" fmla="*/ 0 h 190"/>
                <a:gd name="T16" fmla="*/ 0 w 19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0"/>
                <a:gd name="T28" fmla="*/ 0 h 190"/>
                <a:gd name="T29" fmla="*/ 190 w 190"/>
                <a:gd name="T30" fmla="*/ 190 h 1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0" h="190">
                  <a:moveTo>
                    <a:pt x="0" y="37"/>
                  </a:moveTo>
                  <a:lnTo>
                    <a:pt x="12" y="132"/>
                  </a:lnTo>
                  <a:lnTo>
                    <a:pt x="39" y="182"/>
                  </a:lnTo>
                  <a:lnTo>
                    <a:pt x="73" y="190"/>
                  </a:lnTo>
                  <a:lnTo>
                    <a:pt x="190" y="102"/>
                  </a:lnTo>
                  <a:lnTo>
                    <a:pt x="187" y="0"/>
                  </a:lnTo>
                  <a:lnTo>
                    <a:pt x="101" y="16"/>
                  </a:lnTo>
                  <a:lnTo>
                    <a:pt x="25" y="13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8" name="Freeform 333"/>
            <p:cNvSpPr/>
            <p:nvPr/>
          </p:nvSpPr>
          <p:spPr bwMode="auto">
            <a:xfrm>
              <a:off x="3201713" y="3713038"/>
              <a:ext cx="33693" cy="76377"/>
            </a:xfrm>
            <a:custGeom>
              <a:avLst/>
              <a:gdLst>
                <a:gd name="T0" fmla="*/ 0 w 72"/>
                <a:gd name="T1" fmla="*/ 0 h 166"/>
                <a:gd name="T2" fmla="*/ 0 w 72"/>
                <a:gd name="T3" fmla="*/ 4 h 166"/>
                <a:gd name="T4" fmla="*/ 2 w 72"/>
                <a:gd name="T5" fmla="*/ 3 h 166"/>
                <a:gd name="T6" fmla="*/ 1 w 72"/>
                <a:gd name="T7" fmla="*/ 1 h 166"/>
                <a:gd name="T8" fmla="*/ 0 w 7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"/>
                <a:gd name="T16" fmla="*/ 0 h 166"/>
                <a:gd name="T17" fmla="*/ 72 w 7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" h="166">
                  <a:moveTo>
                    <a:pt x="0" y="0"/>
                  </a:moveTo>
                  <a:lnTo>
                    <a:pt x="13" y="166"/>
                  </a:lnTo>
                  <a:lnTo>
                    <a:pt x="72" y="138"/>
                  </a:lnTo>
                  <a:lnTo>
                    <a:pt x="45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19" name="Freeform 335"/>
            <p:cNvSpPr/>
            <p:nvPr/>
          </p:nvSpPr>
          <p:spPr bwMode="auto">
            <a:xfrm>
              <a:off x="3732383" y="3506181"/>
              <a:ext cx="40432" cy="35006"/>
            </a:xfrm>
            <a:custGeom>
              <a:avLst/>
              <a:gdLst>
                <a:gd name="T0" fmla="*/ 0 w 84"/>
                <a:gd name="T1" fmla="*/ 1 h 80"/>
                <a:gd name="T2" fmla="*/ 1 w 84"/>
                <a:gd name="T3" fmla="*/ 0 h 80"/>
                <a:gd name="T4" fmla="*/ 2 w 84"/>
                <a:gd name="T5" fmla="*/ 0 h 80"/>
                <a:gd name="T6" fmla="*/ 1 w 84"/>
                <a:gd name="T7" fmla="*/ 2 h 80"/>
                <a:gd name="T8" fmla="*/ 0 w 84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0"/>
                <a:gd name="T17" fmla="*/ 84 w 84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0">
                  <a:moveTo>
                    <a:pt x="0" y="65"/>
                  </a:moveTo>
                  <a:lnTo>
                    <a:pt x="27" y="0"/>
                  </a:lnTo>
                  <a:lnTo>
                    <a:pt x="84" y="15"/>
                  </a:lnTo>
                  <a:lnTo>
                    <a:pt x="38" y="80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0" name="Freeform 336"/>
            <p:cNvSpPr/>
            <p:nvPr/>
          </p:nvSpPr>
          <p:spPr bwMode="auto">
            <a:xfrm>
              <a:off x="3939598" y="3399571"/>
              <a:ext cx="32009" cy="65239"/>
            </a:xfrm>
            <a:custGeom>
              <a:avLst/>
              <a:gdLst>
                <a:gd name="T0" fmla="*/ 0 w 67"/>
                <a:gd name="T1" fmla="*/ 1 h 144"/>
                <a:gd name="T2" fmla="*/ 1 w 67"/>
                <a:gd name="T3" fmla="*/ 3 h 144"/>
                <a:gd name="T4" fmla="*/ 1 w 67"/>
                <a:gd name="T5" fmla="*/ 0 h 144"/>
                <a:gd name="T6" fmla="*/ 1 w 67"/>
                <a:gd name="T7" fmla="*/ 0 h 144"/>
                <a:gd name="T8" fmla="*/ 0 w 67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44"/>
                <a:gd name="T17" fmla="*/ 67 w 67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44">
                  <a:moveTo>
                    <a:pt x="0" y="60"/>
                  </a:moveTo>
                  <a:lnTo>
                    <a:pt x="28" y="144"/>
                  </a:lnTo>
                  <a:lnTo>
                    <a:pt x="67" y="0"/>
                  </a:lnTo>
                  <a:lnTo>
                    <a:pt x="33" y="2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1" name="Freeform 337"/>
            <p:cNvSpPr/>
            <p:nvPr/>
          </p:nvSpPr>
          <p:spPr bwMode="auto">
            <a:xfrm>
              <a:off x="1953373" y="2790139"/>
              <a:ext cx="195422" cy="85925"/>
            </a:xfrm>
            <a:custGeom>
              <a:avLst/>
              <a:gdLst>
                <a:gd name="T0" fmla="*/ 0 w 403"/>
                <a:gd name="T1" fmla="*/ 1 h 190"/>
                <a:gd name="T2" fmla="*/ 2 w 403"/>
                <a:gd name="T3" fmla="*/ 3 h 190"/>
                <a:gd name="T4" fmla="*/ 4 w 403"/>
                <a:gd name="T5" fmla="*/ 3 h 190"/>
                <a:gd name="T6" fmla="*/ 5 w 403"/>
                <a:gd name="T7" fmla="*/ 4 h 190"/>
                <a:gd name="T8" fmla="*/ 6 w 403"/>
                <a:gd name="T9" fmla="*/ 4 h 190"/>
                <a:gd name="T10" fmla="*/ 8 w 403"/>
                <a:gd name="T11" fmla="*/ 3 h 190"/>
                <a:gd name="T12" fmla="*/ 9 w 403"/>
                <a:gd name="T13" fmla="*/ 4 h 190"/>
                <a:gd name="T14" fmla="*/ 9 w 403"/>
                <a:gd name="T15" fmla="*/ 3 h 190"/>
                <a:gd name="T16" fmla="*/ 7 w 403"/>
                <a:gd name="T17" fmla="*/ 3 h 190"/>
                <a:gd name="T18" fmla="*/ 3 w 403"/>
                <a:gd name="T19" fmla="*/ 0 h 190"/>
                <a:gd name="T20" fmla="*/ 2 w 403"/>
                <a:gd name="T21" fmla="*/ 0 h 190"/>
                <a:gd name="T22" fmla="*/ 0 w 403"/>
                <a:gd name="T23" fmla="*/ 1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90"/>
                <a:gd name="T38" fmla="*/ 403 w 403"/>
                <a:gd name="T39" fmla="*/ 190 h 1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90">
                  <a:moveTo>
                    <a:pt x="0" y="47"/>
                  </a:moveTo>
                  <a:lnTo>
                    <a:pt x="72" y="135"/>
                  </a:lnTo>
                  <a:lnTo>
                    <a:pt x="184" y="134"/>
                  </a:lnTo>
                  <a:lnTo>
                    <a:pt x="201" y="171"/>
                  </a:lnTo>
                  <a:lnTo>
                    <a:pt x="251" y="190"/>
                  </a:lnTo>
                  <a:lnTo>
                    <a:pt x="340" y="146"/>
                  </a:lnTo>
                  <a:lnTo>
                    <a:pt x="392" y="155"/>
                  </a:lnTo>
                  <a:lnTo>
                    <a:pt x="403" y="117"/>
                  </a:lnTo>
                  <a:lnTo>
                    <a:pt x="306" y="106"/>
                  </a:lnTo>
                  <a:lnTo>
                    <a:pt x="110" y="17"/>
                  </a:lnTo>
                  <a:lnTo>
                    <a:pt x="87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2" name="Freeform 338"/>
            <p:cNvSpPr/>
            <p:nvPr/>
          </p:nvSpPr>
          <p:spPr bwMode="auto">
            <a:xfrm>
              <a:off x="1885987" y="2608742"/>
              <a:ext cx="48855" cy="79561"/>
            </a:xfrm>
            <a:custGeom>
              <a:avLst/>
              <a:gdLst>
                <a:gd name="T0" fmla="*/ 0 w 100"/>
                <a:gd name="T1" fmla="*/ 3 h 175"/>
                <a:gd name="T2" fmla="*/ 0 w 100"/>
                <a:gd name="T3" fmla="*/ 1 h 175"/>
                <a:gd name="T4" fmla="*/ 2 w 100"/>
                <a:gd name="T5" fmla="*/ 0 h 175"/>
                <a:gd name="T6" fmla="*/ 2 w 100"/>
                <a:gd name="T7" fmla="*/ 2 h 175"/>
                <a:gd name="T8" fmla="*/ 2 w 100"/>
                <a:gd name="T9" fmla="*/ 2 h 175"/>
                <a:gd name="T10" fmla="*/ 1 w 100"/>
                <a:gd name="T11" fmla="*/ 3 h 175"/>
                <a:gd name="T12" fmla="*/ 1 w 100"/>
                <a:gd name="T13" fmla="*/ 4 h 175"/>
                <a:gd name="T14" fmla="*/ 0 w 100"/>
                <a:gd name="T15" fmla="*/ 4 h 175"/>
                <a:gd name="T16" fmla="*/ 0 w 100"/>
                <a:gd name="T17" fmla="*/ 3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175"/>
                <a:gd name="T29" fmla="*/ 100 w 100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175">
                  <a:moveTo>
                    <a:pt x="0" y="133"/>
                  </a:moveTo>
                  <a:lnTo>
                    <a:pt x="6" y="47"/>
                  </a:lnTo>
                  <a:lnTo>
                    <a:pt x="87" y="0"/>
                  </a:lnTo>
                  <a:lnTo>
                    <a:pt x="72" y="69"/>
                  </a:lnTo>
                  <a:lnTo>
                    <a:pt x="100" y="89"/>
                  </a:lnTo>
                  <a:lnTo>
                    <a:pt x="48" y="127"/>
                  </a:lnTo>
                  <a:lnTo>
                    <a:pt x="46" y="175"/>
                  </a:lnTo>
                  <a:lnTo>
                    <a:pt x="16" y="175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3" name="Freeform 339"/>
            <p:cNvSpPr/>
            <p:nvPr/>
          </p:nvSpPr>
          <p:spPr bwMode="auto">
            <a:xfrm>
              <a:off x="1917995" y="2669207"/>
              <a:ext cx="16847" cy="9547"/>
            </a:xfrm>
            <a:custGeom>
              <a:avLst/>
              <a:gdLst>
                <a:gd name="T0" fmla="*/ 0 w 36"/>
                <a:gd name="T1" fmla="*/ 1 h 22"/>
                <a:gd name="T2" fmla="*/ 1 w 36"/>
                <a:gd name="T3" fmla="*/ 0 h 22"/>
                <a:gd name="T4" fmla="*/ 1 w 36"/>
                <a:gd name="T5" fmla="*/ 0 h 22"/>
                <a:gd name="T6" fmla="*/ 0 w 36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"/>
                <a:gd name="T14" fmla="*/ 36 w 3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">
                  <a:moveTo>
                    <a:pt x="0" y="22"/>
                  </a:moveTo>
                  <a:lnTo>
                    <a:pt x="30" y="0"/>
                  </a:lnTo>
                  <a:lnTo>
                    <a:pt x="36" y="14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4" name="Freeform 340"/>
            <p:cNvSpPr/>
            <p:nvPr/>
          </p:nvSpPr>
          <p:spPr bwMode="auto">
            <a:xfrm>
              <a:off x="1941581" y="2651704"/>
              <a:ext cx="28639" cy="33415"/>
            </a:xfrm>
            <a:custGeom>
              <a:avLst/>
              <a:gdLst>
                <a:gd name="T0" fmla="*/ 0 w 61"/>
                <a:gd name="T1" fmla="*/ 1 h 74"/>
                <a:gd name="T2" fmla="*/ 1 w 61"/>
                <a:gd name="T3" fmla="*/ 2 h 74"/>
                <a:gd name="T4" fmla="*/ 1 w 61"/>
                <a:gd name="T5" fmla="*/ 1 h 74"/>
                <a:gd name="T6" fmla="*/ 1 w 61"/>
                <a:gd name="T7" fmla="*/ 0 h 74"/>
                <a:gd name="T8" fmla="*/ 0 w 61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4"/>
                <a:gd name="T17" fmla="*/ 61 w 6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4">
                  <a:moveTo>
                    <a:pt x="0" y="39"/>
                  </a:moveTo>
                  <a:lnTo>
                    <a:pt x="48" y="74"/>
                  </a:lnTo>
                  <a:lnTo>
                    <a:pt x="61" y="38"/>
                  </a:lnTo>
                  <a:lnTo>
                    <a:pt x="52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5" name="Freeform 341"/>
            <p:cNvSpPr/>
            <p:nvPr/>
          </p:nvSpPr>
          <p:spPr bwMode="auto">
            <a:xfrm>
              <a:off x="2113417" y="2215714"/>
              <a:ext cx="200476" cy="329379"/>
            </a:xfrm>
            <a:custGeom>
              <a:avLst/>
              <a:gdLst>
                <a:gd name="T0" fmla="*/ 0 w 416"/>
                <a:gd name="T1" fmla="*/ 2 h 726"/>
                <a:gd name="T2" fmla="*/ 1 w 416"/>
                <a:gd name="T3" fmla="*/ 1 h 726"/>
                <a:gd name="T4" fmla="*/ 2 w 416"/>
                <a:gd name="T5" fmla="*/ 2 h 726"/>
                <a:gd name="T6" fmla="*/ 3 w 416"/>
                <a:gd name="T7" fmla="*/ 3 h 726"/>
                <a:gd name="T8" fmla="*/ 5 w 416"/>
                <a:gd name="T9" fmla="*/ 2 h 726"/>
                <a:gd name="T10" fmla="*/ 5 w 416"/>
                <a:gd name="T11" fmla="*/ 0 h 726"/>
                <a:gd name="T12" fmla="*/ 7 w 416"/>
                <a:gd name="T13" fmla="*/ 0 h 726"/>
                <a:gd name="T14" fmla="*/ 8 w 416"/>
                <a:gd name="T15" fmla="*/ 1 h 726"/>
                <a:gd name="T16" fmla="*/ 7 w 416"/>
                <a:gd name="T17" fmla="*/ 2 h 726"/>
                <a:gd name="T18" fmla="*/ 7 w 416"/>
                <a:gd name="T19" fmla="*/ 3 h 726"/>
                <a:gd name="T20" fmla="*/ 9 w 416"/>
                <a:gd name="T21" fmla="*/ 4 h 726"/>
                <a:gd name="T22" fmla="*/ 8 w 416"/>
                <a:gd name="T23" fmla="*/ 5 h 726"/>
                <a:gd name="T24" fmla="*/ 9 w 416"/>
                <a:gd name="T25" fmla="*/ 7 h 726"/>
                <a:gd name="T26" fmla="*/ 8 w 416"/>
                <a:gd name="T27" fmla="*/ 9 h 726"/>
                <a:gd name="T28" fmla="*/ 10 w 416"/>
                <a:gd name="T29" fmla="*/ 13 h 726"/>
                <a:gd name="T30" fmla="*/ 6 w 416"/>
                <a:gd name="T31" fmla="*/ 16 h 726"/>
                <a:gd name="T32" fmla="*/ 2 w 416"/>
                <a:gd name="T33" fmla="*/ 17 h 726"/>
                <a:gd name="T34" fmla="*/ 2 w 416"/>
                <a:gd name="T35" fmla="*/ 16 h 726"/>
                <a:gd name="T36" fmla="*/ 1 w 416"/>
                <a:gd name="T37" fmla="*/ 16 h 726"/>
                <a:gd name="T38" fmla="*/ 1 w 416"/>
                <a:gd name="T39" fmla="*/ 12 h 726"/>
                <a:gd name="T40" fmla="*/ 4 w 416"/>
                <a:gd name="T41" fmla="*/ 9 h 726"/>
                <a:gd name="T42" fmla="*/ 3 w 416"/>
                <a:gd name="T43" fmla="*/ 7 h 726"/>
                <a:gd name="T44" fmla="*/ 3 w 416"/>
                <a:gd name="T45" fmla="*/ 4 h 726"/>
                <a:gd name="T46" fmla="*/ 0 w 416"/>
                <a:gd name="T47" fmla="*/ 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6"/>
                <a:gd name="T73" fmla="*/ 0 h 726"/>
                <a:gd name="T74" fmla="*/ 416 w 416"/>
                <a:gd name="T75" fmla="*/ 726 h 7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6" h="726">
                  <a:moveTo>
                    <a:pt x="0" y="76"/>
                  </a:moveTo>
                  <a:lnTo>
                    <a:pt x="27" y="55"/>
                  </a:lnTo>
                  <a:lnTo>
                    <a:pt x="72" y="97"/>
                  </a:lnTo>
                  <a:lnTo>
                    <a:pt x="151" y="105"/>
                  </a:lnTo>
                  <a:lnTo>
                    <a:pt x="196" y="79"/>
                  </a:lnTo>
                  <a:lnTo>
                    <a:pt x="208" y="17"/>
                  </a:lnTo>
                  <a:lnTo>
                    <a:pt x="284" y="0"/>
                  </a:lnTo>
                  <a:lnTo>
                    <a:pt x="324" y="25"/>
                  </a:lnTo>
                  <a:lnTo>
                    <a:pt x="319" y="76"/>
                  </a:lnTo>
                  <a:lnTo>
                    <a:pt x="303" y="126"/>
                  </a:lnTo>
                  <a:lnTo>
                    <a:pt x="362" y="190"/>
                  </a:lnTo>
                  <a:lnTo>
                    <a:pt x="325" y="236"/>
                  </a:lnTo>
                  <a:lnTo>
                    <a:pt x="365" y="316"/>
                  </a:lnTo>
                  <a:lnTo>
                    <a:pt x="353" y="387"/>
                  </a:lnTo>
                  <a:lnTo>
                    <a:pt x="416" y="537"/>
                  </a:lnTo>
                  <a:lnTo>
                    <a:pt x="269" y="680"/>
                  </a:lnTo>
                  <a:lnTo>
                    <a:pt x="94" y="726"/>
                  </a:lnTo>
                  <a:lnTo>
                    <a:pt x="83" y="697"/>
                  </a:lnTo>
                  <a:lnTo>
                    <a:pt x="27" y="674"/>
                  </a:lnTo>
                  <a:lnTo>
                    <a:pt x="20" y="533"/>
                  </a:lnTo>
                  <a:lnTo>
                    <a:pt x="189" y="381"/>
                  </a:lnTo>
                  <a:lnTo>
                    <a:pt x="134" y="306"/>
                  </a:lnTo>
                  <a:lnTo>
                    <a:pt x="112" y="155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6" name="Freeform 342"/>
            <p:cNvSpPr/>
            <p:nvPr/>
          </p:nvSpPr>
          <p:spPr bwMode="auto">
            <a:xfrm>
              <a:off x="1655187" y="2790139"/>
              <a:ext cx="230800" cy="219586"/>
            </a:xfrm>
            <a:custGeom>
              <a:avLst/>
              <a:gdLst>
                <a:gd name="T0" fmla="*/ 0 w 482"/>
                <a:gd name="T1" fmla="*/ 3 h 484"/>
                <a:gd name="T2" fmla="*/ 0 w 482"/>
                <a:gd name="T3" fmla="*/ 4 h 484"/>
                <a:gd name="T4" fmla="*/ 3 w 482"/>
                <a:gd name="T5" fmla="*/ 5 h 484"/>
                <a:gd name="T6" fmla="*/ 2 w 482"/>
                <a:gd name="T7" fmla="*/ 6 h 484"/>
                <a:gd name="T8" fmla="*/ 3 w 482"/>
                <a:gd name="T9" fmla="*/ 6 h 484"/>
                <a:gd name="T10" fmla="*/ 3 w 482"/>
                <a:gd name="T11" fmla="*/ 8 h 484"/>
                <a:gd name="T12" fmla="*/ 3 w 482"/>
                <a:gd name="T13" fmla="*/ 10 h 484"/>
                <a:gd name="T14" fmla="*/ 5 w 482"/>
                <a:gd name="T15" fmla="*/ 11 h 484"/>
                <a:gd name="T16" fmla="*/ 5 w 482"/>
                <a:gd name="T17" fmla="*/ 11 h 484"/>
                <a:gd name="T18" fmla="*/ 7 w 482"/>
                <a:gd name="T19" fmla="*/ 11 h 484"/>
                <a:gd name="T20" fmla="*/ 7 w 482"/>
                <a:gd name="T21" fmla="*/ 10 h 484"/>
                <a:gd name="T22" fmla="*/ 8 w 482"/>
                <a:gd name="T23" fmla="*/ 10 h 484"/>
                <a:gd name="T24" fmla="*/ 9 w 482"/>
                <a:gd name="T25" fmla="*/ 10 h 484"/>
                <a:gd name="T26" fmla="*/ 11 w 482"/>
                <a:gd name="T27" fmla="*/ 9 h 484"/>
                <a:gd name="T28" fmla="*/ 10 w 482"/>
                <a:gd name="T29" fmla="*/ 8 h 484"/>
                <a:gd name="T30" fmla="*/ 10 w 482"/>
                <a:gd name="T31" fmla="*/ 7 h 484"/>
                <a:gd name="T32" fmla="*/ 9 w 482"/>
                <a:gd name="T33" fmla="*/ 6 h 484"/>
                <a:gd name="T34" fmla="*/ 11 w 482"/>
                <a:gd name="T35" fmla="*/ 5 h 484"/>
                <a:gd name="T36" fmla="*/ 11 w 482"/>
                <a:gd name="T37" fmla="*/ 3 h 484"/>
                <a:gd name="T38" fmla="*/ 9 w 482"/>
                <a:gd name="T39" fmla="*/ 2 h 484"/>
                <a:gd name="T40" fmla="*/ 9 w 482"/>
                <a:gd name="T41" fmla="*/ 2 h 484"/>
                <a:gd name="T42" fmla="*/ 7 w 482"/>
                <a:gd name="T43" fmla="*/ 0 h 484"/>
                <a:gd name="T44" fmla="*/ 6 w 482"/>
                <a:gd name="T45" fmla="*/ 0 h 484"/>
                <a:gd name="T46" fmla="*/ 5 w 482"/>
                <a:gd name="T47" fmla="*/ 2 h 484"/>
                <a:gd name="T48" fmla="*/ 3 w 482"/>
                <a:gd name="T49" fmla="*/ 2 h 484"/>
                <a:gd name="T50" fmla="*/ 3 w 482"/>
                <a:gd name="T51" fmla="*/ 3 h 484"/>
                <a:gd name="T52" fmla="*/ 0 w 482"/>
                <a:gd name="T53" fmla="*/ 3 h 4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2"/>
                <a:gd name="T82" fmla="*/ 0 h 484"/>
                <a:gd name="T83" fmla="*/ 482 w 482"/>
                <a:gd name="T84" fmla="*/ 484 h 4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2" h="484">
                  <a:moveTo>
                    <a:pt x="0" y="147"/>
                  </a:moveTo>
                  <a:lnTo>
                    <a:pt x="15" y="189"/>
                  </a:lnTo>
                  <a:lnTo>
                    <a:pt x="115" y="219"/>
                  </a:lnTo>
                  <a:lnTo>
                    <a:pt x="96" y="242"/>
                  </a:lnTo>
                  <a:lnTo>
                    <a:pt x="135" y="275"/>
                  </a:lnTo>
                  <a:lnTo>
                    <a:pt x="150" y="327"/>
                  </a:lnTo>
                  <a:lnTo>
                    <a:pt x="107" y="430"/>
                  </a:lnTo>
                  <a:lnTo>
                    <a:pt x="228" y="472"/>
                  </a:lnTo>
                  <a:lnTo>
                    <a:pt x="240" y="477"/>
                  </a:lnTo>
                  <a:lnTo>
                    <a:pt x="297" y="484"/>
                  </a:lnTo>
                  <a:lnTo>
                    <a:pt x="297" y="444"/>
                  </a:lnTo>
                  <a:lnTo>
                    <a:pt x="330" y="421"/>
                  </a:lnTo>
                  <a:lnTo>
                    <a:pt x="408" y="448"/>
                  </a:lnTo>
                  <a:lnTo>
                    <a:pt x="456" y="407"/>
                  </a:lnTo>
                  <a:lnTo>
                    <a:pt x="430" y="348"/>
                  </a:lnTo>
                  <a:lnTo>
                    <a:pt x="441" y="293"/>
                  </a:lnTo>
                  <a:lnTo>
                    <a:pt x="402" y="261"/>
                  </a:lnTo>
                  <a:lnTo>
                    <a:pt x="456" y="195"/>
                  </a:lnTo>
                  <a:lnTo>
                    <a:pt x="482" y="123"/>
                  </a:lnTo>
                  <a:lnTo>
                    <a:pt x="410" y="92"/>
                  </a:lnTo>
                  <a:lnTo>
                    <a:pt x="392" y="84"/>
                  </a:lnTo>
                  <a:lnTo>
                    <a:pt x="280" y="0"/>
                  </a:lnTo>
                  <a:lnTo>
                    <a:pt x="244" y="15"/>
                  </a:lnTo>
                  <a:lnTo>
                    <a:pt x="197" y="96"/>
                  </a:lnTo>
                  <a:lnTo>
                    <a:pt x="104" y="81"/>
                  </a:lnTo>
                  <a:lnTo>
                    <a:pt x="122" y="143"/>
                  </a:lnTo>
                  <a:lnTo>
                    <a:pt x="0" y="1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7" name="Freeform 343"/>
            <p:cNvSpPr/>
            <p:nvPr/>
          </p:nvSpPr>
          <p:spPr bwMode="auto">
            <a:xfrm>
              <a:off x="1894410" y="2993813"/>
              <a:ext cx="15162" cy="39780"/>
            </a:xfrm>
            <a:custGeom>
              <a:avLst/>
              <a:gdLst>
                <a:gd name="T0" fmla="*/ 0 w 31"/>
                <a:gd name="T1" fmla="*/ 1 h 89"/>
                <a:gd name="T2" fmla="*/ 1 w 31"/>
                <a:gd name="T3" fmla="*/ 2 h 89"/>
                <a:gd name="T4" fmla="*/ 1 w 31"/>
                <a:gd name="T5" fmla="*/ 0 h 89"/>
                <a:gd name="T6" fmla="*/ 0 w 31"/>
                <a:gd name="T7" fmla="*/ 1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89"/>
                <a:gd name="T14" fmla="*/ 31 w 3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89">
                  <a:moveTo>
                    <a:pt x="0" y="46"/>
                  </a:moveTo>
                  <a:lnTo>
                    <a:pt x="28" y="89"/>
                  </a:lnTo>
                  <a:lnTo>
                    <a:pt x="31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8" name="Freeform 344"/>
            <p:cNvSpPr/>
            <p:nvPr/>
          </p:nvSpPr>
          <p:spPr bwMode="auto">
            <a:xfrm>
              <a:off x="1845555" y="2688302"/>
              <a:ext cx="161728" cy="194127"/>
            </a:xfrm>
            <a:custGeom>
              <a:avLst/>
              <a:gdLst>
                <a:gd name="T0" fmla="*/ 0 w 335"/>
                <a:gd name="T1" fmla="*/ 4 h 429"/>
                <a:gd name="T2" fmla="*/ 0 w 335"/>
                <a:gd name="T3" fmla="*/ 6 h 429"/>
                <a:gd name="T4" fmla="*/ 0 w 335"/>
                <a:gd name="T5" fmla="*/ 6 h 429"/>
                <a:gd name="T6" fmla="*/ 0 w 335"/>
                <a:gd name="T7" fmla="*/ 7 h 429"/>
                <a:gd name="T8" fmla="*/ 2 w 335"/>
                <a:gd name="T9" fmla="*/ 8 h 429"/>
                <a:gd name="T10" fmla="*/ 1 w 335"/>
                <a:gd name="T11" fmla="*/ 10 h 429"/>
                <a:gd name="T12" fmla="*/ 3 w 335"/>
                <a:gd name="T13" fmla="*/ 10 h 429"/>
                <a:gd name="T14" fmla="*/ 6 w 335"/>
                <a:gd name="T15" fmla="*/ 10 h 429"/>
                <a:gd name="T16" fmla="*/ 7 w 335"/>
                <a:gd name="T17" fmla="*/ 8 h 429"/>
                <a:gd name="T18" fmla="*/ 5 w 335"/>
                <a:gd name="T19" fmla="*/ 6 h 429"/>
                <a:gd name="T20" fmla="*/ 7 w 335"/>
                <a:gd name="T21" fmla="*/ 5 h 429"/>
                <a:gd name="T22" fmla="*/ 8 w 335"/>
                <a:gd name="T23" fmla="*/ 5 h 429"/>
                <a:gd name="T24" fmla="*/ 7 w 335"/>
                <a:gd name="T25" fmla="*/ 1 h 429"/>
                <a:gd name="T26" fmla="*/ 6 w 335"/>
                <a:gd name="T27" fmla="*/ 1 h 429"/>
                <a:gd name="T28" fmla="*/ 4 w 335"/>
                <a:gd name="T29" fmla="*/ 1 h 429"/>
                <a:gd name="T30" fmla="*/ 4 w 335"/>
                <a:gd name="T31" fmla="*/ 1 h 429"/>
                <a:gd name="T32" fmla="*/ 3 w 335"/>
                <a:gd name="T33" fmla="*/ 0 h 429"/>
                <a:gd name="T34" fmla="*/ 2 w 335"/>
                <a:gd name="T35" fmla="*/ 0 h 429"/>
                <a:gd name="T36" fmla="*/ 2 w 335"/>
                <a:gd name="T37" fmla="*/ 2 h 429"/>
                <a:gd name="T38" fmla="*/ 1 w 335"/>
                <a:gd name="T39" fmla="*/ 2 h 429"/>
                <a:gd name="T40" fmla="*/ 1 w 335"/>
                <a:gd name="T41" fmla="*/ 2 h 429"/>
                <a:gd name="T42" fmla="*/ 1 w 335"/>
                <a:gd name="T43" fmla="*/ 4 h 429"/>
                <a:gd name="T44" fmla="*/ 0 w 335"/>
                <a:gd name="T45" fmla="*/ 4 h 4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5"/>
                <a:gd name="T70" fmla="*/ 0 h 429"/>
                <a:gd name="T71" fmla="*/ 335 w 335"/>
                <a:gd name="T72" fmla="*/ 429 h 4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5" h="429">
                  <a:moveTo>
                    <a:pt x="0" y="178"/>
                  </a:moveTo>
                  <a:lnTo>
                    <a:pt x="2" y="247"/>
                  </a:lnTo>
                  <a:lnTo>
                    <a:pt x="5" y="279"/>
                  </a:lnTo>
                  <a:lnTo>
                    <a:pt x="10" y="317"/>
                  </a:lnTo>
                  <a:lnTo>
                    <a:pt x="82" y="348"/>
                  </a:lnTo>
                  <a:lnTo>
                    <a:pt x="56" y="420"/>
                  </a:lnTo>
                  <a:lnTo>
                    <a:pt x="130" y="429"/>
                  </a:lnTo>
                  <a:lnTo>
                    <a:pt x="262" y="428"/>
                  </a:lnTo>
                  <a:lnTo>
                    <a:pt x="297" y="359"/>
                  </a:lnTo>
                  <a:lnTo>
                    <a:pt x="225" y="271"/>
                  </a:lnTo>
                  <a:lnTo>
                    <a:pt x="309" y="224"/>
                  </a:lnTo>
                  <a:lnTo>
                    <a:pt x="335" y="237"/>
                  </a:lnTo>
                  <a:lnTo>
                    <a:pt x="309" y="65"/>
                  </a:lnTo>
                  <a:lnTo>
                    <a:pt x="250" y="23"/>
                  </a:lnTo>
                  <a:lnTo>
                    <a:pt x="180" y="53"/>
                  </a:lnTo>
                  <a:lnTo>
                    <a:pt x="189" y="33"/>
                  </a:lnTo>
                  <a:lnTo>
                    <a:pt x="130" y="0"/>
                  </a:lnTo>
                  <a:lnTo>
                    <a:pt x="100" y="0"/>
                  </a:lnTo>
                  <a:lnTo>
                    <a:pt x="99" y="95"/>
                  </a:lnTo>
                  <a:lnTo>
                    <a:pt x="67" y="69"/>
                  </a:lnTo>
                  <a:lnTo>
                    <a:pt x="45" y="99"/>
                  </a:lnTo>
                  <a:lnTo>
                    <a:pt x="41" y="156"/>
                  </a:lnTo>
                  <a:lnTo>
                    <a:pt x="0" y="1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29" name="Freeform 345"/>
            <p:cNvSpPr/>
            <p:nvPr/>
          </p:nvSpPr>
          <p:spPr bwMode="auto">
            <a:xfrm>
              <a:off x="2106678" y="3024046"/>
              <a:ext cx="114557" cy="125706"/>
            </a:xfrm>
            <a:custGeom>
              <a:avLst/>
              <a:gdLst>
                <a:gd name="T0" fmla="*/ 0 w 241"/>
                <a:gd name="T1" fmla="*/ 3 h 276"/>
                <a:gd name="T2" fmla="*/ 1 w 241"/>
                <a:gd name="T3" fmla="*/ 1 h 276"/>
                <a:gd name="T4" fmla="*/ 3 w 241"/>
                <a:gd name="T5" fmla="*/ 1 h 276"/>
                <a:gd name="T6" fmla="*/ 5 w 241"/>
                <a:gd name="T7" fmla="*/ 1 h 276"/>
                <a:gd name="T8" fmla="*/ 5 w 241"/>
                <a:gd name="T9" fmla="*/ 0 h 276"/>
                <a:gd name="T10" fmla="*/ 5 w 241"/>
                <a:gd name="T11" fmla="*/ 1 h 276"/>
                <a:gd name="T12" fmla="*/ 4 w 241"/>
                <a:gd name="T13" fmla="*/ 1 h 276"/>
                <a:gd name="T14" fmla="*/ 3 w 241"/>
                <a:gd name="T15" fmla="*/ 2 h 276"/>
                <a:gd name="T16" fmla="*/ 2 w 241"/>
                <a:gd name="T17" fmla="*/ 1 h 276"/>
                <a:gd name="T18" fmla="*/ 3 w 241"/>
                <a:gd name="T19" fmla="*/ 3 h 276"/>
                <a:gd name="T20" fmla="*/ 2 w 241"/>
                <a:gd name="T21" fmla="*/ 4 h 276"/>
                <a:gd name="T22" fmla="*/ 3 w 241"/>
                <a:gd name="T23" fmla="*/ 4 h 276"/>
                <a:gd name="T24" fmla="*/ 3 w 241"/>
                <a:gd name="T25" fmla="*/ 5 h 276"/>
                <a:gd name="T26" fmla="*/ 2 w 241"/>
                <a:gd name="T27" fmla="*/ 5 h 276"/>
                <a:gd name="T28" fmla="*/ 3 w 241"/>
                <a:gd name="T29" fmla="*/ 7 h 276"/>
                <a:gd name="T30" fmla="*/ 1 w 241"/>
                <a:gd name="T31" fmla="*/ 6 h 276"/>
                <a:gd name="T32" fmla="*/ 1 w 241"/>
                <a:gd name="T33" fmla="*/ 5 h 276"/>
                <a:gd name="T34" fmla="*/ 3 w 241"/>
                <a:gd name="T35" fmla="*/ 4 h 276"/>
                <a:gd name="T36" fmla="*/ 1 w 241"/>
                <a:gd name="T37" fmla="*/ 4 h 276"/>
                <a:gd name="T38" fmla="*/ 0 w 241"/>
                <a:gd name="T39" fmla="*/ 3 h 2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1"/>
                <a:gd name="T61" fmla="*/ 0 h 276"/>
                <a:gd name="T62" fmla="*/ 241 w 241"/>
                <a:gd name="T63" fmla="*/ 276 h 2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1" h="276">
                  <a:moveTo>
                    <a:pt x="0" y="110"/>
                  </a:moveTo>
                  <a:lnTo>
                    <a:pt x="36" y="47"/>
                  </a:lnTo>
                  <a:lnTo>
                    <a:pt x="111" y="23"/>
                  </a:lnTo>
                  <a:lnTo>
                    <a:pt x="206" y="26"/>
                  </a:lnTo>
                  <a:lnTo>
                    <a:pt x="241" y="0"/>
                  </a:lnTo>
                  <a:lnTo>
                    <a:pt x="227" y="57"/>
                  </a:lnTo>
                  <a:lnTo>
                    <a:pt x="162" y="45"/>
                  </a:lnTo>
                  <a:lnTo>
                    <a:pt x="131" y="93"/>
                  </a:lnTo>
                  <a:lnTo>
                    <a:pt x="98" y="66"/>
                  </a:lnTo>
                  <a:lnTo>
                    <a:pt x="121" y="141"/>
                  </a:lnTo>
                  <a:lnTo>
                    <a:pt x="90" y="154"/>
                  </a:lnTo>
                  <a:lnTo>
                    <a:pt x="151" y="187"/>
                  </a:lnTo>
                  <a:lnTo>
                    <a:pt x="151" y="214"/>
                  </a:lnTo>
                  <a:lnTo>
                    <a:pt x="100" y="223"/>
                  </a:lnTo>
                  <a:lnTo>
                    <a:pt x="116" y="276"/>
                  </a:lnTo>
                  <a:lnTo>
                    <a:pt x="59" y="258"/>
                  </a:lnTo>
                  <a:lnTo>
                    <a:pt x="42" y="208"/>
                  </a:lnTo>
                  <a:lnTo>
                    <a:pt x="117" y="189"/>
                  </a:lnTo>
                  <a:lnTo>
                    <a:pt x="42" y="181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0" name="Freeform 346"/>
            <p:cNvSpPr/>
            <p:nvPr/>
          </p:nvSpPr>
          <p:spPr bwMode="auto">
            <a:xfrm>
              <a:off x="2169011" y="3170437"/>
              <a:ext cx="52225" cy="7956"/>
            </a:xfrm>
            <a:custGeom>
              <a:avLst/>
              <a:gdLst>
                <a:gd name="T0" fmla="*/ 0 w 112"/>
                <a:gd name="T1" fmla="*/ 0 h 19"/>
                <a:gd name="T2" fmla="*/ 0 w 112"/>
                <a:gd name="T3" fmla="*/ 0 h 19"/>
                <a:gd name="T4" fmla="*/ 2 w 112"/>
                <a:gd name="T5" fmla="*/ 0 h 19"/>
                <a:gd name="T6" fmla="*/ 1 w 112"/>
                <a:gd name="T7" fmla="*/ 0 h 19"/>
                <a:gd name="T8" fmla="*/ 0 w 1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9"/>
                <a:gd name="T17" fmla="*/ 112 w 11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9">
                  <a:moveTo>
                    <a:pt x="0" y="19"/>
                  </a:moveTo>
                  <a:lnTo>
                    <a:pt x="10" y="0"/>
                  </a:lnTo>
                  <a:lnTo>
                    <a:pt x="112" y="19"/>
                  </a:lnTo>
                  <a:lnTo>
                    <a:pt x="3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1" name="Freeform 347"/>
            <p:cNvSpPr/>
            <p:nvPr/>
          </p:nvSpPr>
          <p:spPr bwMode="auto">
            <a:xfrm>
              <a:off x="2032553" y="2856969"/>
              <a:ext cx="121296" cy="70013"/>
            </a:xfrm>
            <a:custGeom>
              <a:avLst/>
              <a:gdLst>
                <a:gd name="T0" fmla="*/ 0 w 254"/>
                <a:gd name="T1" fmla="*/ 2 h 157"/>
                <a:gd name="T2" fmla="*/ 1 w 254"/>
                <a:gd name="T3" fmla="*/ 1 h 157"/>
                <a:gd name="T4" fmla="*/ 2 w 254"/>
                <a:gd name="T5" fmla="*/ 1 h 157"/>
                <a:gd name="T6" fmla="*/ 4 w 254"/>
                <a:gd name="T7" fmla="*/ 0 h 157"/>
                <a:gd name="T8" fmla="*/ 5 w 254"/>
                <a:gd name="T9" fmla="*/ 0 h 157"/>
                <a:gd name="T10" fmla="*/ 6 w 254"/>
                <a:gd name="T11" fmla="*/ 1 h 157"/>
                <a:gd name="T12" fmla="*/ 3 w 254"/>
                <a:gd name="T13" fmla="*/ 3 h 157"/>
                <a:gd name="T14" fmla="*/ 2 w 254"/>
                <a:gd name="T15" fmla="*/ 3 h 157"/>
                <a:gd name="T16" fmla="*/ 0 w 254"/>
                <a:gd name="T17" fmla="*/ 2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4"/>
                <a:gd name="T28" fmla="*/ 0 h 157"/>
                <a:gd name="T29" fmla="*/ 254 w 254"/>
                <a:gd name="T30" fmla="*/ 157 h 1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4" h="157">
                  <a:moveTo>
                    <a:pt x="0" y="93"/>
                  </a:moveTo>
                  <a:lnTo>
                    <a:pt x="39" y="25"/>
                  </a:lnTo>
                  <a:lnTo>
                    <a:pt x="89" y="44"/>
                  </a:lnTo>
                  <a:lnTo>
                    <a:pt x="178" y="0"/>
                  </a:lnTo>
                  <a:lnTo>
                    <a:pt x="230" y="9"/>
                  </a:lnTo>
                  <a:lnTo>
                    <a:pt x="254" y="34"/>
                  </a:lnTo>
                  <a:lnTo>
                    <a:pt x="154" y="139"/>
                  </a:lnTo>
                  <a:lnTo>
                    <a:pt x="73" y="15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2" name="Freeform 348"/>
            <p:cNvSpPr/>
            <p:nvPr/>
          </p:nvSpPr>
          <p:spPr bwMode="auto">
            <a:xfrm>
              <a:off x="2986075" y="3160889"/>
              <a:ext cx="535725" cy="587155"/>
            </a:xfrm>
            <a:custGeom>
              <a:avLst/>
              <a:gdLst>
                <a:gd name="T0" fmla="*/ 0 w 1118"/>
                <a:gd name="T1" fmla="*/ 14 h 1294"/>
                <a:gd name="T2" fmla="*/ 1 w 1118"/>
                <a:gd name="T3" fmla="*/ 13 h 1294"/>
                <a:gd name="T4" fmla="*/ 3 w 1118"/>
                <a:gd name="T5" fmla="*/ 13 h 1294"/>
                <a:gd name="T6" fmla="*/ 1 w 1118"/>
                <a:gd name="T7" fmla="*/ 10 h 1294"/>
                <a:gd name="T8" fmla="*/ 2 w 1118"/>
                <a:gd name="T9" fmla="*/ 9 h 1294"/>
                <a:gd name="T10" fmla="*/ 3 w 1118"/>
                <a:gd name="T11" fmla="*/ 9 h 1294"/>
                <a:gd name="T12" fmla="*/ 6 w 1118"/>
                <a:gd name="T13" fmla="*/ 6 h 1294"/>
                <a:gd name="T14" fmla="*/ 6 w 1118"/>
                <a:gd name="T15" fmla="*/ 5 h 1294"/>
                <a:gd name="T16" fmla="*/ 6 w 1118"/>
                <a:gd name="T17" fmla="*/ 4 h 1294"/>
                <a:gd name="T18" fmla="*/ 5 w 1118"/>
                <a:gd name="T19" fmla="*/ 3 h 1294"/>
                <a:gd name="T20" fmla="*/ 5 w 1118"/>
                <a:gd name="T21" fmla="*/ 1 h 1294"/>
                <a:gd name="T22" fmla="*/ 8 w 1118"/>
                <a:gd name="T23" fmla="*/ 1 h 1294"/>
                <a:gd name="T24" fmla="*/ 9 w 1118"/>
                <a:gd name="T25" fmla="*/ 1 h 1294"/>
                <a:gd name="T26" fmla="*/ 10 w 1118"/>
                <a:gd name="T27" fmla="*/ 0 h 1294"/>
                <a:gd name="T28" fmla="*/ 11 w 1118"/>
                <a:gd name="T29" fmla="*/ 1 h 1294"/>
                <a:gd name="T30" fmla="*/ 10 w 1118"/>
                <a:gd name="T31" fmla="*/ 2 h 1294"/>
                <a:gd name="T32" fmla="*/ 10 w 1118"/>
                <a:gd name="T33" fmla="*/ 4 h 1294"/>
                <a:gd name="T34" fmla="*/ 9 w 1118"/>
                <a:gd name="T35" fmla="*/ 4 h 1294"/>
                <a:gd name="T36" fmla="*/ 10 w 1118"/>
                <a:gd name="T37" fmla="*/ 6 h 1294"/>
                <a:gd name="T38" fmla="*/ 11 w 1118"/>
                <a:gd name="T39" fmla="*/ 7 h 1294"/>
                <a:gd name="T40" fmla="*/ 11 w 1118"/>
                <a:gd name="T41" fmla="*/ 8 h 1294"/>
                <a:gd name="T42" fmla="*/ 13 w 1118"/>
                <a:gd name="T43" fmla="*/ 10 h 1294"/>
                <a:gd name="T44" fmla="*/ 17 w 1118"/>
                <a:gd name="T45" fmla="*/ 11 h 1294"/>
                <a:gd name="T46" fmla="*/ 18 w 1118"/>
                <a:gd name="T47" fmla="*/ 9 h 1294"/>
                <a:gd name="T48" fmla="*/ 18 w 1118"/>
                <a:gd name="T49" fmla="*/ 9 h 1294"/>
                <a:gd name="T50" fmla="*/ 18 w 1118"/>
                <a:gd name="T51" fmla="*/ 10 h 1294"/>
                <a:gd name="T52" fmla="*/ 18 w 1118"/>
                <a:gd name="T53" fmla="*/ 11 h 1294"/>
                <a:gd name="T54" fmla="*/ 21 w 1118"/>
                <a:gd name="T55" fmla="*/ 10 h 1294"/>
                <a:gd name="T56" fmla="*/ 21 w 1118"/>
                <a:gd name="T57" fmla="*/ 9 h 1294"/>
                <a:gd name="T58" fmla="*/ 24 w 1118"/>
                <a:gd name="T59" fmla="*/ 7 h 1294"/>
                <a:gd name="T60" fmla="*/ 25 w 1118"/>
                <a:gd name="T61" fmla="*/ 9 h 1294"/>
                <a:gd name="T62" fmla="*/ 26 w 1118"/>
                <a:gd name="T63" fmla="*/ 9 h 1294"/>
                <a:gd name="T64" fmla="*/ 25 w 1118"/>
                <a:gd name="T65" fmla="*/ 10 h 1294"/>
                <a:gd name="T66" fmla="*/ 24 w 1118"/>
                <a:gd name="T67" fmla="*/ 11 h 1294"/>
                <a:gd name="T68" fmla="*/ 22 w 1118"/>
                <a:gd name="T69" fmla="*/ 15 h 1294"/>
                <a:gd name="T70" fmla="*/ 21 w 1118"/>
                <a:gd name="T71" fmla="*/ 14 h 1294"/>
                <a:gd name="T72" fmla="*/ 21 w 1118"/>
                <a:gd name="T73" fmla="*/ 14 h 1294"/>
                <a:gd name="T74" fmla="*/ 20 w 1118"/>
                <a:gd name="T75" fmla="*/ 13 h 1294"/>
                <a:gd name="T76" fmla="*/ 21 w 1118"/>
                <a:gd name="T77" fmla="*/ 12 h 1294"/>
                <a:gd name="T78" fmla="*/ 19 w 1118"/>
                <a:gd name="T79" fmla="*/ 12 h 1294"/>
                <a:gd name="T80" fmla="*/ 18 w 1118"/>
                <a:gd name="T81" fmla="*/ 11 h 1294"/>
                <a:gd name="T82" fmla="*/ 18 w 1118"/>
                <a:gd name="T83" fmla="*/ 11 h 1294"/>
                <a:gd name="T84" fmla="*/ 18 w 1118"/>
                <a:gd name="T85" fmla="*/ 12 h 1294"/>
                <a:gd name="T86" fmla="*/ 17 w 1118"/>
                <a:gd name="T87" fmla="*/ 13 h 1294"/>
                <a:gd name="T88" fmla="*/ 18 w 1118"/>
                <a:gd name="T89" fmla="*/ 13 h 1294"/>
                <a:gd name="T90" fmla="*/ 18 w 1118"/>
                <a:gd name="T91" fmla="*/ 16 h 1294"/>
                <a:gd name="T92" fmla="*/ 18 w 1118"/>
                <a:gd name="T93" fmla="*/ 15 h 1294"/>
                <a:gd name="T94" fmla="*/ 16 w 1118"/>
                <a:gd name="T95" fmla="*/ 18 h 1294"/>
                <a:gd name="T96" fmla="*/ 11 w 1118"/>
                <a:gd name="T97" fmla="*/ 22 h 1294"/>
                <a:gd name="T98" fmla="*/ 10 w 1118"/>
                <a:gd name="T99" fmla="*/ 28 h 1294"/>
                <a:gd name="T100" fmla="*/ 8 w 1118"/>
                <a:gd name="T101" fmla="*/ 30 h 1294"/>
                <a:gd name="T102" fmla="*/ 6 w 1118"/>
                <a:gd name="T103" fmla="*/ 26 h 1294"/>
                <a:gd name="T104" fmla="*/ 5 w 1118"/>
                <a:gd name="T105" fmla="*/ 22 h 1294"/>
                <a:gd name="T106" fmla="*/ 5 w 1118"/>
                <a:gd name="T107" fmla="*/ 21 h 1294"/>
                <a:gd name="T108" fmla="*/ 4 w 1118"/>
                <a:gd name="T109" fmla="*/ 15 h 1294"/>
                <a:gd name="T110" fmla="*/ 4 w 1118"/>
                <a:gd name="T111" fmla="*/ 15 h 1294"/>
                <a:gd name="T112" fmla="*/ 3 w 1118"/>
                <a:gd name="T113" fmla="*/ 16 h 1294"/>
                <a:gd name="T114" fmla="*/ 2 w 1118"/>
                <a:gd name="T115" fmla="*/ 17 h 1294"/>
                <a:gd name="T116" fmla="*/ 1 w 1118"/>
                <a:gd name="T117" fmla="*/ 15 h 1294"/>
                <a:gd name="T118" fmla="*/ 2 w 1118"/>
                <a:gd name="T119" fmla="*/ 14 h 1294"/>
                <a:gd name="T120" fmla="*/ 1 w 1118"/>
                <a:gd name="T121" fmla="*/ 15 h 1294"/>
                <a:gd name="T122" fmla="*/ 0 w 1118"/>
                <a:gd name="T123" fmla="*/ 14 h 12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8"/>
                <a:gd name="T187" fmla="*/ 0 h 1294"/>
                <a:gd name="T188" fmla="*/ 1118 w 1118"/>
                <a:gd name="T189" fmla="*/ 1294 h 12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8" h="1294">
                  <a:moveTo>
                    <a:pt x="0" y="588"/>
                  </a:moveTo>
                  <a:lnTo>
                    <a:pt x="31" y="560"/>
                  </a:lnTo>
                  <a:lnTo>
                    <a:pt x="116" y="560"/>
                  </a:lnTo>
                  <a:lnTo>
                    <a:pt x="55" y="424"/>
                  </a:lnTo>
                  <a:lnTo>
                    <a:pt x="93" y="387"/>
                  </a:lnTo>
                  <a:lnTo>
                    <a:pt x="141" y="392"/>
                  </a:lnTo>
                  <a:lnTo>
                    <a:pt x="257" y="243"/>
                  </a:lnTo>
                  <a:lnTo>
                    <a:pt x="250" y="204"/>
                  </a:lnTo>
                  <a:lnTo>
                    <a:pt x="277" y="180"/>
                  </a:lnTo>
                  <a:lnTo>
                    <a:pt x="228" y="134"/>
                  </a:lnTo>
                  <a:lnTo>
                    <a:pt x="226" y="62"/>
                  </a:lnTo>
                  <a:lnTo>
                    <a:pt x="336" y="62"/>
                  </a:lnTo>
                  <a:lnTo>
                    <a:pt x="365" y="27"/>
                  </a:lnTo>
                  <a:lnTo>
                    <a:pt x="427" y="0"/>
                  </a:lnTo>
                  <a:lnTo>
                    <a:pt x="467" y="25"/>
                  </a:lnTo>
                  <a:lnTo>
                    <a:pt x="414" y="98"/>
                  </a:lnTo>
                  <a:lnTo>
                    <a:pt x="438" y="161"/>
                  </a:lnTo>
                  <a:lnTo>
                    <a:pt x="399" y="170"/>
                  </a:lnTo>
                  <a:lnTo>
                    <a:pt x="416" y="247"/>
                  </a:lnTo>
                  <a:lnTo>
                    <a:pt x="498" y="278"/>
                  </a:lnTo>
                  <a:lnTo>
                    <a:pt x="459" y="350"/>
                  </a:lnTo>
                  <a:lnTo>
                    <a:pt x="561" y="419"/>
                  </a:lnTo>
                  <a:lnTo>
                    <a:pt x="761" y="462"/>
                  </a:lnTo>
                  <a:lnTo>
                    <a:pt x="764" y="395"/>
                  </a:lnTo>
                  <a:lnTo>
                    <a:pt x="789" y="387"/>
                  </a:lnTo>
                  <a:lnTo>
                    <a:pt x="794" y="420"/>
                  </a:lnTo>
                  <a:lnTo>
                    <a:pt x="810" y="449"/>
                  </a:lnTo>
                  <a:lnTo>
                    <a:pt x="915" y="437"/>
                  </a:lnTo>
                  <a:lnTo>
                    <a:pt x="906" y="396"/>
                  </a:lnTo>
                  <a:lnTo>
                    <a:pt x="1067" y="315"/>
                  </a:lnTo>
                  <a:lnTo>
                    <a:pt x="1079" y="364"/>
                  </a:lnTo>
                  <a:lnTo>
                    <a:pt x="1118" y="382"/>
                  </a:lnTo>
                  <a:lnTo>
                    <a:pt x="1103" y="430"/>
                  </a:lnTo>
                  <a:lnTo>
                    <a:pt x="1036" y="458"/>
                  </a:lnTo>
                  <a:lnTo>
                    <a:pt x="936" y="671"/>
                  </a:lnTo>
                  <a:lnTo>
                    <a:pt x="919" y="587"/>
                  </a:lnTo>
                  <a:lnTo>
                    <a:pt x="901" y="621"/>
                  </a:lnTo>
                  <a:lnTo>
                    <a:pt x="876" y="577"/>
                  </a:lnTo>
                  <a:lnTo>
                    <a:pt x="921" y="524"/>
                  </a:lnTo>
                  <a:lnTo>
                    <a:pt x="836" y="516"/>
                  </a:lnTo>
                  <a:lnTo>
                    <a:pt x="778" y="457"/>
                  </a:lnTo>
                  <a:lnTo>
                    <a:pt x="763" y="489"/>
                  </a:lnTo>
                  <a:lnTo>
                    <a:pt x="781" y="516"/>
                  </a:lnTo>
                  <a:lnTo>
                    <a:pt x="757" y="535"/>
                  </a:lnTo>
                  <a:lnTo>
                    <a:pt x="780" y="562"/>
                  </a:lnTo>
                  <a:lnTo>
                    <a:pt x="794" y="684"/>
                  </a:lnTo>
                  <a:lnTo>
                    <a:pt x="763" y="665"/>
                  </a:lnTo>
                  <a:lnTo>
                    <a:pt x="698" y="763"/>
                  </a:lnTo>
                  <a:lnTo>
                    <a:pt x="466" y="956"/>
                  </a:lnTo>
                  <a:lnTo>
                    <a:pt x="449" y="1199"/>
                  </a:lnTo>
                  <a:lnTo>
                    <a:pt x="355" y="1294"/>
                  </a:lnTo>
                  <a:lnTo>
                    <a:pt x="267" y="1109"/>
                  </a:lnTo>
                  <a:lnTo>
                    <a:pt x="233" y="961"/>
                  </a:lnTo>
                  <a:lnTo>
                    <a:pt x="200" y="926"/>
                  </a:lnTo>
                  <a:lnTo>
                    <a:pt x="179" y="657"/>
                  </a:lnTo>
                  <a:lnTo>
                    <a:pt x="156" y="649"/>
                  </a:lnTo>
                  <a:lnTo>
                    <a:pt x="144" y="706"/>
                  </a:lnTo>
                  <a:lnTo>
                    <a:pt x="90" y="723"/>
                  </a:lnTo>
                  <a:lnTo>
                    <a:pt x="34" y="650"/>
                  </a:lnTo>
                  <a:lnTo>
                    <a:pt x="89" y="615"/>
                  </a:lnTo>
                  <a:lnTo>
                    <a:pt x="34" y="630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3" name="Freeform 349"/>
            <p:cNvSpPr/>
            <p:nvPr/>
          </p:nvSpPr>
          <p:spPr bwMode="auto">
            <a:xfrm>
              <a:off x="3483053" y="3797371"/>
              <a:ext cx="200476" cy="227542"/>
            </a:xfrm>
            <a:custGeom>
              <a:avLst/>
              <a:gdLst>
                <a:gd name="T0" fmla="*/ 0 w 416"/>
                <a:gd name="T1" fmla="*/ 0 h 502"/>
                <a:gd name="T2" fmla="*/ 2 w 416"/>
                <a:gd name="T3" fmla="*/ 0 h 502"/>
                <a:gd name="T4" fmla="*/ 5 w 416"/>
                <a:gd name="T5" fmla="*/ 3 h 502"/>
                <a:gd name="T6" fmla="*/ 7 w 416"/>
                <a:gd name="T7" fmla="*/ 5 h 502"/>
                <a:gd name="T8" fmla="*/ 7 w 416"/>
                <a:gd name="T9" fmla="*/ 5 h 502"/>
                <a:gd name="T10" fmla="*/ 8 w 416"/>
                <a:gd name="T11" fmla="*/ 5 h 502"/>
                <a:gd name="T12" fmla="*/ 7 w 416"/>
                <a:gd name="T13" fmla="*/ 7 h 502"/>
                <a:gd name="T14" fmla="*/ 10 w 416"/>
                <a:gd name="T15" fmla="*/ 9 h 502"/>
                <a:gd name="T16" fmla="*/ 9 w 416"/>
                <a:gd name="T17" fmla="*/ 11 h 502"/>
                <a:gd name="T18" fmla="*/ 9 w 416"/>
                <a:gd name="T19" fmla="*/ 12 h 502"/>
                <a:gd name="T20" fmla="*/ 7 w 416"/>
                <a:gd name="T21" fmla="*/ 10 h 502"/>
                <a:gd name="T22" fmla="*/ 3 w 416"/>
                <a:gd name="T23" fmla="*/ 4 h 502"/>
                <a:gd name="T24" fmla="*/ 0 w 416"/>
                <a:gd name="T25" fmla="*/ 0 h 5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6"/>
                <a:gd name="T40" fmla="*/ 0 h 502"/>
                <a:gd name="T41" fmla="*/ 416 w 416"/>
                <a:gd name="T42" fmla="*/ 502 h 50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6" h="502">
                  <a:moveTo>
                    <a:pt x="0" y="0"/>
                  </a:moveTo>
                  <a:lnTo>
                    <a:pt x="93" y="19"/>
                  </a:lnTo>
                  <a:lnTo>
                    <a:pt x="212" y="152"/>
                  </a:lnTo>
                  <a:lnTo>
                    <a:pt x="305" y="198"/>
                  </a:lnTo>
                  <a:lnTo>
                    <a:pt x="292" y="234"/>
                  </a:lnTo>
                  <a:lnTo>
                    <a:pt x="326" y="232"/>
                  </a:lnTo>
                  <a:lnTo>
                    <a:pt x="322" y="282"/>
                  </a:lnTo>
                  <a:lnTo>
                    <a:pt x="416" y="375"/>
                  </a:lnTo>
                  <a:lnTo>
                    <a:pt x="405" y="500"/>
                  </a:lnTo>
                  <a:lnTo>
                    <a:pt x="367" y="502"/>
                  </a:lnTo>
                  <a:lnTo>
                    <a:pt x="282" y="428"/>
                  </a:lnTo>
                  <a:lnTo>
                    <a:pt x="144" y="1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4" name="Freeform 350"/>
            <p:cNvSpPr/>
            <p:nvPr/>
          </p:nvSpPr>
          <p:spPr bwMode="auto">
            <a:xfrm>
              <a:off x="3671735" y="4029687"/>
              <a:ext cx="165098" cy="57283"/>
            </a:xfrm>
            <a:custGeom>
              <a:avLst/>
              <a:gdLst>
                <a:gd name="T0" fmla="*/ 0 w 346"/>
                <a:gd name="T1" fmla="*/ 1 h 126"/>
                <a:gd name="T2" fmla="*/ 1 w 346"/>
                <a:gd name="T3" fmla="*/ 0 h 126"/>
                <a:gd name="T4" fmla="*/ 6 w 346"/>
                <a:gd name="T5" fmla="*/ 1 h 126"/>
                <a:gd name="T6" fmla="*/ 7 w 346"/>
                <a:gd name="T7" fmla="*/ 2 h 126"/>
                <a:gd name="T8" fmla="*/ 8 w 346"/>
                <a:gd name="T9" fmla="*/ 2 h 126"/>
                <a:gd name="T10" fmla="*/ 8 w 346"/>
                <a:gd name="T11" fmla="*/ 3 h 126"/>
                <a:gd name="T12" fmla="*/ 1 w 346"/>
                <a:gd name="T13" fmla="*/ 1 h 126"/>
                <a:gd name="T14" fmla="*/ 0 w 346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6"/>
                <a:gd name="T25" fmla="*/ 0 h 126"/>
                <a:gd name="T26" fmla="*/ 346 w 346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6" h="126">
                  <a:moveTo>
                    <a:pt x="0" y="35"/>
                  </a:moveTo>
                  <a:lnTo>
                    <a:pt x="23" y="0"/>
                  </a:lnTo>
                  <a:lnTo>
                    <a:pt x="266" y="39"/>
                  </a:lnTo>
                  <a:lnTo>
                    <a:pt x="291" y="70"/>
                  </a:lnTo>
                  <a:lnTo>
                    <a:pt x="341" y="83"/>
                  </a:lnTo>
                  <a:lnTo>
                    <a:pt x="346" y="126"/>
                  </a:lnTo>
                  <a:lnTo>
                    <a:pt x="63" y="6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5" name="Freeform 351"/>
            <p:cNvSpPr/>
            <p:nvPr/>
          </p:nvSpPr>
          <p:spPr bwMode="auto">
            <a:xfrm>
              <a:off x="3737437" y="3824422"/>
              <a:ext cx="180260" cy="168667"/>
            </a:xfrm>
            <a:custGeom>
              <a:avLst/>
              <a:gdLst>
                <a:gd name="T0" fmla="*/ 0 w 375"/>
                <a:gd name="T1" fmla="*/ 4 h 372"/>
                <a:gd name="T2" fmla="*/ 1 w 375"/>
                <a:gd name="T3" fmla="*/ 3 h 372"/>
                <a:gd name="T4" fmla="*/ 1 w 375"/>
                <a:gd name="T5" fmla="*/ 3 h 372"/>
                <a:gd name="T6" fmla="*/ 4 w 375"/>
                <a:gd name="T7" fmla="*/ 3 h 372"/>
                <a:gd name="T8" fmla="*/ 5 w 375"/>
                <a:gd name="T9" fmla="*/ 3 h 372"/>
                <a:gd name="T10" fmla="*/ 6 w 375"/>
                <a:gd name="T11" fmla="*/ 0 h 372"/>
                <a:gd name="T12" fmla="*/ 7 w 375"/>
                <a:gd name="T13" fmla="*/ 0 h 372"/>
                <a:gd name="T14" fmla="*/ 7 w 375"/>
                <a:gd name="T15" fmla="*/ 1 h 372"/>
                <a:gd name="T16" fmla="*/ 9 w 375"/>
                <a:gd name="T17" fmla="*/ 3 h 372"/>
                <a:gd name="T18" fmla="*/ 8 w 375"/>
                <a:gd name="T19" fmla="*/ 3 h 372"/>
                <a:gd name="T20" fmla="*/ 6 w 375"/>
                <a:gd name="T21" fmla="*/ 6 h 372"/>
                <a:gd name="T22" fmla="*/ 6 w 375"/>
                <a:gd name="T23" fmla="*/ 8 h 372"/>
                <a:gd name="T24" fmla="*/ 5 w 375"/>
                <a:gd name="T25" fmla="*/ 9 h 372"/>
                <a:gd name="T26" fmla="*/ 3 w 375"/>
                <a:gd name="T27" fmla="*/ 8 h 372"/>
                <a:gd name="T28" fmla="*/ 3 w 375"/>
                <a:gd name="T29" fmla="*/ 8 h 372"/>
                <a:gd name="T30" fmla="*/ 2 w 375"/>
                <a:gd name="T31" fmla="*/ 7 h 372"/>
                <a:gd name="T32" fmla="*/ 1 w 375"/>
                <a:gd name="T33" fmla="*/ 7 h 372"/>
                <a:gd name="T34" fmla="*/ 0 w 375"/>
                <a:gd name="T35" fmla="*/ 4 h 3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5"/>
                <a:gd name="T55" fmla="*/ 0 h 372"/>
                <a:gd name="T56" fmla="*/ 375 w 375"/>
                <a:gd name="T57" fmla="*/ 372 h 3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5" h="372">
                  <a:moveTo>
                    <a:pt x="0" y="168"/>
                  </a:moveTo>
                  <a:lnTo>
                    <a:pt x="25" y="120"/>
                  </a:lnTo>
                  <a:lnTo>
                    <a:pt x="58" y="149"/>
                  </a:lnTo>
                  <a:lnTo>
                    <a:pt x="168" y="138"/>
                  </a:lnTo>
                  <a:lnTo>
                    <a:pt x="207" y="123"/>
                  </a:lnTo>
                  <a:lnTo>
                    <a:pt x="259" y="0"/>
                  </a:lnTo>
                  <a:lnTo>
                    <a:pt x="324" y="5"/>
                  </a:lnTo>
                  <a:lnTo>
                    <a:pt x="309" y="36"/>
                  </a:lnTo>
                  <a:lnTo>
                    <a:pt x="375" y="149"/>
                  </a:lnTo>
                  <a:lnTo>
                    <a:pt x="340" y="141"/>
                  </a:lnTo>
                  <a:lnTo>
                    <a:pt x="275" y="270"/>
                  </a:lnTo>
                  <a:lnTo>
                    <a:pt x="266" y="349"/>
                  </a:lnTo>
                  <a:lnTo>
                    <a:pt x="223" y="372"/>
                  </a:lnTo>
                  <a:lnTo>
                    <a:pt x="152" y="326"/>
                  </a:lnTo>
                  <a:lnTo>
                    <a:pt x="107" y="346"/>
                  </a:lnTo>
                  <a:lnTo>
                    <a:pt x="103" y="310"/>
                  </a:lnTo>
                  <a:lnTo>
                    <a:pt x="43" y="318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6" name="Freeform 352"/>
            <p:cNvSpPr/>
            <p:nvPr/>
          </p:nvSpPr>
          <p:spPr bwMode="auto">
            <a:xfrm>
              <a:off x="3880635" y="4079014"/>
              <a:ext cx="42117" cy="12730"/>
            </a:xfrm>
            <a:custGeom>
              <a:avLst/>
              <a:gdLst>
                <a:gd name="T0" fmla="*/ 0 w 89"/>
                <a:gd name="T1" fmla="*/ 0 h 28"/>
                <a:gd name="T2" fmla="*/ 0 w 89"/>
                <a:gd name="T3" fmla="*/ 1 h 28"/>
                <a:gd name="T4" fmla="*/ 2 w 89"/>
                <a:gd name="T5" fmla="*/ 0 h 28"/>
                <a:gd name="T6" fmla="*/ 1 w 89"/>
                <a:gd name="T7" fmla="*/ 0 h 28"/>
                <a:gd name="T8" fmla="*/ 0 w 8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8"/>
                <a:gd name="T17" fmla="*/ 89 w 8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8">
                  <a:moveTo>
                    <a:pt x="0" y="5"/>
                  </a:moveTo>
                  <a:lnTo>
                    <a:pt x="11" y="28"/>
                  </a:lnTo>
                  <a:lnTo>
                    <a:pt x="89" y="9"/>
                  </a:lnTo>
                  <a:lnTo>
                    <a:pt x="27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7" name="Freeform 353"/>
            <p:cNvSpPr/>
            <p:nvPr/>
          </p:nvSpPr>
          <p:spPr bwMode="auto">
            <a:xfrm>
              <a:off x="3917697" y="3873749"/>
              <a:ext cx="114557" cy="149574"/>
            </a:xfrm>
            <a:custGeom>
              <a:avLst/>
              <a:gdLst>
                <a:gd name="T0" fmla="*/ 0 w 236"/>
                <a:gd name="T1" fmla="*/ 5 h 326"/>
                <a:gd name="T2" fmla="*/ 1 w 236"/>
                <a:gd name="T3" fmla="*/ 6 h 326"/>
                <a:gd name="T4" fmla="*/ 0 w 236"/>
                <a:gd name="T5" fmla="*/ 7 h 326"/>
                <a:gd name="T6" fmla="*/ 1 w 236"/>
                <a:gd name="T7" fmla="*/ 8 h 326"/>
                <a:gd name="T8" fmla="*/ 1 w 236"/>
                <a:gd name="T9" fmla="*/ 5 h 326"/>
                <a:gd name="T10" fmla="*/ 2 w 236"/>
                <a:gd name="T11" fmla="*/ 5 h 326"/>
                <a:gd name="T12" fmla="*/ 2 w 236"/>
                <a:gd name="T13" fmla="*/ 6 h 326"/>
                <a:gd name="T14" fmla="*/ 3 w 236"/>
                <a:gd name="T15" fmla="*/ 7 h 326"/>
                <a:gd name="T16" fmla="*/ 3 w 236"/>
                <a:gd name="T17" fmla="*/ 6 h 326"/>
                <a:gd name="T18" fmla="*/ 2 w 236"/>
                <a:gd name="T19" fmla="*/ 4 h 326"/>
                <a:gd name="T20" fmla="*/ 4 w 236"/>
                <a:gd name="T21" fmla="*/ 3 h 326"/>
                <a:gd name="T22" fmla="*/ 2 w 236"/>
                <a:gd name="T23" fmla="*/ 3 h 326"/>
                <a:gd name="T24" fmla="*/ 1 w 236"/>
                <a:gd name="T25" fmla="*/ 1 h 326"/>
                <a:gd name="T26" fmla="*/ 5 w 236"/>
                <a:gd name="T27" fmla="*/ 1 h 326"/>
                <a:gd name="T28" fmla="*/ 6 w 236"/>
                <a:gd name="T29" fmla="*/ 0 h 326"/>
                <a:gd name="T30" fmla="*/ 5 w 236"/>
                <a:gd name="T31" fmla="*/ 1 h 326"/>
                <a:gd name="T32" fmla="*/ 2 w 236"/>
                <a:gd name="T33" fmla="*/ 0 h 326"/>
                <a:gd name="T34" fmla="*/ 1 w 236"/>
                <a:gd name="T35" fmla="*/ 1 h 326"/>
                <a:gd name="T36" fmla="*/ 0 w 236"/>
                <a:gd name="T37" fmla="*/ 5 h 3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6"/>
                <a:gd name="T58" fmla="*/ 0 h 326"/>
                <a:gd name="T59" fmla="*/ 236 w 236"/>
                <a:gd name="T60" fmla="*/ 326 h 32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6" h="326">
                  <a:moveTo>
                    <a:pt x="0" y="195"/>
                  </a:moveTo>
                  <a:lnTo>
                    <a:pt x="32" y="253"/>
                  </a:lnTo>
                  <a:lnTo>
                    <a:pt x="19" y="313"/>
                  </a:lnTo>
                  <a:lnTo>
                    <a:pt x="58" y="326"/>
                  </a:lnTo>
                  <a:lnTo>
                    <a:pt x="56" y="206"/>
                  </a:lnTo>
                  <a:lnTo>
                    <a:pt x="80" y="195"/>
                  </a:lnTo>
                  <a:lnTo>
                    <a:pt x="83" y="238"/>
                  </a:lnTo>
                  <a:lnTo>
                    <a:pt x="105" y="292"/>
                  </a:lnTo>
                  <a:lnTo>
                    <a:pt x="146" y="268"/>
                  </a:lnTo>
                  <a:lnTo>
                    <a:pt x="95" y="158"/>
                  </a:lnTo>
                  <a:lnTo>
                    <a:pt x="174" y="107"/>
                  </a:lnTo>
                  <a:lnTo>
                    <a:pt x="68" y="139"/>
                  </a:lnTo>
                  <a:lnTo>
                    <a:pt x="53" y="66"/>
                  </a:lnTo>
                  <a:lnTo>
                    <a:pt x="209" y="60"/>
                  </a:lnTo>
                  <a:lnTo>
                    <a:pt x="236" y="0"/>
                  </a:lnTo>
                  <a:lnTo>
                    <a:pt x="190" y="37"/>
                  </a:lnTo>
                  <a:lnTo>
                    <a:pt x="80" y="19"/>
                  </a:lnTo>
                  <a:lnTo>
                    <a:pt x="43" y="45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8" name="Freeform 354"/>
            <p:cNvSpPr/>
            <p:nvPr/>
          </p:nvSpPr>
          <p:spPr bwMode="auto">
            <a:xfrm>
              <a:off x="4006984" y="4079014"/>
              <a:ext cx="64017" cy="38189"/>
            </a:xfrm>
            <a:custGeom>
              <a:avLst/>
              <a:gdLst>
                <a:gd name="T0" fmla="*/ 0 w 130"/>
                <a:gd name="T1" fmla="*/ 1 h 84"/>
                <a:gd name="T2" fmla="*/ 0 w 130"/>
                <a:gd name="T3" fmla="*/ 2 h 84"/>
                <a:gd name="T4" fmla="*/ 3 w 130"/>
                <a:gd name="T5" fmla="*/ 0 h 84"/>
                <a:gd name="T6" fmla="*/ 1 w 130"/>
                <a:gd name="T7" fmla="*/ 1 h 84"/>
                <a:gd name="T8" fmla="*/ 0 w 130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84"/>
                <a:gd name="T17" fmla="*/ 130 w 1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84">
                  <a:moveTo>
                    <a:pt x="0" y="50"/>
                  </a:moveTo>
                  <a:lnTo>
                    <a:pt x="5" y="84"/>
                  </a:lnTo>
                  <a:lnTo>
                    <a:pt x="130" y="0"/>
                  </a:lnTo>
                  <a:lnTo>
                    <a:pt x="37" y="27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39" name="Freeform 355"/>
            <p:cNvSpPr/>
            <p:nvPr/>
          </p:nvSpPr>
          <p:spPr bwMode="auto">
            <a:xfrm>
              <a:off x="4072687" y="3867384"/>
              <a:ext cx="23585" cy="58875"/>
            </a:xfrm>
            <a:custGeom>
              <a:avLst/>
              <a:gdLst>
                <a:gd name="T0" fmla="*/ 0 w 47"/>
                <a:gd name="T1" fmla="*/ 1 h 131"/>
                <a:gd name="T2" fmla="*/ 0 w 47"/>
                <a:gd name="T3" fmla="*/ 2 h 131"/>
                <a:gd name="T4" fmla="*/ 1 w 47"/>
                <a:gd name="T5" fmla="*/ 3 h 131"/>
                <a:gd name="T6" fmla="*/ 1 w 47"/>
                <a:gd name="T7" fmla="*/ 2 h 131"/>
                <a:gd name="T8" fmla="*/ 1 w 47"/>
                <a:gd name="T9" fmla="*/ 1 h 131"/>
                <a:gd name="T10" fmla="*/ 1 w 47"/>
                <a:gd name="T11" fmla="*/ 1 h 131"/>
                <a:gd name="T12" fmla="*/ 0 w 47"/>
                <a:gd name="T13" fmla="*/ 1 h 131"/>
                <a:gd name="T14" fmla="*/ 1 w 47"/>
                <a:gd name="T15" fmla="*/ 0 h 131"/>
                <a:gd name="T16" fmla="*/ 0 w 47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131"/>
                <a:gd name="T29" fmla="*/ 47 w 4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131">
                  <a:moveTo>
                    <a:pt x="0" y="45"/>
                  </a:moveTo>
                  <a:lnTo>
                    <a:pt x="12" y="105"/>
                  </a:lnTo>
                  <a:lnTo>
                    <a:pt x="37" y="131"/>
                  </a:lnTo>
                  <a:lnTo>
                    <a:pt x="19" y="76"/>
                  </a:lnTo>
                  <a:lnTo>
                    <a:pt x="47" y="69"/>
                  </a:lnTo>
                  <a:lnTo>
                    <a:pt x="45" y="27"/>
                  </a:lnTo>
                  <a:lnTo>
                    <a:pt x="12" y="53"/>
                  </a:lnTo>
                  <a:lnTo>
                    <a:pt x="24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0" name="Freeform 356"/>
            <p:cNvSpPr/>
            <p:nvPr/>
          </p:nvSpPr>
          <p:spPr bwMode="auto">
            <a:xfrm>
              <a:off x="4082795" y="3964448"/>
              <a:ext cx="52225" cy="19094"/>
            </a:xfrm>
            <a:custGeom>
              <a:avLst/>
              <a:gdLst>
                <a:gd name="T0" fmla="*/ 0 w 109"/>
                <a:gd name="T1" fmla="*/ 0 h 42"/>
                <a:gd name="T2" fmla="*/ 1 w 109"/>
                <a:gd name="T3" fmla="*/ 0 h 42"/>
                <a:gd name="T4" fmla="*/ 3 w 109"/>
                <a:gd name="T5" fmla="*/ 1 h 42"/>
                <a:gd name="T6" fmla="*/ 0 w 10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42"/>
                <a:gd name="T14" fmla="*/ 109 w 10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42">
                  <a:moveTo>
                    <a:pt x="0" y="15"/>
                  </a:moveTo>
                  <a:lnTo>
                    <a:pt x="60" y="0"/>
                  </a:lnTo>
                  <a:lnTo>
                    <a:pt x="109" y="4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1" name="Freeform 357"/>
            <p:cNvSpPr/>
            <p:nvPr/>
          </p:nvSpPr>
          <p:spPr bwMode="auto">
            <a:xfrm>
              <a:off x="4136705" y="3918303"/>
              <a:ext cx="192052" cy="173441"/>
            </a:xfrm>
            <a:custGeom>
              <a:avLst/>
              <a:gdLst>
                <a:gd name="T0" fmla="*/ 0 w 400"/>
                <a:gd name="T1" fmla="*/ 1 h 384"/>
                <a:gd name="T2" fmla="*/ 1 w 400"/>
                <a:gd name="T3" fmla="*/ 2 h 384"/>
                <a:gd name="T4" fmla="*/ 3 w 400"/>
                <a:gd name="T5" fmla="*/ 2 h 384"/>
                <a:gd name="T6" fmla="*/ 1 w 400"/>
                <a:gd name="T7" fmla="*/ 2 h 384"/>
                <a:gd name="T8" fmla="*/ 2 w 400"/>
                <a:gd name="T9" fmla="*/ 4 h 384"/>
                <a:gd name="T10" fmla="*/ 3 w 400"/>
                <a:gd name="T11" fmla="*/ 3 h 384"/>
                <a:gd name="T12" fmla="*/ 3 w 400"/>
                <a:gd name="T13" fmla="*/ 4 h 384"/>
                <a:gd name="T14" fmla="*/ 7 w 400"/>
                <a:gd name="T15" fmla="*/ 5 h 384"/>
                <a:gd name="T16" fmla="*/ 7 w 400"/>
                <a:gd name="T17" fmla="*/ 7 h 384"/>
                <a:gd name="T18" fmla="*/ 7 w 400"/>
                <a:gd name="T19" fmla="*/ 7 h 384"/>
                <a:gd name="T20" fmla="*/ 6 w 400"/>
                <a:gd name="T21" fmla="*/ 8 h 384"/>
                <a:gd name="T22" fmla="*/ 8 w 400"/>
                <a:gd name="T23" fmla="*/ 8 h 384"/>
                <a:gd name="T24" fmla="*/ 9 w 400"/>
                <a:gd name="T25" fmla="*/ 9 h 384"/>
                <a:gd name="T26" fmla="*/ 9 w 400"/>
                <a:gd name="T27" fmla="*/ 2 h 384"/>
                <a:gd name="T28" fmla="*/ 6 w 400"/>
                <a:gd name="T29" fmla="*/ 1 h 384"/>
                <a:gd name="T30" fmla="*/ 4 w 400"/>
                <a:gd name="T31" fmla="*/ 3 h 384"/>
                <a:gd name="T32" fmla="*/ 3 w 400"/>
                <a:gd name="T33" fmla="*/ 2 h 384"/>
                <a:gd name="T34" fmla="*/ 3 w 400"/>
                <a:gd name="T35" fmla="*/ 0 h 384"/>
                <a:gd name="T36" fmla="*/ 1 w 400"/>
                <a:gd name="T37" fmla="*/ 0 h 384"/>
                <a:gd name="T38" fmla="*/ 0 w 400"/>
                <a:gd name="T39" fmla="*/ 1 h 3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0"/>
                <a:gd name="T61" fmla="*/ 0 h 384"/>
                <a:gd name="T62" fmla="*/ 400 w 400"/>
                <a:gd name="T63" fmla="*/ 384 h 38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0" h="384">
                  <a:moveTo>
                    <a:pt x="0" y="47"/>
                  </a:moveTo>
                  <a:lnTo>
                    <a:pt x="62" y="84"/>
                  </a:lnTo>
                  <a:lnTo>
                    <a:pt x="118" y="76"/>
                  </a:lnTo>
                  <a:lnTo>
                    <a:pt x="42" y="103"/>
                  </a:lnTo>
                  <a:lnTo>
                    <a:pt x="81" y="164"/>
                  </a:lnTo>
                  <a:lnTo>
                    <a:pt x="114" y="112"/>
                  </a:lnTo>
                  <a:lnTo>
                    <a:pt x="140" y="164"/>
                  </a:lnTo>
                  <a:lnTo>
                    <a:pt x="282" y="223"/>
                  </a:lnTo>
                  <a:lnTo>
                    <a:pt x="315" y="315"/>
                  </a:lnTo>
                  <a:lnTo>
                    <a:pt x="289" y="312"/>
                  </a:lnTo>
                  <a:lnTo>
                    <a:pt x="266" y="356"/>
                  </a:lnTo>
                  <a:lnTo>
                    <a:pt x="352" y="334"/>
                  </a:lnTo>
                  <a:lnTo>
                    <a:pt x="400" y="384"/>
                  </a:lnTo>
                  <a:lnTo>
                    <a:pt x="394" y="99"/>
                  </a:lnTo>
                  <a:lnTo>
                    <a:pt x="271" y="47"/>
                  </a:lnTo>
                  <a:lnTo>
                    <a:pt x="171" y="130"/>
                  </a:lnTo>
                  <a:lnTo>
                    <a:pt x="133" y="89"/>
                  </a:lnTo>
                  <a:lnTo>
                    <a:pt x="119" y="19"/>
                  </a:lnTo>
                  <a:lnTo>
                    <a:pt x="62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2" name="Freeform 358"/>
            <p:cNvSpPr/>
            <p:nvPr/>
          </p:nvSpPr>
          <p:spPr bwMode="auto">
            <a:xfrm>
              <a:off x="4141758" y="4051964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3" name="Freeform 359"/>
            <p:cNvSpPr/>
            <p:nvPr/>
          </p:nvSpPr>
          <p:spPr bwMode="auto">
            <a:xfrm>
              <a:off x="2546378" y="3068600"/>
              <a:ext cx="350411" cy="329379"/>
            </a:xfrm>
            <a:custGeom>
              <a:avLst/>
              <a:gdLst>
                <a:gd name="T0" fmla="*/ 0 w 730"/>
                <a:gd name="T1" fmla="*/ 1 h 725"/>
                <a:gd name="T2" fmla="*/ 1 w 730"/>
                <a:gd name="T3" fmla="*/ 0 h 725"/>
                <a:gd name="T4" fmla="*/ 2 w 730"/>
                <a:gd name="T5" fmla="*/ 1 h 725"/>
                <a:gd name="T6" fmla="*/ 3 w 730"/>
                <a:gd name="T7" fmla="*/ 0 h 725"/>
                <a:gd name="T8" fmla="*/ 4 w 730"/>
                <a:gd name="T9" fmla="*/ 1 h 725"/>
                <a:gd name="T10" fmla="*/ 4 w 730"/>
                <a:gd name="T11" fmla="*/ 1 h 725"/>
                <a:gd name="T12" fmla="*/ 5 w 730"/>
                <a:gd name="T13" fmla="*/ 3 h 725"/>
                <a:gd name="T14" fmla="*/ 7 w 730"/>
                <a:gd name="T15" fmla="*/ 4 h 725"/>
                <a:gd name="T16" fmla="*/ 9 w 730"/>
                <a:gd name="T17" fmla="*/ 3 h 725"/>
                <a:gd name="T18" fmla="*/ 9 w 730"/>
                <a:gd name="T19" fmla="*/ 3 h 725"/>
                <a:gd name="T20" fmla="*/ 11 w 730"/>
                <a:gd name="T21" fmla="*/ 2 h 725"/>
                <a:gd name="T22" fmla="*/ 15 w 730"/>
                <a:gd name="T23" fmla="*/ 4 h 725"/>
                <a:gd name="T24" fmla="*/ 15 w 730"/>
                <a:gd name="T25" fmla="*/ 5 h 725"/>
                <a:gd name="T26" fmla="*/ 15 w 730"/>
                <a:gd name="T27" fmla="*/ 7 h 725"/>
                <a:gd name="T28" fmla="*/ 15 w 730"/>
                <a:gd name="T29" fmla="*/ 9 h 725"/>
                <a:gd name="T30" fmla="*/ 15 w 730"/>
                <a:gd name="T31" fmla="*/ 10 h 725"/>
                <a:gd name="T32" fmla="*/ 15 w 730"/>
                <a:gd name="T33" fmla="*/ 12 h 725"/>
                <a:gd name="T34" fmla="*/ 17 w 730"/>
                <a:gd name="T35" fmla="*/ 15 h 725"/>
                <a:gd name="T36" fmla="*/ 15 w 730"/>
                <a:gd name="T37" fmla="*/ 17 h 725"/>
                <a:gd name="T38" fmla="*/ 12 w 730"/>
                <a:gd name="T39" fmla="*/ 16 h 725"/>
                <a:gd name="T40" fmla="*/ 11 w 730"/>
                <a:gd name="T41" fmla="*/ 15 h 725"/>
                <a:gd name="T42" fmla="*/ 8 w 730"/>
                <a:gd name="T43" fmla="*/ 15 h 725"/>
                <a:gd name="T44" fmla="*/ 7 w 730"/>
                <a:gd name="T45" fmla="*/ 14 h 725"/>
                <a:gd name="T46" fmla="*/ 5 w 730"/>
                <a:gd name="T47" fmla="*/ 11 h 725"/>
                <a:gd name="T48" fmla="*/ 4 w 730"/>
                <a:gd name="T49" fmla="*/ 11 h 725"/>
                <a:gd name="T50" fmla="*/ 4 w 730"/>
                <a:gd name="T51" fmla="*/ 11 h 725"/>
                <a:gd name="T52" fmla="*/ 3 w 730"/>
                <a:gd name="T53" fmla="*/ 9 h 725"/>
                <a:gd name="T54" fmla="*/ 1 w 730"/>
                <a:gd name="T55" fmla="*/ 7 h 725"/>
                <a:gd name="T56" fmla="*/ 2 w 730"/>
                <a:gd name="T57" fmla="*/ 5 h 725"/>
                <a:gd name="T58" fmla="*/ 1 w 730"/>
                <a:gd name="T59" fmla="*/ 5 h 725"/>
                <a:gd name="T60" fmla="*/ 1 w 730"/>
                <a:gd name="T61" fmla="*/ 3 h 725"/>
                <a:gd name="T62" fmla="*/ 0 w 730"/>
                <a:gd name="T63" fmla="*/ 1 h 7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0"/>
                <a:gd name="T97" fmla="*/ 0 h 725"/>
                <a:gd name="T98" fmla="*/ 730 w 730"/>
                <a:gd name="T99" fmla="*/ 725 h 7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0" h="725">
                  <a:moveTo>
                    <a:pt x="0" y="24"/>
                  </a:moveTo>
                  <a:lnTo>
                    <a:pt x="20" y="0"/>
                  </a:lnTo>
                  <a:lnTo>
                    <a:pt x="76" y="54"/>
                  </a:lnTo>
                  <a:lnTo>
                    <a:pt x="144" y="10"/>
                  </a:lnTo>
                  <a:lnTo>
                    <a:pt x="153" y="53"/>
                  </a:lnTo>
                  <a:lnTo>
                    <a:pt x="185" y="68"/>
                  </a:lnTo>
                  <a:lnTo>
                    <a:pt x="193" y="114"/>
                  </a:lnTo>
                  <a:lnTo>
                    <a:pt x="292" y="166"/>
                  </a:lnTo>
                  <a:lnTo>
                    <a:pt x="383" y="150"/>
                  </a:lnTo>
                  <a:lnTo>
                    <a:pt x="374" y="123"/>
                  </a:lnTo>
                  <a:lnTo>
                    <a:pt x="497" y="77"/>
                  </a:lnTo>
                  <a:lnTo>
                    <a:pt x="653" y="158"/>
                  </a:lnTo>
                  <a:lnTo>
                    <a:pt x="655" y="204"/>
                  </a:lnTo>
                  <a:lnTo>
                    <a:pt x="630" y="287"/>
                  </a:lnTo>
                  <a:lnTo>
                    <a:pt x="636" y="406"/>
                  </a:lnTo>
                  <a:lnTo>
                    <a:pt x="672" y="441"/>
                  </a:lnTo>
                  <a:lnTo>
                    <a:pt x="644" y="499"/>
                  </a:lnTo>
                  <a:lnTo>
                    <a:pt x="730" y="632"/>
                  </a:lnTo>
                  <a:lnTo>
                    <a:pt x="671" y="725"/>
                  </a:lnTo>
                  <a:lnTo>
                    <a:pt x="510" y="693"/>
                  </a:lnTo>
                  <a:lnTo>
                    <a:pt x="474" y="633"/>
                  </a:lnTo>
                  <a:lnTo>
                    <a:pt x="361" y="655"/>
                  </a:lnTo>
                  <a:lnTo>
                    <a:pt x="279" y="597"/>
                  </a:lnTo>
                  <a:lnTo>
                    <a:pt x="223" y="484"/>
                  </a:lnTo>
                  <a:lnTo>
                    <a:pt x="183" y="468"/>
                  </a:lnTo>
                  <a:lnTo>
                    <a:pt x="171" y="490"/>
                  </a:lnTo>
                  <a:lnTo>
                    <a:pt x="121" y="377"/>
                  </a:lnTo>
                  <a:lnTo>
                    <a:pt x="50" y="310"/>
                  </a:lnTo>
                  <a:lnTo>
                    <a:pt x="82" y="204"/>
                  </a:lnTo>
                  <a:lnTo>
                    <a:pt x="52" y="192"/>
                  </a:lnTo>
                  <a:lnTo>
                    <a:pt x="28" y="13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4" name="Freeform 360"/>
            <p:cNvSpPr/>
            <p:nvPr/>
          </p:nvSpPr>
          <p:spPr bwMode="auto">
            <a:xfrm>
              <a:off x="2445298" y="3130656"/>
              <a:ext cx="183629" cy="181398"/>
            </a:xfrm>
            <a:custGeom>
              <a:avLst/>
              <a:gdLst>
                <a:gd name="T0" fmla="*/ 0 w 379"/>
                <a:gd name="T1" fmla="*/ 5 h 402"/>
                <a:gd name="T2" fmla="*/ 0 w 379"/>
                <a:gd name="T3" fmla="*/ 6 h 402"/>
                <a:gd name="T4" fmla="*/ 5 w 379"/>
                <a:gd name="T5" fmla="*/ 8 h 402"/>
                <a:gd name="T6" fmla="*/ 5 w 379"/>
                <a:gd name="T7" fmla="*/ 9 h 402"/>
                <a:gd name="T8" fmla="*/ 6 w 379"/>
                <a:gd name="T9" fmla="*/ 9 h 402"/>
                <a:gd name="T10" fmla="*/ 7 w 379"/>
                <a:gd name="T11" fmla="*/ 9 h 402"/>
                <a:gd name="T12" fmla="*/ 9 w 379"/>
                <a:gd name="T13" fmla="*/ 8 h 402"/>
                <a:gd name="T14" fmla="*/ 9 w 379"/>
                <a:gd name="T15" fmla="*/ 8 h 402"/>
                <a:gd name="T16" fmla="*/ 8 w 379"/>
                <a:gd name="T17" fmla="*/ 6 h 402"/>
                <a:gd name="T18" fmla="*/ 6 w 379"/>
                <a:gd name="T19" fmla="*/ 4 h 402"/>
                <a:gd name="T20" fmla="*/ 7 w 379"/>
                <a:gd name="T21" fmla="*/ 2 h 402"/>
                <a:gd name="T22" fmla="*/ 6 w 379"/>
                <a:gd name="T23" fmla="*/ 1 h 402"/>
                <a:gd name="T24" fmla="*/ 6 w 379"/>
                <a:gd name="T25" fmla="*/ 0 h 402"/>
                <a:gd name="T26" fmla="*/ 3 w 379"/>
                <a:gd name="T27" fmla="*/ 0 h 402"/>
                <a:gd name="T28" fmla="*/ 3 w 379"/>
                <a:gd name="T29" fmla="*/ 1 h 402"/>
                <a:gd name="T30" fmla="*/ 2 w 379"/>
                <a:gd name="T31" fmla="*/ 3 h 402"/>
                <a:gd name="T32" fmla="*/ 0 w 379"/>
                <a:gd name="T33" fmla="*/ 5 h 4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"/>
                <a:gd name="T52" fmla="*/ 0 h 402"/>
                <a:gd name="T53" fmla="*/ 379 w 379"/>
                <a:gd name="T54" fmla="*/ 402 h 4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" h="402">
                  <a:moveTo>
                    <a:pt x="0" y="195"/>
                  </a:moveTo>
                  <a:lnTo>
                    <a:pt x="18" y="253"/>
                  </a:lnTo>
                  <a:lnTo>
                    <a:pt x="191" y="342"/>
                  </a:lnTo>
                  <a:lnTo>
                    <a:pt x="192" y="373"/>
                  </a:lnTo>
                  <a:lnTo>
                    <a:pt x="235" y="396"/>
                  </a:lnTo>
                  <a:lnTo>
                    <a:pt x="301" y="402"/>
                  </a:lnTo>
                  <a:lnTo>
                    <a:pt x="360" y="360"/>
                  </a:lnTo>
                  <a:lnTo>
                    <a:pt x="379" y="356"/>
                  </a:lnTo>
                  <a:lnTo>
                    <a:pt x="329" y="243"/>
                  </a:lnTo>
                  <a:lnTo>
                    <a:pt x="258" y="176"/>
                  </a:lnTo>
                  <a:lnTo>
                    <a:pt x="290" y="70"/>
                  </a:lnTo>
                  <a:lnTo>
                    <a:pt x="260" y="58"/>
                  </a:lnTo>
                  <a:lnTo>
                    <a:pt x="236" y="0"/>
                  </a:lnTo>
                  <a:lnTo>
                    <a:pt x="151" y="4"/>
                  </a:lnTo>
                  <a:lnTo>
                    <a:pt x="109" y="41"/>
                  </a:lnTo>
                  <a:lnTo>
                    <a:pt x="93" y="139"/>
                  </a:lnTo>
                  <a:lnTo>
                    <a:pt x="0" y="1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5" name="Freeform 361"/>
            <p:cNvSpPr/>
            <p:nvPr/>
          </p:nvSpPr>
          <p:spPr bwMode="auto">
            <a:xfrm>
              <a:off x="1860717" y="2893567"/>
              <a:ext cx="213953" cy="219586"/>
            </a:xfrm>
            <a:custGeom>
              <a:avLst/>
              <a:gdLst>
                <a:gd name="T0" fmla="*/ 0 w 446"/>
                <a:gd name="T1" fmla="*/ 3 h 487"/>
                <a:gd name="T2" fmla="*/ 0 w 446"/>
                <a:gd name="T3" fmla="*/ 1 h 487"/>
                <a:gd name="T4" fmla="*/ 1 w 446"/>
                <a:gd name="T5" fmla="*/ 1 h 487"/>
                <a:gd name="T6" fmla="*/ 2 w 446"/>
                <a:gd name="T7" fmla="*/ 1 h 487"/>
                <a:gd name="T8" fmla="*/ 3 w 446"/>
                <a:gd name="T9" fmla="*/ 0 h 487"/>
                <a:gd name="T10" fmla="*/ 5 w 446"/>
                <a:gd name="T11" fmla="*/ 0 h 487"/>
                <a:gd name="T12" fmla="*/ 6 w 446"/>
                <a:gd name="T13" fmla="*/ 1 h 487"/>
                <a:gd name="T14" fmla="*/ 6 w 446"/>
                <a:gd name="T15" fmla="*/ 2 h 487"/>
                <a:gd name="T16" fmla="*/ 5 w 446"/>
                <a:gd name="T17" fmla="*/ 2 h 487"/>
                <a:gd name="T18" fmla="*/ 5 w 446"/>
                <a:gd name="T19" fmla="*/ 4 h 487"/>
                <a:gd name="T20" fmla="*/ 7 w 446"/>
                <a:gd name="T21" fmla="*/ 6 h 487"/>
                <a:gd name="T22" fmla="*/ 8 w 446"/>
                <a:gd name="T23" fmla="*/ 7 h 487"/>
                <a:gd name="T24" fmla="*/ 8 w 446"/>
                <a:gd name="T25" fmla="*/ 7 h 487"/>
                <a:gd name="T26" fmla="*/ 10 w 446"/>
                <a:gd name="T27" fmla="*/ 9 h 487"/>
                <a:gd name="T28" fmla="*/ 9 w 446"/>
                <a:gd name="T29" fmla="*/ 8 h 487"/>
                <a:gd name="T30" fmla="*/ 9 w 446"/>
                <a:gd name="T31" fmla="*/ 10 h 487"/>
                <a:gd name="T32" fmla="*/ 8 w 446"/>
                <a:gd name="T33" fmla="*/ 11 h 487"/>
                <a:gd name="T34" fmla="*/ 8 w 446"/>
                <a:gd name="T35" fmla="*/ 9 h 487"/>
                <a:gd name="T36" fmla="*/ 4 w 446"/>
                <a:gd name="T37" fmla="*/ 6 h 487"/>
                <a:gd name="T38" fmla="*/ 3 w 446"/>
                <a:gd name="T39" fmla="*/ 4 h 487"/>
                <a:gd name="T40" fmla="*/ 2 w 446"/>
                <a:gd name="T41" fmla="*/ 3 h 487"/>
                <a:gd name="T42" fmla="*/ 1 w 446"/>
                <a:gd name="T43" fmla="*/ 4 h 487"/>
                <a:gd name="T44" fmla="*/ 0 w 446"/>
                <a:gd name="T45" fmla="*/ 3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6"/>
                <a:gd name="T70" fmla="*/ 0 h 487"/>
                <a:gd name="T71" fmla="*/ 446 w 446"/>
                <a:gd name="T72" fmla="*/ 487 h 4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6" h="487">
                  <a:moveTo>
                    <a:pt x="0" y="122"/>
                  </a:moveTo>
                  <a:lnTo>
                    <a:pt x="11" y="67"/>
                  </a:lnTo>
                  <a:lnTo>
                    <a:pt x="64" y="39"/>
                  </a:lnTo>
                  <a:lnTo>
                    <a:pt x="87" y="65"/>
                  </a:lnTo>
                  <a:lnTo>
                    <a:pt x="141" y="13"/>
                  </a:lnTo>
                  <a:lnTo>
                    <a:pt x="199" y="0"/>
                  </a:lnTo>
                  <a:lnTo>
                    <a:pt x="266" y="35"/>
                  </a:lnTo>
                  <a:lnTo>
                    <a:pt x="266" y="88"/>
                  </a:lnTo>
                  <a:lnTo>
                    <a:pt x="215" y="97"/>
                  </a:lnTo>
                  <a:lnTo>
                    <a:pt x="220" y="164"/>
                  </a:lnTo>
                  <a:lnTo>
                    <a:pt x="305" y="273"/>
                  </a:lnTo>
                  <a:lnTo>
                    <a:pt x="357" y="281"/>
                  </a:lnTo>
                  <a:lnTo>
                    <a:pt x="351" y="302"/>
                  </a:lnTo>
                  <a:lnTo>
                    <a:pt x="446" y="376"/>
                  </a:lnTo>
                  <a:lnTo>
                    <a:pt x="381" y="362"/>
                  </a:lnTo>
                  <a:lnTo>
                    <a:pt x="396" y="433"/>
                  </a:lnTo>
                  <a:lnTo>
                    <a:pt x="357" y="487"/>
                  </a:lnTo>
                  <a:lnTo>
                    <a:pt x="336" y="377"/>
                  </a:lnTo>
                  <a:lnTo>
                    <a:pt x="170" y="254"/>
                  </a:lnTo>
                  <a:lnTo>
                    <a:pt x="131" y="174"/>
                  </a:lnTo>
                  <a:lnTo>
                    <a:pt x="77" y="146"/>
                  </a:lnTo>
                  <a:lnTo>
                    <a:pt x="26" y="181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6" name="Freeform 362"/>
            <p:cNvSpPr/>
            <p:nvPr/>
          </p:nvSpPr>
          <p:spPr bwMode="auto">
            <a:xfrm>
              <a:off x="1887671" y="3035185"/>
              <a:ext cx="25270" cy="54101"/>
            </a:xfrm>
            <a:custGeom>
              <a:avLst/>
              <a:gdLst>
                <a:gd name="T0" fmla="*/ 0 w 53"/>
                <a:gd name="T1" fmla="*/ 0 h 119"/>
                <a:gd name="T2" fmla="*/ 0 w 53"/>
                <a:gd name="T3" fmla="*/ 3 h 119"/>
                <a:gd name="T4" fmla="*/ 1 w 53"/>
                <a:gd name="T5" fmla="*/ 3 h 119"/>
                <a:gd name="T6" fmla="*/ 1 w 53"/>
                <a:gd name="T7" fmla="*/ 1 h 119"/>
                <a:gd name="T8" fmla="*/ 1 w 53"/>
                <a:gd name="T9" fmla="*/ 0 h 119"/>
                <a:gd name="T10" fmla="*/ 0 w 53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19"/>
                <a:gd name="T20" fmla="*/ 53 w 5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19">
                  <a:moveTo>
                    <a:pt x="0" y="19"/>
                  </a:moveTo>
                  <a:lnTo>
                    <a:pt x="8" y="111"/>
                  </a:lnTo>
                  <a:lnTo>
                    <a:pt x="34" y="119"/>
                  </a:lnTo>
                  <a:lnTo>
                    <a:pt x="53" y="47"/>
                  </a:lnTo>
                  <a:lnTo>
                    <a:pt x="3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7" name="Freeform 363"/>
            <p:cNvSpPr/>
            <p:nvPr/>
          </p:nvSpPr>
          <p:spPr bwMode="auto">
            <a:xfrm>
              <a:off x="1966851" y="3106788"/>
              <a:ext cx="55594" cy="35006"/>
            </a:xfrm>
            <a:custGeom>
              <a:avLst/>
              <a:gdLst>
                <a:gd name="T0" fmla="*/ 0 w 115"/>
                <a:gd name="T1" fmla="*/ 0 h 76"/>
                <a:gd name="T2" fmla="*/ 2 w 115"/>
                <a:gd name="T3" fmla="*/ 2 h 76"/>
                <a:gd name="T4" fmla="*/ 3 w 115"/>
                <a:gd name="T5" fmla="*/ 0 h 76"/>
                <a:gd name="T6" fmla="*/ 0 w 11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76"/>
                <a:gd name="T14" fmla="*/ 115 w 115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76">
                  <a:moveTo>
                    <a:pt x="0" y="15"/>
                  </a:moveTo>
                  <a:lnTo>
                    <a:pt x="97" y="76"/>
                  </a:lnTo>
                  <a:lnTo>
                    <a:pt x="1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8" name="Freeform 364"/>
            <p:cNvSpPr/>
            <p:nvPr/>
          </p:nvSpPr>
          <p:spPr bwMode="auto">
            <a:xfrm>
              <a:off x="4114804" y="3208626"/>
              <a:ext cx="43801" cy="55692"/>
            </a:xfrm>
            <a:custGeom>
              <a:avLst/>
              <a:gdLst>
                <a:gd name="T0" fmla="*/ 0 w 90"/>
                <a:gd name="T1" fmla="*/ 1 h 124"/>
                <a:gd name="T2" fmla="*/ 0 w 90"/>
                <a:gd name="T3" fmla="*/ 1 h 124"/>
                <a:gd name="T4" fmla="*/ 1 w 90"/>
                <a:gd name="T5" fmla="*/ 1 h 124"/>
                <a:gd name="T6" fmla="*/ 1 w 90"/>
                <a:gd name="T7" fmla="*/ 1 h 124"/>
                <a:gd name="T8" fmla="*/ 1 w 90"/>
                <a:gd name="T9" fmla="*/ 3 h 124"/>
                <a:gd name="T10" fmla="*/ 1 w 90"/>
                <a:gd name="T11" fmla="*/ 3 h 124"/>
                <a:gd name="T12" fmla="*/ 2 w 90"/>
                <a:gd name="T13" fmla="*/ 1 h 124"/>
                <a:gd name="T14" fmla="*/ 2 w 90"/>
                <a:gd name="T15" fmla="*/ 0 h 124"/>
                <a:gd name="T16" fmla="*/ 1 w 90"/>
                <a:gd name="T17" fmla="*/ 0 h 124"/>
                <a:gd name="T18" fmla="*/ 0 w 90"/>
                <a:gd name="T19" fmla="*/ 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0"/>
                <a:gd name="T31" fmla="*/ 0 h 124"/>
                <a:gd name="T32" fmla="*/ 90 w 90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0" h="124">
                  <a:moveTo>
                    <a:pt x="0" y="32"/>
                  </a:moveTo>
                  <a:lnTo>
                    <a:pt x="4" y="64"/>
                  </a:lnTo>
                  <a:lnTo>
                    <a:pt x="25" y="32"/>
                  </a:lnTo>
                  <a:lnTo>
                    <a:pt x="35" y="51"/>
                  </a:lnTo>
                  <a:lnTo>
                    <a:pt x="24" y="124"/>
                  </a:lnTo>
                  <a:lnTo>
                    <a:pt x="64" y="121"/>
                  </a:lnTo>
                  <a:lnTo>
                    <a:pt x="90" y="48"/>
                  </a:lnTo>
                  <a:lnTo>
                    <a:pt x="77" y="5"/>
                  </a:lnTo>
                  <a:lnTo>
                    <a:pt x="36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49" name="Freeform 365"/>
            <p:cNvSpPr/>
            <p:nvPr/>
          </p:nvSpPr>
          <p:spPr bwMode="auto">
            <a:xfrm>
              <a:off x="4136705" y="3033593"/>
              <a:ext cx="207214" cy="182989"/>
            </a:xfrm>
            <a:custGeom>
              <a:avLst/>
              <a:gdLst>
                <a:gd name="T0" fmla="*/ 0 w 433"/>
                <a:gd name="T1" fmla="*/ 9 h 403"/>
                <a:gd name="T2" fmla="*/ 2 w 433"/>
                <a:gd name="T3" fmla="*/ 7 h 403"/>
                <a:gd name="T4" fmla="*/ 4 w 433"/>
                <a:gd name="T5" fmla="*/ 7 h 403"/>
                <a:gd name="T6" fmla="*/ 5 w 433"/>
                <a:gd name="T7" fmla="*/ 5 h 403"/>
                <a:gd name="T8" fmla="*/ 6 w 433"/>
                <a:gd name="T9" fmla="*/ 5 h 403"/>
                <a:gd name="T10" fmla="*/ 6 w 433"/>
                <a:gd name="T11" fmla="*/ 5 h 403"/>
                <a:gd name="T12" fmla="*/ 7 w 433"/>
                <a:gd name="T13" fmla="*/ 5 h 403"/>
                <a:gd name="T14" fmla="*/ 8 w 433"/>
                <a:gd name="T15" fmla="*/ 3 h 403"/>
                <a:gd name="T16" fmla="*/ 8 w 433"/>
                <a:gd name="T17" fmla="*/ 1 h 403"/>
                <a:gd name="T18" fmla="*/ 9 w 433"/>
                <a:gd name="T19" fmla="*/ 1 h 403"/>
                <a:gd name="T20" fmla="*/ 9 w 433"/>
                <a:gd name="T21" fmla="*/ 0 h 403"/>
                <a:gd name="T22" fmla="*/ 9 w 433"/>
                <a:gd name="T23" fmla="*/ 0 h 403"/>
                <a:gd name="T24" fmla="*/ 10 w 433"/>
                <a:gd name="T25" fmla="*/ 2 h 403"/>
                <a:gd name="T26" fmla="*/ 9 w 433"/>
                <a:gd name="T27" fmla="*/ 4 h 403"/>
                <a:gd name="T28" fmla="*/ 9 w 433"/>
                <a:gd name="T29" fmla="*/ 5 h 403"/>
                <a:gd name="T30" fmla="*/ 9 w 433"/>
                <a:gd name="T31" fmla="*/ 7 h 403"/>
                <a:gd name="T32" fmla="*/ 8 w 433"/>
                <a:gd name="T33" fmla="*/ 8 h 403"/>
                <a:gd name="T34" fmla="*/ 8 w 433"/>
                <a:gd name="T35" fmla="*/ 7 h 403"/>
                <a:gd name="T36" fmla="*/ 7 w 433"/>
                <a:gd name="T37" fmla="*/ 8 h 403"/>
                <a:gd name="T38" fmla="*/ 5 w 433"/>
                <a:gd name="T39" fmla="*/ 8 h 403"/>
                <a:gd name="T40" fmla="*/ 5 w 433"/>
                <a:gd name="T41" fmla="*/ 9 h 403"/>
                <a:gd name="T42" fmla="*/ 4 w 433"/>
                <a:gd name="T43" fmla="*/ 9 h 403"/>
                <a:gd name="T44" fmla="*/ 4 w 433"/>
                <a:gd name="T45" fmla="*/ 8 h 403"/>
                <a:gd name="T46" fmla="*/ 0 w 433"/>
                <a:gd name="T47" fmla="*/ 9 h 4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3"/>
                <a:gd name="T73" fmla="*/ 0 h 403"/>
                <a:gd name="T74" fmla="*/ 433 w 433"/>
                <a:gd name="T75" fmla="*/ 403 h 4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3" h="403">
                  <a:moveTo>
                    <a:pt x="0" y="378"/>
                  </a:moveTo>
                  <a:lnTo>
                    <a:pt x="80" y="305"/>
                  </a:lnTo>
                  <a:lnTo>
                    <a:pt x="188" y="305"/>
                  </a:lnTo>
                  <a:lnTo>
                    <a:pt x="232" y="212"/>
                  </a:lnTo>
                  <a:lnTo>
                    <a:pt x="250" y="204"/>
                  </a:lnTo>
                  <a:lnTo>
                    <a:pt x="252" y="239"/>
                  </a:lnTo>
                  <a:lnTo>
                    <a:pt x="299" y="204"/>
                  </a:lnTo>
                  <a:lnTo>
                    <a:pt x="343" y="138"/>
                  </a:lnTo>
                  <a:lnTo>
                    <a:pt x="360" y="21"/>
                  </a:lnTo>
                  <a:lnTo>
                    <a:pt x="394" y="25"/>
                  </a:lnTo>
                  <a:lnTo>
                    <a:pt x="385" y="0"/>
                  </a:lnTo>
                  <a:lnTo>
                    <a:pt x="406" y="1"/>
                  </a:lnTo>
                  <a:lnTo>
                    <a:pt x="433" y="97"/>
                  </a:lnTo>
                  <a:lnTo>
                    <a:pt x="394" y="166"/>
                  </a:lnTo>
                  <a:lnTo>
                    <a:pt x="394" y="227"/>
                  </a:lnTo>
                  <a:lnTo>
                    <a:pt x="367" y="319"/>
                  </a:lnTo>
                  <a:lnTo>
                    <a:pt x="346" y="332"/>
                  </a:lnTo>
                  <a:lnTo>
                    <a:pt x="345" y="297"/>
                  </a:lnTo>
                  <a:lnTo>
                    <a:pt x="284" y="347"/>
                  </a:lnTo>
                  <a:lnTo>
                    <a:pt x="232" y="327"/>
                  </a:lnTo>
                  <a:lnTo>
                    <a:pt x="235" y="368"/>
                  </a:lnTo>
                  <a:lnTo>
                    <a:pt x="188" y="403"/>
                  </a:lnTo>
                  <a:lnTo>
                    <a:pt x="177" y="345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0" name="Freeform 366"/>
            <p:cNvSpPr/>
            <p:nvPr/>
          </p:nvSpPr>
          <p:spPr bwMode="auto">
            <a:xfrm>
              <a:off x="4160289" y="3200670"/>
              <a:ext cx="43801" cy="33415"/>
            </a:xfrm>
            <a:custGeom>
              <a:avLst/>
              <a:gdLst>
                <a:gd name="T0" fmla="*/ 0 w 88"/>
                <a:gd name="T1" fmla="*/ 1 h 73"/>
                <a:gd name="T2" fmla="*/ 1 w 88"/>
                <a:gd name="T3" fmla="*/ 2 h 73"/>
                <a:gd name="T4" fmla="*/ 2 w 88"/>
                <a:gd name="T5" fmla="*/ 1 h 73"/>
                <a:gd name="T6" fmla="*/ 2 w 88"/>
                <a:gd name="T7" fmla="*/ 0 h 73"/>
                <a:gd name="T8" fmla="*/ 0 w 88"/>
                <a:gd name="T9" fmla="*/ 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73"/>
                <a:gd name="T17" fmla="*/ 88 w 8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73">
                  <a:moveTo>
                    <a:pt x="0" y="37"/>
                  </a:moveTo>
                  <a:lnTo>
                    <a:pt x="33" y="73"/>
                  </a:lnTo>
                  <a:lnTo>
                    <a:pt x="83" y="46"/>
                  </a:lnTo>
                  <a:lnTo>
                    <a:pt x="88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1" name="Freeform 367"/>
            <p:cNvSpPr/>
            <p:nvPr/>
          </p:nvSpPr>
          <p:spPr bwMode="auto">
            <a:xfrm>
              <a:off x="4301802" y="2936530"/>
              <a:ext cx="107819" cy="97063"/>
            </a:xfrm>
            <a:custGeom>
              <a:avLst/>
              <a:gdLst>
                <a:gd name="T0" fmla="*/ 0 w 226"/>
                <a:gd name="T1" fmla="*/ 4 h 214"/>
                <a:gd name="T2" fmla="*/ 0 w 226"/>
                <a:gd name="T3" fmla="*/ 5 h 214"/>
                <a:gd name="T4" fmla="*/ 1 w 226"/>
                <a:gd name="T5" fmla="*/ 5 h 214"/>
                <a:gd name="T6" fmla="*/ 1 w 226"/>
                <a:gd name="T7" fmla="*/ 4 h 214"/>
                <a:gd name="T8" fmla="*/ 3 w 226"/>
                <a:gd name="T9" fmla="*/ 4 h 214"/>
                <a:gd name="T10" fmla="*/ 3 w 226"/>
                <a:gd name="T11" fmla="*/ 3 h 214"/>
                <a:gd name="T12" fmla="*/ 5 w 226"/>
                <a:gd name="T13" fmla="*/ 3 h 214"/>
                <a:gd name="T14" fmla="*/ 5 w 226"/>
                <a:gd name="T15" fmla="*/ 2 h 214"/>
                <a:gd name="T16" fmla="*/ 5 w 226"/>
                <a:gd name="T17" fmla="*/ 1 h 214"/>
                <a:gd name="T18" fmla="*/ 3 w 226"/>
                <a:gd name="T19" fmla="*/ 1 h 214"/>
                <a:gd name="T20" fmla="*/ 2 w 226"/>
                <a:gd name="T21" fmla="*/ 0 h 214"/>
                <a:gd name="T22" fmla="*/ 1 w 226"/>
                <a:gd name="T23" fmla="*/ 3 h 214"/>
                <a:gd name="T24" fmla="*/ 1 w 226"/>
                <a:gd name="T25" fmla="*/ 3 h 214"/>
                <a:gd name="T26" fmla="*/ 0 w 226"/>
                <a:gd name="T27" fmla="*/ 4 h 2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6"/>
                <a:gd name="T43" fmla="*/ 0 h 214"/>
                <a:gd name="T44" fmla="*/ 226 w 226"/>
                <a:gd name="T45" fmla="*/ 214 h 2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6" h="214">
                  <a:moveTo>
                    <a:pt x="0" y="153"/>
                  </a:moveTo>
                  <a:lnTo>
                    <a:pt x="10" y="214"/>
                  </a:lnTo>
                  <a:lnTo>
                    <a:pt x="51" y="192"/>
                  </a:lnTo>
                  <a:lnTo>
                    <a:pt x="23" y="155"/>
                  </a:lnTo>
                  <a:lnTo>
                    <a:pt x="133" y="188"/>
                  </a:lnTo>
                  <a:lnTo>
                    <a:pt x="157" y="138"/>
                  </a:lnTo>
                  <a:lnTo>
                    <a:pt x="226" y="120"/>
                  </a:lnTo>
                  <a:lnTo>
                    <a:pt x="202" y="86"/>
                  </a:lnTo>
                  <a:lnTo>
                    <a:pt x="211" y="58"/>
                  </a:lnTo>
                  <a:lnTo>
                    <a:pt x="150" y="62"/>
                  </a:lnTo>
                  <a:lnTo>
                    <a:pt x="80" y="0"/>
                  </a:lnTo>
                  <a:lnTo>
                    <a:pt x="54" y="122"/>
                  </a:lnTo>
                  <a:lnTo>
                    <a:pt x="22" y="115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2" name="Freeform 368"/>
            <p:cNvSpPr/>
            <p:nvPr/>
          </p:nvSpPr>
          <p:spPr bwMode="auto">
            <a:xfrm>
              <a:off x="4018777" y="3000178"/>
              <a:ext cx="114557" cy="120931"/>
            </a:xfrm>
            <a:custGeom>
              <a:avLst/>
              <a:gdLst>
                <a:gd name="T0" fmla="*/ 0 w 240"/>
                <a:gd name="T1" fmla="*/ 3 h 268"/>
                <a:gd name="T2" fmla="*/ 1 w 240"/>
                <a:gd name="T3" fmla="*/ 4 h 268"/>
                <a:gd name="T4" fmla="*/ 0 w 240"/>
                <a:gd name="T5" fmla="*/ 6 h 268"/>
                <a:gd name="T6" fmla="*/ 2 w 240"/>
                <a:gd name="T7" fmla="*/ 6 h 268"/>
                <a:gd name="T8" fmla="*/ 3 w 240"/>
                <a:gd name="T9" fmla="*/ 5 h 268"/>
                <a:gd name="T10" fmla="*/ 3 w 240"/>
                <a:gd name="T11" fmla="*/ 4 h 268"/>
                <a:gd name="T12" fmla="*/ 5 w 240"/>
                <a:gd name="T13" fmla="*/ 2 h 268"/>
                <a:gd name="T14" fmla="*/ 5 w 240"/>
                <a:gd name="T15" fmla="*/ 1 h 268"/>
                <a:gd name="T16" fmla="*/ 5 w 240"/>
                <a:gd name="T17" fmla="*/ 0 h 268"/>
                <a:gd name="T18" fmla="*/ 5 w 240"/>
                <a:gd name="T19" fmla="*/ 0 h 268"/>
                <a:gd name="T20" fmla="*/ 3 w 240"/>
                <a:gd name="T21" fmla="*/ 1 h 268"/>
                <a:gd name="T22" fmla="*/ 3 w 240"/>
                <a:gd name="T23" fmla="*/ 2 h 268"/>
                <a:gd name="T24" fmla="*/ 2 w 240"/>
                <a:gd name="T25" fmla="*/ 1 h 268"/>
                <a:gd name="T26" fmla="*/ 0 w 240"/>
                <a:gd name="T27" fmla="*/ 3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0"/>
                <a:gd name="T43" fmla="*/ 0 h 268"/>
                <a:gd name="T44" fmla="*/ 240 w 240"/>
                <a:gd name="T45" fmla="*/ 268 h 2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0" h="268">
                  <a:moveTo>
                    <a:pt x="0" y="151"/>
                  </a:moveTo>
                  <a:lnTo>
                    <a:pt x="43" y="173"/>
                  </a:lnTo>
                  <a:lnTo>
                    <a:pt x="15" y="251"/>
                  </a:lnTo>
                  <a:lnTo>
                    <a:pt x="84" y="268"/>
                  </a:lnTo>
                  <a:lnTo>
                    <a:pt x="155" y="223"/>
                  </a:lnTo>
                  <a:lnTo>
                    <a:pt x="122" y="159"/>
                  </a:lnTo>
                  <a:lnTo>
                    <a:pt x="202" y="101"/>
                  </a:lnTo>
                  <a:lnTo>
                    <a:pt x="240" y="24"/>
                  </a:lnTo>
                  <a:lnTo>
                    <a:pt x="237" y="13"/>
                  </a:lnTo>
                  <a:lnTo>
                    <a:pt x="223" y="0"/>
                  </a:lnTo>
                  <a:lnTo>
                    <a:pt x="147" y="50"/>
                  </a:lnTo>
                  <a:lnTo>
                    <a:pt x="147" y="77"/>
                  </a:lnTo>
                  <a:lnTo>
                    <a:pt x="94" y="68"/>
                  </a:lnTo>
                  <a:lnTo>
                    <a:pt x="0" y="15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3" name="Freeform 369"/>
            <p:cNvSpPr/>
            <p:nvPr/>
          </p:nvSpPr>
          <p:spPr bwMode="auto">
            <a:xfrm>
              <a:off x="4052471" y="3100424"/>
              <a:ext cx="60648" cy="97063"/>
            </a:xfrm>
            <a:custGeom>
              <a:avLst/>
              <a:gdLst>
                <a:gd name="T0" fmla="*/ 0 w 128"/>
                <a:gd name="T1" fmla="*/ 5 h 212"/>
                <a:gd name="T2" fmla="*/ 0 w 128"/>
                <a:gd name="T3" fmla="*/ 1 h 212"/>
                <a:gd name="T4" fmla="*/ 2 w 128"/>
                <a:gd name="T5" fmla="*/ 0 h 212"/>
                <a:gd name="T6" fmla="*/ 3 w 128"/>
                <a:gd name="T7" fmla="*/ 3 h 212"/>
                <a:gd name="T8" fmla="*/ 2 w 128"/>
                <a:gd name="T9" fmla="*/ 5 h 212"/>
                <a:gd name="T10" fmla="*/ 0 w 128"/>
                <a:gd name="T11" fmla="*/ 5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212"/>
                <a:gd name="T20" fmla="*/ 128 w 128"/>
                <a:gd name="T21" fmla="*/ 212 h 2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212">
                  <a:moveTo>
                    <a:pt x="0" y="212"/>
                  </a:moveTo>
                  <a:lnTo>
                    <a:pt x="13" y="45"/>
                  </a:lnTo>
                  <a:lnTo>
                    <a:pt x="84" y="0"/>
                  </a:lnTo>
                  <a:lnTo>
                    <a:pt x="128" y="129"/>
                  </a:lnTo>
                  <a:lnTo>
                    <a:pt x="82" y="189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4" name="Freeform 370"/>
            <p:cNvSpPr/>
            <p:nvPr/>
          </p:nvSpPr>
          <p:spPr bwMode="auto">
            <a:xfrm>
              <a:off x="3575709" y="3453672"/>
              <a:ext cx="131404" cy="167077"/>
            </a:xfrm>
            <a:custGeom>
              <a:avLst/>
              <a:gdLst>
                <a:gd name="T0" fmla="*/ 0 w 274"/>
                <a:gd name="T1" fmla="*/ 2 h 369"/>
                <a:gd name="T2" fmla="*/ 1 w 274"/>
                <a:gd name="T3" fmla="*/ 3 h 369"/>
                <a:gd name="T4" fmla="*/ 1 w 274"/>
                <a:gd name="T5" fmla="*/ 5 h 369"/>
                <a:gd name="T6" fmla="*/ 3 w 274"/>
                <a:gd name="T7" fmla="*/ 4 h 369"/>
                <a:gd name="T8" fmla="*/ 4 w 274"/>
                <a:gd name="T9" fmla="*/ 5 h 369"/>
                <a:gd name="T10" fmla="*/ 5 w 274"/>
                <a:gd name="T11" fmla="*/ 7 h 369"/>
                <a:gd name="T12" fmla="*/ 4 w 274"/>
                <a:gd name="T13" fmla="*/ 9 h 369"/>
                <a:gd name="T14" fmla="*/ 6 w 274"/>
                <a:gd name="T15" fmla="*/ 8 h 369"/>
                <a:gd name="T16" fmla="*/ 5 w 274"/>
                <a:gd name="T17" fmla="*/ 5 h 369"/>
                <a:gd name="T18" fmla="*/ 3 w 274"/>
                <a:gd name="T19" fmla="*/ 3 h 369"/>
                <a:gd name="T20" fmla="*/ 4 w 274"/>
                <a:gd name="T21" fmla="*/ 2 h 369"/>
                <a:gd name="T22" fmla="*/ 3 w 274"/>
                <a:gd name="T23" fmla="*/ 1 h 369"/>
                <a:gd name="T24" fmla="*/ 2 w 274"/>
                <a:gd name="T25" fmla="*/ 0 h 369"/>
                <a:gd name="T26" fmla="*/ 1 w 274"/>
                <a:gd name="T27" fmla="*/ 0 h 369"/>
                <a:gd name="T28" fmla="*/ 1 w 274"/>
                <a:gd name="T29" fmla="*/ 1 h 369"/>
                <a:gd name="T30" fmla="*/ 1 w 274"/>
                <a:gd name="T31" fmla="*/ 1 h 369"/>
                <a:gd name="T32" fmla="*/ 0 w 274"/>
                <a:gd name="T33" fmla="*/ 2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4"/>
                <a:gd name="T52" fmla="*/ 0 h 369"/>
                <a:gd name="T53" fmla="*/ 274 w 274"/>
                <a:gd name="T54" fmla="*/ 369 h 3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4" h="369">
                  <a:moveTo>
                    <a:pt x="0" y="79"/>
                  </a:moveTo>
                  <a:lnTo>
                    <a:pt x="36" y="132"/>
                  </a:lnTo>
                  <a:lnTo>
                    <a:pt x="25" y="223"/>
                  </a:lnTo>
                  <a:lnTo>
                    <a:pt x="123" y="184"/>
                  </a:lnTo>
                  <a:lnTo>
                    <a:pt x="160" y="223"/>
                  </a:lnTo>
                  <a:lnTo>
                    <a:pt x="198" y="313"/>
                  </a:lnTo>
                  <a:lnTo>
                    <a:pt x="188" y="369"/>
                  </a:lnTo>
                  <a:lnTo>
                    <a:pt x="274" y="353"/>
                  </a:lnTo>
                  <a:lnTo>
                    <a:pt x="231" y="234"/>
                  </a:lnTo>
                  <a:lnTo>
                    <a:pt x="138" y="147"/>
                  </a:lnTo>
                  <a:lnTo>
                    <a:pt x="165" y="94"/>
                  </a:lnTo>
                  <a:lnTo>
                    <a:pt x="112" y="67"/>
                  </a:lnTo>
                  <a:lnTo>
                    <a:pt x="73" y="0"/>
                  </a:lnTo>
                  <a:lnTo>
                    <a:pt x="50" y="1"/>
                  </a:lnTo>
                  <a:lnTo>
                    <a:pt x="52" y="48"/>
                  </a:lnTo>
                  <a:lnTo>
                    <a:pt x="36" y="36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5" name="Freeform 371"/>
            <p:cNvSpPr/>
            <p:nvPr/>
          </p:nvSpPr>
          <p:spPr bwMode="auto">
            <a:xfrm>
              <a:off x="1843870" y="2814007"/>
              <a:ext cx="8423" cy="17503"/>
            </a:xfrm>
            <a:custGeom>
              <a:avLst/>
              <a:gdLst>
                <a:gd name="T0" fmla="*/ 0 w 18"/>
                <a:gd name="T1" fmla="*/ 1 h 38"/>
                <a:gd name="T2" fmla="*/ 0 w 18"/>
                <a:gd name="T3" fmla="*/ 0 h 38"/>
                <a:gd name="T4" fmla="*/ 0 w 18"/>
                <a:gd name="T5" fmla="*/ 1 h 38"/>
                <a:gd name="T6" fmla="*/ 0 w 18"/>
                <a:gd name="T7" fmla="*/ 1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8"/>
                <a:gd name="T14" fmla="*/ 18 w 1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8">
                  <a:moveTo>
                    <a:pt x="0" y="30"/>
                  </a:moveTo>
                  <a:lnTo>
                    <a:pt x="13" y="0"/>
                  </a:lnTo>
                  <a:lnTo>
                    <a:pt x="18" y="38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6" name="Freeform 372"/>
            <p:cNvSpPr/>
            <p:nvPr/>
          </p:nvSpPr>
          <p:spPr bwMode="auto">
            <a:xfrm>
              <a:off x="3575709" y="3779868"/>
              <a:ext cx="69071" cy="100245"/>
            </a:xfrm>
            <a:custGeom>
              <a:avLst/>
              <a:gdLst>
                <a:gd name="T0" fmla="*/ 0 w 142"/>
                <a:gd name="T1" fmla="*/ 0 h 221"/>
                <a:gd name="T2" fmla="*/ 1 w 142"/>
                <a:gd name="T3" fmla="*/ 0 h 221"/>
                <a:gd name="T4" fmla="*/ 1 w 142"/>
                <a:gd name="T5" fmla="*/ 1 h 221"/>
                <a:gd name="T6" fmla="*/ 2 w 142"/>
                <a:gd name="T7" fmla="*/ 0 h 221"/>
                <a:gd name="T8" fmla="*/ 3 w 142"/>
                <a:gd name="T9" fmla="*/ 1 h 221"/>
                <a:gd name="T10" fmla="*/ 3 w 142"/>
                <a:gd name="T11" fmla="*/ 5 h 221"/>
                <a:gd name="T12" fmla="*/ 3 w 142"/>
                <a:gd name="T13" fmla="*/ 5 h 221"/>
                <a:gd name="T14" fmla="*/ 1 w 142"/>
                <a:gd name="T15" fmla="*/ 4 h 221"/>
                <a:gd name="T16" fmla="*/ 0 w 142"/>
                <a:gd name="T17" fmla="*/ 0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221"/>
                <a:gd name="T29" fmla="*/ 142 w 142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221">
                  <a:moveTo>
                    <a:pt x="0" y="0"/>
                  </a:moveTo>
                  <a:lnTo>
                    <a:pt x="29" y="0"/>
                  </a:lnTo>
                  <a:lnTo>
                    <a:pt x="38" y="41"/>
                  </a:lnTo>
                  <a:lnTo>
                    <a:pt x="73" y="15"/>
                  </a:lnTo>
                  <a:lnTo>
                    <a:pt x="122" y="65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42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7" name="Freeform 373"/>
            <p:cNvSpPr/>
            <p:nvPr/>
          </p:nvSpPr>
          <p:spPr bwMode="auto">
            <a:xfrm>
              <a:off x="3749231" y="3770321"/>
              <a:ext cx="173521" cy="120931"/>
            </a:xfrm>
            <a:custGeom>
              <a:avLst/>
              <a:gdLst>
                <a:gd name="T0" fmla="*/ 0 w 362"/>
                <a:gd name="T1" fmla="*/ 6 h 264"/>
                <a:gd name="T2" fmla="*/ 1 w 362"/>
                <a:gd name="T3" fmla="*/ 6 h 264"/>
                <a:gd name="T4" fmla="*/ 3 w 362"/>
                <a:gd name="T5" fmla="*/ 6 h 264"/>
                <a:gd name="T6" fmla="*/ 4 w 362"/>
                <a:gd name="T7" fmla="*/ 6 h 264"/>
                <a:gd name="T8" fmla="*/ 5 w 362"/>
                <a:gd name="T9" fmla="*/ 3 h 264"/>
                <a:gd name="T10" fmla="*/ 7 w 362"/>
                <a:gd name="T11" fmla="*/ 3 h 264"/>
                <a:gd name="T12" fmla="*/ 8 w 362"/>
                <a:gd name="T13" fmla="*/ 2 h 264"/>
                <a:gd name="T14" fmla="*/ 7 w 362"/>
                <a:gd name="T15" fmla="*/ 1 h 264"/>
                <a:gd name="T16" fmla="*/ 7 w 362"/>
                <a:gd name="T17" fmla="*/ 0 h 264"/>
                <a:gd name="T18" fmla="*/ 5 w 362"/>
                <a:gd name="T19" fmla="*/ 2 h 264"/>
                <a:gd name="T20" fmla="*/ 4 w 362"/>
                <a:gd name="T21" fmla="*/ 3 h 264"/>
                <a:gd name="T22" fmla="*/ 4 w 362"/>
                <a:gd name="T23" fmla="*/ 3 h 264"/>
                <a:gd name="T24" fmla="*/ 3 w 362"/>
                <a:gd name="T25" fmla="*/ 4 h 264"/>
                <a:gd name="T26" fmla="*/ 2 w 362"/>
                <a:gd name="T27" fmla="*/ 4 h 264"/>
                <a:gd name="T28" fmla="*/ 1 w 362"/>
                <a:gd name="T29" fmla="*/ 6 h 264"/>
                <a:gd name="T30" fmla="*/ 0 w 362"/>
                <a:gd name="T31" fmla="*/ 6 h 2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64"/>
                <a:gd name="T50" fmla="*/ 362 w 362"/>
                <a:gd name="T51" fmla="*/ 264 h 2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64">
                  <a:moveTo>
                    <a:pt x="0" y="235"/>
                  </a:moveTo>
                  <a:lnTo>
                    <a:pt x="33" y="264"/>
                  </a:lnTo>
                  <a:lnTo>
                    <a:pt x="143" y="253"/>
                  </a:lnTo>
                  <a:lnTo>
                    <a:pt x="182" y="238"/>
                  </a:lnTo>
                  <a:lnTo>
                    <a:pt x="234" y="115"/>
                  </a:lnTo>
                  <a:lnTo>
                    <a:pt x="299" y="120"/>
                  </a:lnTo>
                  <a:lnTo>
                    <a:pt x="362" y="78"/>
                  </a:lnTo>
                  <a:lnTo>
                    <a:pt x="304" y="45"/>
                  </a:lnTo>
                  <a:lnTo>
                    <a:pt x="284" y="0"/>
                  </a:lnTo>
                  <a:lnTo>
                    <a:pt x="210" y="82"/>
                  </a:lnTo>
                  <a:lnTo>
                    <a:pt x="185" y="128"/>
                  </a:lnTo>
                  <a:lnTo>
                    <a:pt x="163" y="103"/>
                  </a:lnTo>
                  <a:lnTo>
                    <a:pt x="120" y="168"/>
                  </a:lnTo>
                  <a:lnTo>
                    <a:pt x="70" y="177"/>
                  </a:lnTo>
                  <a:lnTo>
                    <a:pt x="56" y="238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8" name="Freeform 374"/>
            <p:cNvSpPr/>
            <p:nvPr/>
          </p:nvSpPr>
          <p:spPr bwMode="auto">
            <a:xfrm>
              <a:off x="3346595" y="2763089"/>
              <a:ext cx="581211" cy="265731"/>
            </a:xfrm>
            <a:custGeom>
              <a:avLst/>
              <a:gdLst>
                <a:gd name="T0" fmla="*/ 0 w 1209"/>
                <a:gd name="T1" fmla="*/ 4 h 587"/>
                <a:gd name="T2" fmla="*/ 1 w 1209"/>
                <a:gd name="T3" fmla="*/ 6 h 587"/>
                <a:gd name="T4" fmla="*/ 2 w 1209"/>
                <a:gd name="T5" fmla="*/ 6 h 587"/>
                <a:gd name="T6" fmla="*/ 3 w 1209"/>
                <a:gd name="T7" fmla="*/ 9 h 587"/>
                <a:gd name="T8" fmla="*/ 7 w 1209"/>
                <a:gd name="T9" fmla="*/ 10 h 587"/>
                <a:gd name="T10" fmla="*/ 8 w 1209"/>
                <a:gd name="T11" fmla="*/ 12 h 587"/>
                <a:gd name="T12" fmla="*/ 11 w 1209"/>
                <a:gd name="T13" fmla="*/ 12 h 587"/>
                <a:gd name="T14" fmla="*/ 15 w 1209"/>
                <a:gd name="T15" fmla="*/ 14 h 587"/>
                <a:gd name="T16" fmla="*/ 20 w 1209"/>
                <a:gd name="T17" fmla="*/ 12 h 587"/>
                <a:gd name="T18" fmla="*/ 21 w 1209"/>
                <a:gd name="T19" fmla="*/ 11 h 587"/>
                <a:gd name="T20" fmla="*/ 21 w 1209"/>
                <a:gd name="T21" fmla="*/ 9 h 587"/>
                <a:gd name="T22" fmla="*/ 23 w 1209"/>
                <a:gd name="T23" fmla="*/ 10 h 587"/>
                <a:gd name="T24" fmla="*/ 26 w 1209"/>
                <a:gd name="T25" fmla="*/ 7 h 587"/>
                <a:gd name="T26" fmla="*/ 28 w 1209"/>
                <a:gd name="T27" fmla="*/ 7 h 587"/>
                <a:gd name="T28" fmla="*/ 27 w 1209"/>
                <a:gd name="T29" fmla="*/ 5 h 587"/>
                <a:gd name="T30" fmla="*/ 25 w 1209"/>
                <a:gd name="T31" fmla="*/ 6 h 587"/>
                <a:gd name="T32" fmla="*/ 25 w 1209"/>
                <a:gd name="T33" fmla="*/ 4 h 587"/>
                <a:gd name="T34" fmla="*/ 25 w 1209"/>
                <a:gd name="T35" fmla="*/ 3 h 587"/>
                <a:gd name="T36" fmla="*/ 24 w 1209"/>
                <a:gd name="T37" fmla="*/ 3 h 587"/>
                <a:gd name="T38" fmla="*/ 19 w 1209"/>
                <a:gd name="T39" fmla="*/ 4 h 587"/>
                <a:gd name="T40" fmla="*/ 16 w 1209"/>
                <a:gd name="T41" fmla="*/ 2 h 587"/>
                <a:gd name="T42" fmla="*/ 13 w 1209"/>
                <a:gd name="T43" fmla="*/ 2 h 587"/>
                <a:gd name="T44" fmla="*/ 13 w 1209"/>
                <a:gd name="T45" fmla="*/ 1 h 587"/>
                <a:gd name="T46" fmla="*/ 10 w 1209"/>
                <a:gd name="T47" fmla="*/ 0 h 587"/>
                <a:gd name="T48" fmla="*/ 9 w 1209"/>
                <a:gd name="T49" fmla="*/ 1 h 587"/>
                <a:gd name="T50" fmla="*/ 9 w 1209"/>
                <a:gd name="T51" fmla="*/ 3 h 587"/>
                <a:gd name="T52" fmla="*/ 4 w 1209"/>
                <a:gd name="T53" fmla="*/ 2 h 587"/>
                <a:gd name="T54" fmla="*/ 0 w 1209"/>
                <a:gd name="T55" fmla="*/ 4 h 5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09"/>
                <a:gd name="T85" fmla="*/ 0 h 587"/>
                <a:gd name="T86" fmla="*/ 1209 w 1209"/>
                <a:gd name="T87" fmla="*/ 587 h 58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09" h="587">
                  <a:moveTo>
                    <a:pt x="0" y="184"/>
                  </a:moveTo>
                  <a:lnTo>
                    <a:pt x="39" y="242"/>
                  </a:lnTo>
                  <a:lnTo>
                    <a:pt x="94" y="265"/>
                  </a:lnTo>
                  <a:lnTo>
                    <a:pt x="113" y="389"/>
                  </a:lnTo>
                  <a:lnTo>
                    <a:pt x="282" y="439"/>
                  </a:lnTo>
                  <a:lnTo>
                    <a:pt x="353" y="526"/>
                  </a:lnTo>
                  <a:lnTo>
                    <a:pt x="494" y="522"/>
                  </a:lnTo>
                  <a:lnTo>
                    <a:pt x="651" y="587"/>
                  </a:lnTo>
                  <a:lnTo>
                    <a:pt x="856" y="526"/>
                  </a:lnTo>
                  <a:lnTo>
                    <a:pt x="920" y="477"/>
                  </a:lnTo>
                  <a:lnTo>
                    <a:pt x="920" y="408"/>
                  </a:lnTo>
                  <a:lnTo>
                    <a:pt x="979" y="416"/>
                  </a:lnTo>
                  <a:lnTo>
                    <a:pt x="1110" y="318"/>
                  </a:lnTo>
                  <a:lnTo>
                    <a:pt x="1209" y="312"/>
                  </a:lnTo>
                  <a:lnTo>
                    <a:pt x="1162" y="238"/>
                  </a:lnTo>
                  <a:lnTo>
                    <a:pt x="1065" y="257"/>
                  </a:lnTo>
                  <a:lnTo>
                    <a:pt x="1064" y="174"/>
                  </a:lnTo>
                  <a:lnTo>
                    <a:pt x="1088" y="127"/>
                  </a:lnTo>
                  <a:lnTo>
                    <a:pt x="1018" y="115"/>
                  </a:lnTo>
                  <a:lnTo>
                    <a:pt x="838" y="167"/>
                  </a:lnTo>
                  <a:lnTo>
                    <a:pt x="677" y="90"/>
                  </a:lnTo>
                  <a:lnTo>
                    <a:pt x="576" y="101"/>
                  </a:lnTo>
                  <a:lnTo>
                    <a:pt x="539" y="39"/>
                  </a:lnTo>
                  <a:lnTo>
                    <a:pt x="439" y="0"/>
                  </a:lnTo>
                  <a:lnTo>
                    <a:pt x="386" y="42"/>
                  </a:lnTo>
                  <a:lnTo>
                    <a:pt x="383" y="126"/>
                  </a:lnTo>
                  <a:lnTo>
                    <a:pt x="153" y="89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59" name="Freeform 375"/>
            <p:cNvSpPr/>
            <p:nvPr/>
          </p:nvSpPr>
          <p:spPr bwMode="auto">
            <a:xfrm>
              <a:off x="2691258" y="3402752"/>
              <a:ext cx="141512" cy="173441"/>
            </a:xfrm>
            <a:custGeom>
              <a:avLst/>
              <a:gdLst>
                <a:gd name="T0" fmla="*/ 0 w 294"/>
                <a:gd name="T1" fmla="*/ 6 h 383"/>
                <a:gd name="T2" fmla="*/ 1 w 294"/>
                <a:gd name="T3" fmla="*/ 9 h 383"/>
                <a:gd name="T4" fmla="*/ 3 w 294"/>
                <a:gd name="T5" fmla="*/ 9 h 383"/>
                <a:gd name="T6" fmla="*/ 5 w 294"/>
                <a:gd name="T7" fmla="*/ 6 h 383"/>
                <a:gd name="T8" fmla="*/ 5 w 294"/>
                <a:gd name="T9" fmla="*/ 5 h 383"/>
                <a:gd name="T10" fmla="*/ 7 w 294"/>
                <a:gd name="T11" fmla="*/ 3 h 383"/>
                <a:gd name="T12" fmla="*/ 7 w 294"/>
                <a:gd name="T13" fmla="*/ 3 h 383"/>
                <a:gd name="T14" fmla="*/ 6 w 294"/>
                <a:gd name="T15" fmla="*/ 1 h 383"/>
                <a:gd name="T16" fmla="*/ 4 w 294"/>
                <a:gd name="T17" fmla="*/ 0 h 383"/>
                <a:gd name="T18" fmla="*/ 3 w 294"/>
                <a:gd name="T19" fmla="*/ 0 h 383"/>
                <a:gd name="T20" fmla="*/ 4 w 294"/>
                <a:gd name="T21" fmla="*/ 1 h 383"/>
                <a:gd name="T22" fmla="*/ 3 w 294"/>
                <a:gd name="T23" fmla="*/ 2 h 383"/>
                <a:gd name="T24" fmla="*/ 3 w 294"/>
                <a:gd name="T25" fmla="*/ 3 h 383"/>
                <a:gd name="T26" fmla="*/ 3 w 294"/>
                <a:gd name="T27" fmla="*/ 5 h 383"/>
                <a:gd name="T28" fmla="*/ 0 w 294"/>
                <a:gd name="T29" fmla="*/ 6 h 3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4"/>
                <a:gd name="T46" fmla="*/ 0 h 383"/>
                <a:gd name="T47" fmla="*/ 294 w 294"/>
                <a:gd name="T48" fmla="*/ 383 h 3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4" h="383">
                  <a:moveTo>
                    <a:pt x="0" y="270"/>
                  </a:moveTo>
                  <a:lnTo>
                    <a:pt x="40" y="383"/>
                  </a:lnTo>
                  <a:lnTo>
                    <a:pt x="109" y="364"/>
                  </a:lnTo>
                  <a:lnTo>
                    <a:pt x="218" y="269"/>
                  </a:lnTo>
                  <a:lnTo>
                    <a:pt x="217" y="223"/>
                  </a:lnTo>
                  <a:lnTo>
                    <a:pt x="289" y="139"/>
                  </a:lnTo>
                  <a:lnTo>
                    <a:pt x="294" y="114"/>
                  </a:lnTo>
                  <a:lnTo>
                    <a:pt x="255" y="64"/>
                  </a:lnTo>
                  <a:lnTo>
                    <a:pt x="164" y="0"/>
                  </a:lnTo>
                  <a:lnTo>
                    <a:pt x="141" y="1"/>
                  </a:lnTo>
                  <a:lnTo>
                    <a:pt x="153" y="36"/>
                  </a:lnTo>
                  <a:lnTo>
                    <a:pt x="122" y="101"/>
                  </a:lnTo>
                  <a:lnTo>
                    <a:pt x="141" y="134"/>
                  </a:lnTo>
                  <a:lnTo>
                    <a:pt x="111" y="226"/>
                  </a:lnTo>
                  <a:lnTo>
                    <a:pt x="0" y="27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0" name="Freeform 376"/>
            <p:cNvSpPr/>
            <p:nvPr/>
          </p:nvSpPr>
          <p:spPr bwMode="auto">
            <a:xfrm>
              <a:off x="3206767" y="3286595"/>
              <a:ext cx="144882" cy="82742"/>
            </a:xfrm>
            <a:custGeom>
              <a:avLst/>
              <a:gdLst>
                <a:gd name="T0" fmla="*/ 0 w 305"/>
                <a:gd name="T1" fmla="*/ 2 h 184"/>
                <a:gd name="T2" fmla="*/ 1 w 305"/>
                <a:gd name="T3" fmla="*/ 0 h 184"/>
                <a:gd name="T4" fmla="*/ 4 w 305"/>
                <a:gd name="T5" fmla="*/ 1 h 184"/>
                <a:gd name="T6" fmla="*/ 5 w 305"/>
                <a:gd name="T7" fmla="*/ 3 h 184"/>
                <a:gd name="T8" fmla="*/ 7 w 305"/>
                <a:gd name="T9" fmla="*/ 3 h 184"/>
                <a:gd name="T10" fmla="*/ 7 w 305"/>
                <a:gd name="T11" fmla="*/ 4 h 184"/>
                <a:gd name="T12" fmla="*/ 2 w 305"/>
                <a:gd name="T13" fmla="*/ 3 h 184"/>
                <a:gd name="T14" fmla="*/ 0 w 305"/>
                <a:gd name="T15" fmla="*/ 2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5"/>
                <a:gd name="T25" fmla="*/ 0 h 184"/>
                <a:gd name="T26" fmla="*/ 305 w 305"/>
                <a:gd name="T27" fmla="*/ 184 h 1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5" h="184">
                  <a:moveTo>
                    <a:pt x="0" y="72"/>
                  </a:moveTo>
                  <a:lnTo>
                    <a:pt x="39" y="0"/>
                  </a:lnTo>
                  <a:lnTo>
                    <a:pt x="158" y="46"/>
                  </a:lnTo>
                  <a:lnTo>
                    <a:pt x="223" y="117"/>
                  </a:lnTo>
                  <a:lnTo>
                    <a:pt x="305" y="117"/>
                  </a:lnTo>
                  <a:lnTo>
                    <a:pt x="302" y="184"/>
                  </a:lnTo>
                  <a:lnTo>
                    <a:pt x="102" y="141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1" name="Freeform 377"/>
            <p:cNvSpPr/>
            <p:nvPr/>
          </p:nvSpPr>
          <p:spPr bwMode="auto">
            <a:xfrm>
              <a:off x="1801753" y="2732856"/>
              <a:ext cx="65702" cy="68422"/>
            </a:xfrm>
            <a:custGeom>
              <a:avLst/>
              <a:gdLst>
                <a:gd name="T0" fmla="*/ 0 w 138"/>
                <a:gd name="T1" fmla="*/ 3 h 148"/>
                <a:gd name="T2" fmla="*/ 1 w 138"/>
                <a:gd name="T3" fmla="*/ 2 h 148"/>
                <a:gd name="T4" fmla="*/ 1 w 138"/>
                <a:gd name="T5" fmla="*/ 2 h 148"/>
                <a:gd name="T6" fmla="*/ 1 w 138"/>
                <a:gd name="T7" fmla="*/ 1 h 148"/>
                <a:gd name="T8" fmla="*/ 2 w 138"/>
                <a:gd name="T9" fmla="*/ 1 h 148"/>
                <a:gd name="T10" fmla="*/ 2 w 138"/>
                <a:gd name="T11" fmla="*/ 0 h 148"/>
                <a:gd name="T12" fmla="*/ 3 w 138"/>
                <a:gd name="T13" fmla="*/ 0 h 148"/>
                <a:gd name="T14" fmla="*/ 3 w 138"/>
                <a:gd name="T15" fmla="*/ 1 h 148"/>
                <a:gd name="T16" fmla="*/ 2 w 138"/>
                <a:gd name="T17" fmla="*/ 2 h 148"/>
                <a:gd name="T18" fmla="*/ 2 w 138"/>
                <a:gd name="T19" fmla="*/ 3 h 148"/>
                <a:gd name="T20" fmla="*/ 1 w 138"/>
                <a:gd name="T21" fmla="*/ 3 h 148"/>
                <a:gd name="T22" fmla="*/ 0 w 138"/>
                <a:gd name="T23" fmla="*/ 3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48"/>
                <a:gd name="T38" fmla="*/ 138 w 138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48">
                  <a:moveTo>
                    <a:pt x="0" y="111"/>
                  </a:moveTo>
                  <a:lnTo>
                    <a:pt x="54" y="92"/>
                  </a:lnTo>
                  <a:lnTo>
                    <a:pt x="29" y="76"/>
                  </a:lnTo>
                  <a:lnTo>
                    <a:pt x="53" y="23"/>
                  </a:lnTo>
                  <a:lnTo>
                    <a:pt x="75" y="57"/>
                  </a:lnTo>
                  <a:lnTo>
                    <a:pt x="76" y="0"/>
                  </a:lnTo>
                  <a:lnTo>
                    <a:pt x="138" y="0"/>
                  </a:lnTo>
                  <a:lnTo>
                    <a:pt x="134" y="57"/>
                  </a:lnTo>
                  <a:lnTo>
                    <a:pt x="93" y="79"/>
                  </a:lnTo>
                  <a:lnTo>
                    <a:pt x="95" y="148"/>
                  </a:lnTo>
                  <a:lnTo>
                    <a:pt x="57" y="106"/>
                  </a:lnTo>
                  <a:lnTo>
                    <a:pt x="0" y="11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2" name="Freeform 378"/>
            <p:cNvSpPr/>
            <p:nvPr/>
          </p:nvSpPr>
          <p:spPr bwMode="auto">
            <a:xfrm>
              <a:off x="4788671" y="4769597"/>
              <a:ext cx="143197" cy="144800"/>
            </a:xfrm>
            <a:custGeom>
              <a:avLst/>
              <a:gdLst>
                <a:gd name="T0" fmla="*/ 0 w 298"/>
                <a:gd name="T1" fmla="*/ 6 h 322"/>
                <a:gd name="T2" fmla="*/ 1 w 298"/>
                <a:gd name="T3" fmla="*/ 4 h 322"/>
                <a:gd name="T4" fmla="*/ 4 w 298"/>
                <a:gd name="T5" fmla="*/ 3 h 322"/>
                <a:gd name="T6" fmla="*/ 5 w 298"/>
                <a:gd name="T7" fmla="*/ 0 h 322"/>
                <a:gd name="T8" fmla="*/ 6 w 298"/>
                <a:gd name="T9" fmla="*/ 1 h 322"/>
                <a:gd name="T10" fmla="*/ 7 w 298"/>
                <a:gd name="T11" fmla="*/ 0 h 322"/>
                <a:gd name="T12" fmla="*/ 7 w 298"/>
                <a:gd name="T13" fmla="*/ 1 h 322"/>
                <a:gd name="T14" fmla="*/ 6 w 298"/>
                <a:gd name="T15" fmla="*/ 3 h 322"/>
                <a:gd name="T16" fmla="*/ 6 w 298"/>
                <a:gd name="T17" fmla="*/ 4 h 322"/>
                <a:gd name="T18" fmla="*/ 4 w 298"/>
                <a:gd name="T19" fmla="*/ 4 h 322"/>
                <a:gd name="T20" fmla="*/ 4 w 298"/>
                <a:gd name="T21" fmla="*/ 6 h 322"/>
                <a:gd name="T22" fmla="*/ 2 w 298"/>
                <a:gd name="T23" fmla="*/ 7 h 322"/>
                <a:gd name="T24" fmla="*/ 0 w 298"/>
                <a:gd name="T25" fmla="*/ 6 h 3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8"/>
                <a:gd name="T40" fmla="*/ 0 h 322"/>
                <a:gd name="T41" fmla="*/ 298 w 298"/>
                <a:gd name="T42" fmla="*/ 322 h 3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8" h="322">
                  <a:moveTo>
                    <a:pt x="0" y="281"/>
                  </a:moveTo>
                  <a:lnTo>
                    <a:pt x="63" y="182"/>
                  </a:lnTo>
                  <a:lnTo>
                    <a:pt x="172" y="109"/>
                  </a:lnTo>
                  <a:lnTo>
                    <a:pt x="223" y="0"/>
                  </a:lnTo>
                  <a:lnTo>
                    <a:pt x="256" y="32"/>
                  </a:lnTo>
                  <a:lnTo>
                    <a:pt x="293" y="17"/>
                  </a:lnTo>
                  <a:lnTo>
                    <a:pt x="298" y="55"/>
                  </a:lnTo>
                  <a:lnTo>
                    <a:pt x="242" y="134"/>
                  </a:lnTo>
                  <a:lnTo>
                    <a:pt x="252" y="167"/>
                  </a:lnTo>
                  <a:lnTo>
                    <a:pt x="190" y="180"/>
                  </a:lnTo>
                  <a:lnTo>
                    <a:pt x="161" y="289"/>
                  </a:lnTo>
                  <a:lnTo>
                    <a:pt x="96" y="322"/>
                  </a:lnTo>
                  <a:lnTo>
                    <a:pt x="0" y="2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3" name="Freeform 379"/>
            <p:cNvSpPr/>
            <p:nvPr/>
          </p:nvSpPr>
          <p:spPr bwMode="auto">
            <a:xfrm>
              <a:off x="4901544" y="4626389"/>
              <a:ext cx="106134" cy="160712"/>
            </a:xfrm>
            <a:custGeom>
              <a:avLst/>
              <a:gdLst>
                <a:gd name="T0" fmla="*/ 0 w 221"/>
                <a:gd name="T1" fmla="*/ 0 h 353"/>
                <a:gd name="T2" fmla="*/ 1 w 221"/>
                <a:gd name="T3" fmla="*/ 1 h 353"/>
                <a:gd name="T4" fmla="*/ 2 w 221"/>
                <a:gd name="T5" fmla="*/ 3 h 353"/>
                <a:gd name="T6" fmla="*/ 3 w 221"/>
                <a:gd name="T7" fmla="*/ 3 h 353"/>
                <a:gd name="T8" fmla="*/ 3 w 221"/>
                <a:gd name="T9" fmla="*/ 3 h 353"/>
                <a:gd name="T10" fmla="*/ 3 w 221"/>
                <a:gd name="T11" fmla="*/ 4 h 353"/>
                <a:gd name="T12" fmla="*/ 5 w 221"/>
                <a:gd name="T13" fmla="*/ 4 h 353"/>
                <a:gd name="T14" fmla="*/ 5 w 221"/>
                <a:gd name="T15" fmla="*/ 5 h 353"/>
                <a:gd name="T16" fmla="*/ 4 w 221"/>
                <a:gd name="T17" fmla="*/ 6 h 353"/>
                <a:gd name="T18" fmla="*/ 3 w 221"/>
                <a:gd name="T19" fmla="*/ 8 h 353"/>
                <a:gd name="T20" fmla="*/ 2 w 221"/>
                <a:gd name="T21" fmla="*/ 8 h 353"/>
                <a:gd name="T22" fmla="*/ 2 w 221"/>
                <a:gd name="T23" fmla="*/ 7 h 353"/>
                <a:gd name="T24" fmla="*/ 1 w 221"/>
                <a:gd name="T25" fmla="*/ 6 h 353"/>
                <a:gd name="T26" fmla="*/ 2 w 221"/>
                <a:gd name="T27" fmla="*/ 4 h 353"/>
                <a:gd name="T28" fmla="*/ 2 w 221"/>
                <a:gd name="T29" fmla="*/ 3 h 353"/>
                <a:gd name="T30" fmla="*/ 0 w 221"/>
                <a:gd name="T31" fmla="*/ 0 h 3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1"/>
                <a:gd name="T49" fmla="*/ 0 h 353"/>
                <a:gd name="T50" fmla="*/ 221 w 221"/>
                <a:gd name="T51" fmla="*/ 353 h 3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1" h="353">
                  <a:moveTo>
                    <a:pt x="0" y="0"/>
                  </a:moveTo>
                  <a:lnTo>
                    <a:pt x="63" y="39"/>
                  </a:lnTo>
                  <a:lnTo>
                    <a:pt x="75" y="117"/>
                  </a:lnTo>
                  <a:lnTo>
                    <a:pt x="104" y="139"/>
                  </a:lnTo>
                  <a:lnTo>
                    <a:pt x="119" y="106"/>
                  </a:lnTo>
                  <a:lnTo>
                    <a:pt x="132" y="161"/>
                  </a:lnTo>
                  <a:lnTo>
                    <a:pt x="221" y="161"/>
                  </a:lnTo>
                  <a:lnTo>
                    <a:pt x="204" y="238"/>
                  </a:lnTo>
                  <a:lnTo>
                    <a:pt x="159" y="250"/>
                  </a:lnTo>
                  <a:lnTo>
                    <a:pt x="120" y="351"/>
                  </a:lnTo>
                  <a:lnTo>
                    <a:pt x="78" y="353"/>
                  </a:lnTo>
                  <a:lnTo>
                    <a:pt x="96" y="316"/>
                  </a:lnTo>
                  <a:lnTo>
                    <a:pt x="41" y="244"/>
                  </a:lnTo>
                  <a:lnTo>
                    <a:pt x="86" y="179"/>
                  </a:lnTo>
                  <a:lnTo>
                    <a:pt x="78" y="1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4" name="Freeform 380"/>
            <p:cNvSpPr/>
            <p:nvPr/>
          </p:nvSpPr>
          <p:spPr bwMode="auto">
            <a:xfrm>
              <a:off x="1830393" y="2177525"/>
              <a:ext cx="473392" cy="418487"/>
            </a:xfrm>
            <a:custGeom>
              <a:avLst/>
              <a:gdLst>
                <a:gd name="T0" fmla="*/ 0 w 989"/>
                <a:gd name="T1" fmla="*/ 17 h 922"/>
                <a:gd name="T2" fmla="*/ 2 w 989"/>
                <a:gd name="T3" fmla="*/ 17 h 922"/>
                <a:gd name="T4" fmla="*/ 1 w 989"/>
                <a:gd name="T5" fmla="*/ 18 h 922"/>
                <a:gd name="T6" fmla="*/ 2 w 989"/>
                <a:gd name="T7" fmla="*/ 18 h 922"/>
                <a:gd name="T8" fmla="*/ 1 w 989"/>
                <a:gd name="T9" fmla="*/ 19 h 922"/>
                <a:gd name="T10" fmla="*/ 3 w 989"/>
                <a:gd name="T11" fmla="*/ 21 h 922"/>
                <a:gd name="T12" fmla="*/ 5 w 989"/>
                <a:gd name="T13" fmla="*/ 19 h 922"/>
                <a:gd name="T14" fmla="*/ 7 w 989"/>
                <a:gd name="T15" fmla="*/ 19 h 922"/>
                <a:gd name="T16" fmla="*/ 7 w 989"/>
                <a:gd name="T17" fmla="*/ 17 h 922"/>
                <a:gd name="T18" fmla="*/ 6 w 989"/>
                <a:gd name="T19" fmla="*/ 13 h 922"/>
                <a:gd name="T20" fmla="*/ 8 w 989"/>
                <a:gd name="T21" fmla="*/ 11 h 922"/>
                <a:gd name="T22" fmla="*/ 10 w 989"/>
                <a:gd name="T23" fmla="*/ 7 h 922"/>
                <a:gd name="T24" fmla="*/ 11 w 989"/>
                <a:gd name="T25" fmla="*/ 5 h 922"/>
                <a:gd name="T26" fmla="*/ 13 w 989"/>
                <a:gd name="T27" fmla="*/ 5 h 922"/>
                <a:gd name="T28" fmla="*/ 14 w 989"/>
                <a:gd name="T29" fmla="*/ 4 h 922"/>
                <a:gd name="T30" fmla="*/ 15 w 989"/>
                <a:gd name="T31" fmla="*/ 4 h 922"/>
                <a:gd name="T32" fmla="*/ 18 w 989"/>
                <a:gd name="T33" fmla="*/ 4 h 922"/>
                <a:gd name="T34" fmla="*/ 20 w 989"/>
                <a:gd name="T35" fmla="*/ 2 h 922"/>
                <a:gd name="T36" fmla="*/ 21 w 989"/>
                <a:gd name="T37" fmla="*/ 4 h 922"/>
                <a:gd name="T38" fmla="*/ 22 w 989"/>
                <a:gd name="T39" fmla="*/ 3 h 922"/>
                <a:gd name="T40" fmla="*/ 21 w 989"/>
                <a:gd name="T41" fmla="*/ 2 h 922"/>
                <a:gd name="T42" fmla="*/ 21 w 989"/>
                <a:gd name="T43" fmla="*/ 0 h 922"/>
                <a:gd name="T44" fmla="*/ 20 w 989"/>
                <a:gd name="T45" fmla="*/ 0 h 922"/>
                <a:gd name="T46" fmla="*/ 19 w 989"/>
                <a:gd name="T47" fmla="*/ 1 h 922"/>
                <a:gd name="T48" fmla="*/ 19 w 989"/>
                <a:gd name="T49" fmla="*/ 0 h 922"/>
                <a:gd name="T50" fmla="*/ 18 w 989"/>
                <a:gd name="T51" fmla="*/ 0 h 922"/>
                <a:gd name="T52" fmla="*/ 16 w 989"/>
                <a:gd name="T53" fmla="*/ 2 h 922"/>
                <a:gd name="T54" fmla="*/ 15 w 989"/>
                <a:gd name="T55" fmla="*/ 3 h 922"/>
                <a:gd name="T56" fmla="*/ 13 w 989"/>
                <a:gd name="T57" fmla="*/ 3 h 922"/>
                <a:gd name="T58" fmla="*/ 13 w 989"/>
                <a:gd name="T59" fmla="*/ 3 h 922"/>
                <a:gd name="T60" fmla="*/ 13 w 989"/>
                <a:gd name="T61" fmla="*/ 3 h 922"/>
                <a:gd name="T62" fmla="*/ 11 w 989"/>
                <a:gd name="T63" fmla="*/ 4 h 922"/>
                <a:gd name="T64" fmla="*/ 11 w 989"/>
                <a:gd name="T65" fmla="*/ 5 h 922"/>
                <a:gd name="T66" fmla="*/ 9 w 989"/>
                <a:gd name="T67" fmla="*/ 6 h 922"/>
                <a:gd name="T68" fmla="*/ 7 w 989"/>
                <a:gd name="T69" fmla="*/ 8 h 922"/>
                <a:gd name="T70" fmla="*/ 4 w 989"/>
                <a:gd name="T71" fmla="*/ 13 h 922"/>
                <a:gd name="T72" fmla="*/ 5 w 989"/>
                <a:gd name="T73" fmla="*/ 13 h 922"/>
                <a:gd name="T74" fmla="*/ 2 w 989"/>
                <a:gd name="T75" fmla="*/ 14 h 922"/>
                <a:gd name="T76" fmla="*/ 1 w 989"/>
                <a:gd name="T77" fmla="*/ 15 h 922"/>
                <a:gd name="T78" fmla="*/ 0 w 989"/>
                <a:gd name="T79" fmla="*/ 15 h 922"/>
                <a:gd name="T80" fmla="*/ 0 w 989"/>
                <a:gd name="T81" fmla="*/ 16 h 9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89"/>
                <a:gd name="T124" fmla="*/ 0 h 922"/>
                <a:gd name="T125" fmla="*/ 989 w 989"/>
                <a:gd name="T126" fmla="*/ 922 h 9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89" h="922">
                  <a:moveTo>
                    <a:pt x="0" y="688"/>
                  </a:moveTo>
                  <a:lnTo>
                    <a:pt x="4" y="727"/>
                  </a:lnTo>
                  <a:lnTo>
                    <a:pt x="91" y="702"/>
                  </a:lnTo>
                  <a:lnTo>
                    <a:pt x="97" y="717"/>
                  </a:lnTo>
                  <a:lnTo>
                    <a:pt x="3" y="741"/>
                  </a:lnTo>
                  <a:lnTo>
                    <a:pt x="27" y="757"/>
                  </a:lnTo>
                  <a:lnTo>
                    <a:pt x="17" y="807"/>
                  </a:lnTo>
                  <a:lnTo>
                    <a:pt x="80" y="764"/>
                  </a:lnTo>
                  <a:lnTo>
                    <a:pt x="12" y="834"/>
                  </a:lnTo>
                  <a:lnTo>
                    <a:pt x="50" y="834"/>
                  </a:lnTo>
                  <a:lnTo>
                    <a:pt x="27" y="895"/>
                  </a:lnTo>
                  <a:lnTo>
                    <a:pt x="121" y="922"/>
                  </a:lnTo>
                  <a:lnTo>
                    <a:pt x="196" y="863"/>
                  </a:lnTo>
                  <a:lnTo>
                    <a:pt x="213" y="809"/>
                  </a:lnTo>
                  <a:lnTo>
                    <a:pt x="235" y="863"/>
                  </a:lnTo>
                  <a:lnTo>
                    <a:pt x="281" y="795"/>
                  </a:lnTo>
                  <a:lnTo>
                    <a:pt x="270" y="737"/>
                  </a:lnTo>
                  <a:lnTo>
                    <a:pt x="292" y="712"/>
                  </a:lnTo>
                  <a:lnTo>
                    <a:pt x="270" y="685"/>
                  </a:lnTo>
                  <a:lnTo>
                    <a:pt x="277" y="553"/>
                  </a:lnTo>
                  <a:lnTo>
                    <a:pt x="344" y="523"/>
                  </a:lnTo>
                  <a:lnTo>
                    <a:pt x="332" y="483"/>
                  </a:lnTo>
                  <a:lnTo>
                    <a:pt x="364" y="381"/>
                  </a:lnTo>
                  <a:lnTo>
                    <a:pt x="431" y="309"/>
                  </a:lnTo>
                  <a:lnTo>
                    <a:pt x="443" y="249"/>
                  </a:lnTo>
                  <a:lnTo>
                    <a:pt x="488" y="238"/>
                  </a:lnTo>
                  <a:lnTo>
                    <a:pt x="505" y="198"/>
                  </a:lnTo>
                  <a:lnTo>
                    <a:pt x="573" y="207"/>
                  </a:lnTo>
                  <a:lnTo>
                    <a:pt x="574" y="159"/>
                  </a:lnTo>
                  <a:lnTo>
                    <a:pt x="593" y="159"/>
                  </a:lnTo>
                  <a:lnTo>
                    <a:pt x="620" y="138"/>
                  </a:lnTo>
                  <a:lnTo>
                    <a:pt x="665" y="180"/>
                  </a:lnTo>
                  <a:lnTo>
                    <a:pt x="744" y="188"/>
                  </a:lnTo>
                  <a:lnTo>
                    <a:pt x="789" y="162"/>
                  </a:lnTo>
                  <a:lnTo>
                    <a:pt x="801" y="100"/>
                  </a:lnTo>
                  <a:lnTo>
                    <a:pt x="877" y="83"/>
                  </a:lnTo>
                  <a:lnTo>
                    <a:pt x="917" y="108"/>
                  </a:lnTo>
                  <a:lnTo>
                    <a:pt x="912" y="159"/>
                  </a:lnTo>
                  <a:lnTo>
                    <a:pt x="986" y="100"/>
                  </a:lnTo>
                  <a:lnTo>
                    <a:pt x="941" y="109"/>
                  </a:lnTo>
                  <a:lnTo>
                    <a:pt x="952" y="96"/>
                  </a:lnTo>
                  <a:lnTo>
                    <a:pt x="900" y="79"/>
                  </a:lnTo>
                  <a:lnTo>
                    <a:pt x="989" y="51"/>
                  </a:lnTo>
                  <a:lnTo>
                    <a:pt x="917" y="16"/>
                  </a:lnTo>
                  <a:lnTo>
                    <a:pt x="872" y="51"/>
                  </a:lnTo>
                  <a:lnTo>
                    <a:pt x="896" y="4"/>
                  </a:lnTo>
                  <a:lnTo>
                    <a:pt x="861" y="0"/>
                  </a:lnTo>
                  <a:lnTo>
                    <a:pt x="838" y="51"/>
                  </a:lnTo>
                  <a:lnTo>
                    <a:pt x="823" y="55"/>
                  </a:lnTo>
                  <a:lnTo>
                    <a:pt x="823" y="10"/>
                  </a:lnTo>
                  <a:lnTo>
                    <a:pt x="761" y="83"/>
                  </a:lnTo>
                  <a:lnTo>
                    <a:pt x="792" y="17"/>
                  </a:lnTo>
                  <a:lnTo>
                    <a:pt x="761" y="8"/>
                  </a:lnTo>
                  <a:lnTo>
                    <a:pt x="693" y="88"/>
                  </a:lnTo>
                  <a:lnTo>
                    <a:pt x="630" y="62"/>
                  </a:lnTo>
                  <a:lnTo>
                    <a:pt x="646" y="108"/>
                  </a:lnTo>
                  <a:lnTo>
                    <a:pt x="620" y="83"/>
                  </a:lnTo>
                  <a:lnTo>
                    <a:pt x="574" y="140"/>
                  </a:lnTo>
                  <a:lnTo>
                    <a:pt x="580" y="93"/>
                  </a:lnTo>
                  <a:lnTo>
                    <a:pt x="557" y="132"/>
                  </a:lnTo>
                  <a:lnTo>
                    <a:pt x="535" y="105"/>
                  </a:lnTo>
                  <a:lnTo>
                    <a:pt x="550" y="144"/>
                  </a:lnTo>
                  <a:lnTo>
                    <a:pt x="500" y="128"/>
                  </a:lnTo>
                  <a:lnTo>
                    <a:pt x="483" y="181"/>
                  </a:lnTo>
                  <a:lnTo>
                    <a:pt x="438" y="203"/>
                  </a:lnTo>
                  <a:lnTo>
                    <a:pt x="480" y="205"/>
                  </a:lnTo>
                  <a:lnTo>
                    <a:pt x="401" y="234"/>
                  </a:lnTo>
                  <a:lnTo>
                    <a:pt x="387" y="273"/>
                  </a:lnTo>
                  <a:lnTo>
                    <a:pt x="414" y="273"/>
                  </a:lnTo>
                  <a:lnTo>
                    <a:pt x="317" y="336"/>
                  </a:lnTo>
                  <a:lnTo>
                    <a:pt x="283" y="446"/>
                  </a:lnTo>
                  <a:lnTo>
                    <a:pt x="175" y="537"/>
                  </a:lnTo>
                  <a:lnTo>
                    <a:pt x="196" y="560"/>
                  </a:lnTo>
                  <a:lnTo>
                    <a:pt x="238" y="543"/>
                  </a:lnTo>
                  <a:lnTo>
                    <a:pt x="134" y="570"/>
                  </a:lnTo>
                  <a:lnTo>
                    <a:pt x="80" y="607"/>
                  </a:lnTo>
                  <a:lnTo>
                    <a:pt x="91" y="629"/>
                  </a:lnTo>
                  <a:lnTo>
                    <a:pt x="52" y="629"/>
                  </a:lnTo>
                  <a:lnTo>
                    <a:pt x="56" y="657"/>
                  </a:lnTo>
                  <a:lnTo>
                    <a:pt x="5" y="657"/>
                  </a:lnTo>
                  <a:lnTo>
                    <a:pt x="52" y="673"/>
                  </a:lnTo>
                  <a:lnTo>
                    <a:pt x="0" y="6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5" name="Freeform 381"/>
            <p:cNvSpPr/>
            <p:nvPr/>
          </p:nvSpPr>
          <p:spPr bwMode="auto">
            <a:xfrm>
              <a:off x="2854671" y="3133840"/>
              <a:ext cx="304925" cy="292781"/>
            </a:xfrm>
            <a:custGeom>
              <a:avLst/>
              <a:gdLst>
                <a:gd name="T0" fmla="*/ 0 w 636"/>
                <a:gd name="T1" fmla="*/ 8 h 645"/>
                <a:gd name="T2" fmla="*/ 1 w 636"/>
                <a:gd name="T3" fmla="*/ 9 h 645"/>
                <a:gd name="T4" fmla="*/ 5 w 636"/>
                <a:gd name="T5" fmla="*/ 8 h 645"/>
                <a:gd name="T6" fmla="*/ 5 w 636"/>
                <a:gd name="T7" fmla="*/ 7 h 645"/>
                <a:gd name="T8" fmla="*/ 7 w 636"/>
                <a:gd name="T9" fmla="*/ 6 h 645"/>
                <a:gd name="T10" fmla="*/ 7 w 636"/>
                <a:gd name="T11" fmla="*/ 5 h 645"/>
                <a:gd name="T12" fmla="*/ 8 w 636"/>
                <a:gd name="T13" fmla="*/ 4 h 645"/>
                <a:gd name="T14" fmla="*/ 8 w 636"/>
                <a:gd name="T15" fmla="*/ 4 h 645"/>
                <a:gd name="T16" fmla="*/ 9 w 636"/>
                <a:gd name="T17" fmla="*/ 3 h 645"/>
                <a:gd name="T18" fmla="*/ 9 w 636"/>
                <a:gd name="T19" fmla="*/ 2 h 645"/>
                <a:gd name="T20" fmla="*/ 9 w 636"/>
                <a:gd name="T21" fmla="*/ 1 h 645"/>
                <a:gd name="T22" fmla="*/ 12 w 636"/>
                <a:gd name="T23" fmla="*/ 0 h 645"/>
                <a:gd name="T24" fmla="*/ 15 w 636"/>
                <a:gd name="T25" fmla="*/ 2 h 645"/>
                <a:gd name="T26" fmla="*/ 14 w 636"/>
                <a:gd name="T27" fmla="*/ 3 h 645"/>
                <a:gd name="T28" fmla="*/ 11 w 636"/>
                <a:gd name="T29" fmla="*/ 3 h 645"/>
                <a:gd name="T30" fmla="*/ 11 w 636"/>
                <a:gd name="T31" fmla="*/ 4 h 645"/>
                <a:gd name="T32" fmla="*/ 13 w 636"/>
                <a:gd name="T33" fmla="*/ 5 h 645"/>
                <a:gd name="T34" fmla="*/ 12 w 636"/>
                <a:gd name="T35" fmla="*/ 6 h 645"/>
                <a:gd name="T36" fmla="*/ 12 w 636"/>
                <a:gd name="T37" fmla="*/ 7 h 645"/>
                <a:gd name="T38" fmla="*/ 9 w 636"/>
                <a:gd name="T39" fmla="*/ 11 h 645"/>
                <a:gd name="T40" fmla="*/ 9 w 636"/>
                <a:gd name="T41" fmla="*/ 10 h 645"/>
                <a:gd name="T42" fmla="*/ 7 w 636"/>
                <a:gd name="T43" fmla="*/ 11 h 645"/>
                <a:gd name="T44" fmla="*/ 9 w 636"/>
                <a:gd name="T45" fmla="*/ 14 h 645"/>
                <a:gd name="T46" fmla="*/ 7 w 636"/>
                <a:gd name="T47" fmla="*/ 14 h 645"/>
                <a:gd name="T48" fmla="*/ 6 w 636"/>
                <a:gd name="T49" fmla="*/ 15 h 645"/>
                <a:gd name="T50" fmla="*/ 5 w 636"/>
                <a:gd name="T51" fmla="*/ 13 h 645"/>
                <a:gd name="T52" fmla="*/ 1 w 636"/>
                <a:gd name="T53" fmla="*/ 13 h 645"/>
                <a:gd name="T54" fmla="*/ 2 w 636"/>
                <a:gd name="T55" fmla="*/ 11 h 645"/>
                <a:gd name="T56" fmla="*/ 0 w 636"/>
                <a:gd name="T57" fmla="*/ 8 h 6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6"/>
                <a:gd name="T88" fmla="*/ 0 h 645"/>
                <a:gd name="T89" fmla="*/ 636 w 636"/>
                <a:gd name="T90" fmla="*/ 645 h 6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6" h="645">
                  <a:moveTo>
                    <a:pt x="0" y="354"/>
                  </a:moveTo>
                  <a:lnTo>
                    <a:pt x="59" y="377"/>
                  </a:lnTo>
                  <a:lnTo>
                    <a:pt x="198" y="354"/>
                  </a:lnTo>
                  <a:lnTo>
                    <a:pt x="225" y="289"/>
                  </a:lnTo>
                  <a:lnTo>
                    <a:pt x="319" y="253"/>
                  </a:lnTo>
                  <a:lnTo>
                    <a:pt x="326" y="197"/>
                  </a:lnTo>
                  <a:lnTo>
                    <a:pt x="361" y="182"/>
                  </a:lnTo>
                  <a:lnTo>
                    <a:pt x="347" y="154"/>
                  </a:lnTo>
                  <a:lnTo>
                    <a:pt x="379" y="150"/>
                  </a:lnTo>
                  <a:lnTo>
                    <a:pt x="404" y="96"/>
                  </a:lnTo>
                  <a:lnTo>
                    <a:pt x="394" y="40"/>
                  </a:lnTo>
                  <a:lnTo>
                    <a:pt x="524" y="0"/>
                  </a:lnTo>
                  <a:lnTo>
                    <a:pt x="636" y="84"/>
                  </a:lnTo>
                  <a:lnTo>
                    <a:pt x="607" y="119"/>
                  </a:lnTo>
                  <a:lnTo>
                    <a:pt x="497" y="119"/>
                  </a:lnTo>
                  <a:lnTo>
                    <a:pt x="499" y="191"/>
                  </a:lnTo>
                  <a:lnTo>
                    <a:pt x="548" y="237"/>
                  </a:lnTo>
                  <a:lnTo>
                    <a:pt x="521" y="261"/>
                  </a:lnTo>
                  <a:lnTo>
                    <a:pt x="528" y="300"/>
                  </a:lnTo>
                  <a:lnTo>
                    <a:pt x="412" y="449"/>
                  </a:lnTo>
                  <a:lnTo>
                    <a:pt x="364" y="444"/>
                  </a:lnTo>
                  <a:lnTo>
                    <a:pt x="326" y="481"/>
                  </a:lnTo>
                  <a:lnTo>
                    <a:pt x="387" y="617"/>
                  </a:lnTo>
                  <a:lnTo>
                    <a:pt x="302" y="617"/>
                  </a:lnTo>
                  <a:lnTo>
                    <a:pt x="271" y="645"/>
                  </a:lnTo>
                  <a:lnTo>
                    <a:pt x="207" y="564"/>
                  </a:lnTo>
                  <a:lnTo>
                    <a:pt x="27" y="580"/>
                  </a:lnTo>
                  <a:lnTo>
                    <a:pt x="86" y="487"/>
                  </a:lnTo>
                  <a:lnTo>
                    <a:pt x="0" y="3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6" name="Freeform 382"/>
            <p:cNvSpPr/>
            <p:nvPr/>
          </p:nvSpPr>
          <p:spPr bwMode="auto">
            <a:xfrm>
              <a:off x="4325387" y="3962857"/>
              <a:ext cx="183629" cy="154347"/>
            </a:xfrm>
            <a:custGeom>
              <a:avLst/>
              <a:gdLst>
                <a:gd name="T0" fmla="*/ 0 w 380"/>
                <a:gd name="T1" fmla="*/ 0 h 340"/>
                <a:gd name="T2" fmla="*/ 0 w 380"/>
                <a:gd name="T3" fmla="*/ 7 h 340"/>
                <a:gd name="T4" fmla="*/ 2 w 380"/>
                <a:gd name="T5" fmla="*/ 7 h 340"/>
                <a:gd name="T6" fmla="*/ 3 w 380"/>
                <a:gd name="T7" fmla="*/ 5 h 340"/>
                <a:gd name="T8" fmla="*/ 5 w 380"/>
                <a:gd name="T9" fmla="*/ 6 h 340"/>
                <a:gd name="T10" fmla="*/ 6 w 380"/>
                <a:gd name="T11" fmla="*/ 8 h 340"/>
                <a:gd name="T12" fmla="*/ 9 w 380"/>
                <a:gd name="T13" fmla="*/ 8 h 340"/>
                <a:gd name="T14" fmla="*/ 6 w 380"/>
                <a:gd name="T15" fmla="*/ 5 h 340"/>
                <a:gd name="T16" fmla="*/ 6 w 380"/>
                <a:gd name="T17" fmla="*/ 3 h 340"/>
                <a:gd name="T18" fmla="*/ 4 w 380"/>
                <a:gd name="T19" fmla="*/ 3 h 340"/>
                <a:gd name="T20" fmla="*/ 3 w 380"/>
                <a:gd name="T21" fmla="*/ 1 h 340"/>
                <a:gd name="T22" fmla="*/ 0 w 380"/>
                <a:gd name="T23" fmla="*/ 0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0"/>
                <a:gd name="T37" fmla="*/ 0 h 340"/>
                <a:gd name="T38" fmla="*/ 380 w 380"/>
                <a:gd name="T39" fmla="*/ 340 h 3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0" h="340">
                  <a:moveTo>
                    <a:pt x="0" y="0"/>
                  </a:moveTo>
                  <a:lnTo>
                    <a:pt x="6" y="285"/>
                  </a:lnTo>
                  <a:lnTo>
                    <a:pt x="68" y="293"/>
                  </a:lnTo>
                  <a:lnTo>
                    <a:pt x="129" y="215"/>
                  </a:lnTo>
                  <a:lnTo>
                    <a:pt x="195" y="250"/>
                  </a:lnTo>
                  <a:lnTo>
                    <a:pt x="259" y="327"/>
                  </a:lnTo>
                  <a:lnTo>
                    <a:pt x="380" y="340"/>
                  </a:lnTo>
                  <a:lnTo>
                    <a:pt x="243" y="213"/>
                  </a:lnTo>
                  <a:lnTo>
                    <a:pt x="251" y="151"/>
                  </a:lnTo>
                  <a:lnTo>
                    <a:pt x="188" y="128"/>
                  </a:lnTo>
                  <a:lnTo>
                    <a:pt x="126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7" name="Freeform 383"/>
            <p:cNvSpPr/>
            <p:nvPr/>
          </p:nvSpPr>
          <p:spPr bwMode="auto">
            <a:xfrm>
              <a:off x="4458477" y="3994681"/>
              <a:ext cx="75810" cy="39780"/>
            </a:xfrm>
            <a:custGeom>
              <a:avLst/>
              <a:gdLst>
                <a:gd name="T0" fmla="*/ 0 w 159"/>
                <a:gd name="T1" fmla="*/ 1 h 90"/>
                <a:gd name="T2" fmla="*/ 2 w 159"/>
                <a:gd name="T3" fmla="*/ 2 h 90"/>
                <a:gd name="T4" fmla="*/ 4 w 159"/>
                <a:gd name="T5" fmla="*/ 1 h 90"/>
                <a:gd name="T6" fmla="*/ 3 w 159"/>
                <a:gd name="T7" fmla="*/ 0 h 90"/>
                <a:gd name="T8" fmla="*/ 3 w 159"/>
                <a:gd name="T9" fmla="*/ 1 h 90"/>
                <a:gd name="T10" fmla="*/ 0 w 159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90"/>
                <a:gd name="T20" fmla="*/ 159 w 159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90">
                  <a:moveTo>
                    <a:pt x="0" y="57"/>
                  </a:moveTo>
                  <a:lnTo>
                    <a:pt x="93" y="90"/>
                  </a:lnTo>
                  <a:lnTo>
                    <a:pt x="159" y="27"/>
                  </a:lnTo>
                  <a:lnTo>
                    <a:pt x="132" y="0"/>
                  </a:lnTo>
                  <a:lnTo>
                    <a:pt x="114" y="35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8" name="Freeform 384"/>
            <p:cNvSpPr/>
            <p:nvPr/>
          </p:nvSpPr>
          <p:spPr bwMode="auto">
            <a:xfrm>
              <a:off x="4503962" y="3964448"/>
              <a:ext cx="38747" cy="39780"/>
            </a:xfrm>
            <a:custGeom>
              <a:avLst/>
              <a:gdLst>
                <a:gd name="T0" fmla="*/ 0 w 80"/>
                <a:gd name="T1" fmla="*/ 0 h 86"/>
                <a:gd name="T2" fmla="*/ 1 w 80"/>
                <a:gd name="T3" fmla="*/ 1 h 86"/>
                <a:gd name="T4" fmla="*/ 2 w 80"/>
                <a:gd name="T5" fmla="*/ 2 h 86"/>
                <a:gd name="T6" fmla="*/ 2 w 80"/>
                <a:gd name="T7" fmla="*/ 1 h 86"/>
                <a:gd name="T8" fmla="*/ 0 w 8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86"/>
                <a:gd name="T17" fmla="*/ 80 w 8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86">
                  <a:moveTo>
                    <a:pt x="0" y="0"/>
                  </a:moveTo>
                  <a:lnTo>
                    <a:pt x="63" y="39"/>
                  </a:lnTo>
                  <a:lnTo>
                    <a:pt x="80" y="86"/>
                  </a:lnTo>
                  <a:lnTo>
                    <a:pt x="79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69" name="Freeform 385"/>
            <p:cNvSpPr/>
            <p:nvPr/>
          </p:nvSpPr>
          <p:spPr bwMode="auto">
            <a:xfrm>
              <a:off x="3885688" y="3682805"/>
              <a:ext cx="43801" cy="57283"/>
            </a:xfrm>
            <a:custGeom>
              <a:avLst/>
              <a:gdLst>
                <a:gd name="T0" fmla="*/ 0 w 89"/>
                <a:gd name="T1" fmla="*/ 3 h 127"/>
                <a:gd name="T2" fmla="*/ 2 w 89"/>
                <a:gd name="T3" fmla="*/ 1 h 127"/>
                <a:gd name="T4" fmla="*/ 2 w 89"/>
                <a:gd name="T5" fmla="*/ 0 h 127"/>
                <a:gd name="T6" fmla="*/ 0 w 89"/>
                <a:gd name="T7" fmla="*/ 3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27"/>
                <a:gd name="T14" fmla="*/ 89 w 8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27">
                  <a:moveTo>
                    <a:pt x="0" y="127"/>
                  </a:moveTo>
                  <a:lnTo>
                    <a:pt x="64" y="67"/>
                  </a:lnTo>
                  <a:lnTo>
                    <a:pt x="89" y="0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0" name="Freeform 386"/>
            <p:cNvSpPr/>
            <p:nvPr/>
          </p:nvSpPr>
          <p:spPr bwMode="auto">
            <a:xfrm>
              <a:off x="3936228" y="3534823"/>
              <a:ext cx="75810" cy="122523"/>
            </a:xfrm>
            <a:custGeom>
              <a:avLst/>
              <a:gdLst>
                <a:gd name="T0" fmla="*/ 0 w 156"/>
                <a:gd name="T1" fmla="*/ 3 h 269"/>
                <a:gd name="T2" fmla="*/ 1 w 156"/>
                <a:gd name="T3" fmla="*/ 0 h 269"/>
                <a:gd name="T4" fmla="*/ 2 w 156"/>
                <a:gd name="T5" fmla="*/ 0 h 269"/>
                <a:gd name="T6" fmla="*/ 2 w 156"/>
                <a:gd name="T7" fmla="*/ 2 h 269"/>
                <a:gd name="T8" fmla="*/ 1 w 156"/>
                <a:gd name="T9" fmla="*/ 3 h 269"/>
                <a:gd name="T10" fmla="*/ 1 w 156"/>
                <a:gd name="T11" fmla="*/ 4 h 269"/>
                <a:gd name="T12" fmla="*/ 3 w 156"/>
                <a:gd name="T13" fmla="*/ 5 h 269"/>
                <a:gd name="T14" fmla="*/ 4 w 156"/>
                <a:gd name="T15" fmla="*/ 6 h 269"/>
                <a:gd name="T16" fmla="*/ 3 w 156"/>
                <a:gd name="T17" fmla="*/ 5 h 269"/>
                <a:gd name="T18" fmla="*/ 3 w 156"/>
                <a:gd name="T19" fmla="*/ 6 h 269"/>
                <a:gd name="T20" fmla="*/ 1 w 156"/>
                <a:gd name="T21" fmla="*/ 5 h 269"/>
                <a:gd name="T22" fmla="*/ 0 w 156"/>
                <a:gd name="T23" fmla="*/ 3 h 2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9"/>
                <a:gd name="T38" fmla="*/ 156 w 156"/>
                <a:gd name="T39" fmla="*/ 269 h 2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9">
                  <a:moveTo>
                    <a:pt x="0" y="106"/>
                  </a:moveTo>
                  <a:lnTo>
                    <a:pt x="28" y="0"/>
                  </a:lnTo>
                  <a:lnTo>
                    <a:pt x="85" y="4"/>
                  </a:lnTo>
                  <a:lnTo>
                    <a:pt x="97" y="72"/>
                  </a:lnTo>
                  <a:lnTo>
                    <a:pt x="55" y="145"/>
                  </a:lnTo>
                  <a:lnTo>
                    <a:pt x="65" y="188"/>
                  </a:lnTo>
                  <a:lnTo>
                    <a:pt x="148" y="212"/>
                  </a:lnTo>
                  <a:lnTo>
                    <a:pt x="156" y="269"/>
                  </a:lnTo>
                  <a:lnTo>
                    <a:pt x="103" y="212"/>
                  </a:lnTo>
                  <a:lnTo>
                    <a:pt x="103" y="240"/>
                  </a:lnTo>
                  <a:lnTo>
                    <a:pt x="28" y="212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1" name="Freeform 387"/>
            <p:cNvSpPr/>
            <p:nvPr/>
          </p:nvSpPr>
          <p:spPr bwMode="auto">
            <a:xfrm>
              <a:off x="3942968" y="3638251"/>
              <a:ext cx="20216" cy="25459"/>
            </a:xfrm>
            <a:custGeom>
              <a:avLst/>
              <a:gdLst>
                <a:gd name="T0" fmla="*/ 0 w 43"/>
                <a:gd name="T1" fmla="*/ 0 h 57"/>
                <a:gd name="T2" fmla="*/ 1 w 43"/>
                <a:gd name="T3" fmla="*/ 0 h 57"/>
                <a:gd name="T4" fmla="*/ 1 w 43"/>
                <a:gd name="T5" fmla="*/ 0 h 57"/>
                <a:gd name="T6" fmla="*/ 1 w 43"/>
                <a:gd name="T7" fmla="*/ 1 h 57"/>
                <a:gd name="T8" fmla="*/ 0 w 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57"/>
                <a:gd name="T17" fmla="*/ 43 w 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57">
                  <a:moveTo>
                    <a:pt x="0" y="0"/>
                  </a:moveTo>
                  <a:lnTo>
                    <a:pt x="24" y="0"/>
                  </a:lnTo>
                  <a:lnTo>
                    <a:pt x="43" y="13"/>
                  </a:lnTo>
                  <a:lnTo>
                    <a:pt x="35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2" name="Freeform 388"/>
            <p:cNvSpPr/>
            <p:nvPr/>
          </p:nvSpPr>
          <p:spPr bwMode="auto">
            <a:xfrm>
              <a:off x="3971607" y="3670075"/>
              <a:ext cx="20216" cy="31824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2 h 70"/>
                <a:gd name="T4" fmla="*/ 1 w 40"/>
                <a:gd name="T5" fmla="*/ 1 h 70"/>
                <a:gd name="T6" fmla="*/ 0 w 4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0"/>
                <a:gd name="T14" fmla="*/ 40 w 4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0">
                  <a:moveTo>
                    <a:pt x="0" y="0"/>
                  </a:moveTo>
                  <a:lnTo>
                    <a:pt x="5" y="70"/>
                  </a:lnTo>
                  <a:lnTo>
                    <a:pt x="4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3" name="Freeform 389"/>
            <p:cNvSpPr/>
            <p:nvPr/>
          </p:nvSpPr>
          <p:spPr bwMode="auto">
            <a:xfrm>
              <a:off x="3974977" y="3713038"/>
              <a:ext cx="79179" cy="84333"/>
            </a:xfrm>
            <a:custGeom>
              <a:avLst/>
              <a:gdLst>
                <a:gd name="T0" fmla="*/ 0 w 167"/>
                <a:gd name="T1" fmla="*/ 3 h 186"/>
                <a:gd name="T2" fmla="*/ 1 w 167"/>
                <a:gd name="T3" fmla="*/ 1 h 186"/>
                <a:gd name="T4" fmla="*/ 2 w 167"/>
                <a:gd name="T5" fmla="*/ 2 h 186"/>
                <a:gd name="T6" fmla="*/ 3 w 167"/>
                <a:gd name="T7" fmla="*/ 0 h 186"/>
                <a:gd name="T8" fmla="*/ 4 w 167"/>
                <a:gd name="T9" fmla="*/ 1 h 186"/>
                <a:gd name="T10" fmla="*/ 4 w 167"/>
                <a:gd name="T11" fmla="*/ 4 h 186"/>
                <a:gd name="T12" fmla="*/ 3 w 167"/>
                <a:gd name="T13" fmla="*/ 3 h 186"/>
                <a:gd name="T14" fmla="*/ 3 w 167"/>
                <a:gd name="T15" fmla="*/ 4 h 186"/>
                <a:gd name="T16" fmla="*/ 2 w 167"/>
                <a:gd name="T17" fmla="*/ 4 h 186"/>
                <a:gd name="T18" fmla="*/ 1 w 167"/>
                <a:gd name="T19" fmla="*/ 2 h 186"/>
                <a:gd name="T20" fmla="*/ 0 w 167"/>
                <a:gd name="T21" fmla="*/ 3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86"/>
                <a:gd name="T35" fmla="*/ 167 w 167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86">
                  <a:moveTo>
                    <a:pt x="0" y="127"/>
                  </a:moveTo>
                  <a:lnTo>
                    <a:pt x="34" y="62"/>
                  </a:lnTo>
                  <a:lnTo>
                    <a:pt x="78" y="71"/>
                  </a:lnTo>
                  <a:lnTo>
                    <a:pt x="138" y="0"/>
                  </a:lnTo>
                  <a:lnTo>
                    <a:pt x="167" y="43"/>
                  </a:lnTo>
                  <a:lnTo>
                    <a:pt x="162" y="153"/>
                  </a:lnTo>
                  <a:lnTo>
                    <a:pt x="148" y="107"/>
                  </a:lnTo>
                  <a:lnTo>
                    <a:pt x="131" y="186"/>
                  </a:lnTo>
                  <a:lnTo>
                    <a:pt x="90" y="165"/>
                  </a:lnTo>
                  <a:lnTo>
                    <a:pt x="63" y="82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4" name="Freeform 390"/>
            <p:cNvSpPr/>
            <p:nvPr/>
          </p:nvSpPr>
          <p:spPr bwMode="auto">
            <a:xfrm>
              <a:off x="3983400" y="3693943"/>
              <a:ext cx="18531" cy="33415"/>
            </a:xfrm>
            <a:custGeom>
              <a:avLst/>
              <a:gdLst>
                <a:gd name="T0" fmla="*/ 0 w 37"/>
                <a:gd name="T1" fmla="*/ 1 h 74"/>
                <a:gd name="T2" fmla="*/ 0 w 37"/>
                <a:gd name="T3" fmla="*/ 1 h 74"/>
                <a:gd name="T4" fmla="*/ 1 w 37"/>
                <a:gd name="T5" fmla="*/ 0 h 74"/>
                <a:gd name="T6" fmla="*/ 1 w 37"/>
                <a:gd name="T7" fmla="*/ 2 h 74"/>
                <a:gd name="T8" fmla="*/ 0 w 3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74"/>
                <a:gd name="T17" fmla="*/ 37 w 37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74">
                  <a:moveTo>
                    <a:pt x="0" y="46"/>
                  </a:moveTo>
                  <a:lnTo>
                    <a:pt x="8" y="34"/>
                  </a:lnTo>
                  <a:lnTo>
                    <a:pt x="37" y="0"/>
                  </a:lnTo>
                  <a:lnTo>
                    <a:pt x="25" y="74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5" name="Freeform 391"/>
            <p:cNvSpPr/>
            <p:nvPr/>
          </p:nvSpPr>
          <p:spPr bwMode="auto">
            <a:xfrm>
              <a:off x="1993805" y="2691485"/>
              <a:ext cx="185314" cy="151165"/>
            </a:xfrm>
            <a:custGeom>
              <a:avLst/>
              <a:gdLst>
                <a:gd name="T0" fmla="*/ 0 w 383"/>
                <a:gd name="T1" fmla="*/ 1 h 337"/>
                <a:gd name="T2" fmla="*/ 1 w 383"/>
                <a:gd name="T3" fmla="*/ 5 h 337"/>
                <a:gd name="T4" fmla="*/ 5 w 383"/>
                <a:gd name="T5" fmla="*/ 7 h 337"/>
                <a:gd name="T6" fmla="*/ 7 w 383"/>
                <a:gd name="T7" fmla="*/ 8 h 337"/>
                <a:gd name="T8" fmla="*/ 9 w 383"/>
                <a:gd name="T9" fmla="*/ 6 h 337"/>
                <a:gd name="T10" fmla="*/ 8 w 383"/>
                <a:gd name="T11" fmla="*/ 3 h 337"/>
                <a:gd name="T12" fmla="*/ 9 w 383"/>
                <a:gd name="T13" fmla="*/ 3 h 337"/>
                <a:gd name="T14" fmla="*/ 9 w 383"/>
                <a:gd name="T15" fmla="*/ 1 h 337"/>
                <a:gd name="T16" fmla="*/ 5 w 383"/>
                <a:gd name="T17" fmla="*/ 0 h 337"/>
                <a:gd name="T18" fmla="*/ 3 w 383"/>
                <a:gd name="T19" fmla="*/ 0 h 337"/>
                <a:gd name="T20" fmla="*/ 0 w 383"/>
                <a:gd name="T21" fmla="*/ 1 h 3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3"/>
                <a:gd name="T34" fmla="*/ 0 h 337"/>
                <a:gd name="T35" fmla="*/ 383 w 383"/>
                <a:gd name="T36" fmla="*/ 337 h 3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3" h="337">
                  <a:moveTo>
                    <a:pt x="0" y="61"/>
                  </a:moveTo>
                  <a:lnTo>
                    <a:pt x="26" y="237"/>
                  </a:lnTo>
                  <a:lnTo>
                    <a:pt x="222" y="326"/>
                  </a:lnTo>
                  <a:lnTo>
                    <a:pt x="319" y="337"/>
                  </a:lnTo>
                  <a:lnTo>
                    <a:pt x="383" y="248"/>
                  </a:lnTo>
                  <a:lnTo>
                    <a:pt x="349" y="149"/>
                  </a:lnTo>
                  <a:lnTo>
                    <a:pt x="375" y="124"/>
                  </a:lnTo>
                  <a:lnTo>
                    <a:pt x="358" y="45"/>
                  </a:lnTo>
                  <a:lnTo>
                    <a:pt x="213" y="19"/>
                  </a:lnTo>
                  <a:lnTo>
                    <a:pt x="118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6" name="Freeform 392"/>
            <p:cNvSpPr/>
            <p:nvPr/>
          </p:nvSpPr>
          <p:spPr bwMode="auto">
            <a:xfrm>
              <a:off x="1569269" y="3024046"/>
              <a:ext cx="55594" cy="109794"/>
            </a:xfrm>
            <a:custGeom>
              <a:avLst/>
              <a:gdLst>
                <a:gd name="T0" fmla="*/ 0 w 118"/>
                <a:gd name="T1" fmla="*/ 4 h 245"/>
                <a:gd name="T2" fmla="*/ 0 w 118"/>
                <a:gd name="T3" fmla="*/ 0 h 245"/>
                <a:gd name="T4" fmla="*/ 3 w 118"/>
                <a:gd name="T5" fmla="*/ 0 h 245"/>
                <a:gd name="T6" fmla="*/ 2 w 118"/>
                <a:gd name="T7" fmla="*/ 3 h 245"/>
                <a:gd name="T8" fmla="*/ 2 w 118"/>
                <a:gd name="T9" fmla="*/ 5 h 245"/>
                <a:gd name="T10" fmla="*/ 0 w 118"/>
                <a:gd name="T11" fmla="*/ 5 h 245"/>
                <a:gd name="T12" fmla="*/ 1 w 118"/>
                <a:gd name="T13" fmla="*/ 4 h 245"/>
                <a:gd name="T14" fmla="*/ 0 w 118"/>
                <a:gd name="T15" fmla="*/ 4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45"/>
                <a:gd name="T26" fmla="*/ 118 w 118"/>
                <a:gd name="T27" fmla="*/ 245 h 2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45">
                  <a:moveTo>
                    <a:pt x="0" y="161"/>
                  </a:moveTo>
                  <a:lnTo>
                    <a:pt x="19" y="0"/>
                  </a:lnTo>
                  <a:lnTo>
                    <a:pt x="118" y="9"/>
                  </a:lnTo>
                  <a:lnTo>
                    <a:pt x="76" y="112"/>
                  </a:lnTo>
                  <a:lnTo>
                    <a:pt x="76" y="238"/>
                  </a:lnTo>
                  <a:lnTo>
                    <a:pt x="17" y="245"/>
                  </a:lnTo>
                  <a:lnTo>
                    <a:pt x="25" y="169"/>
                  </a:lnTo>
                  <a:lnTo>
                    <a:pt x="0" y="1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7" name="Freeform 393"/>
            <p:cNvSpPr/>
            <p:nvPr/>
          </p:nvSpPr>
          <p:spPr bwMode="auto">
            <a:xfrm>
              <a:off x="2106678" y="2863334"/>
              <a:ext cx="175206" cy="111385"/>
            </a:xfrm>
            <a:custGeom>
              <a:avLst/>
              <a:gdLst>
                <a:gd name="T0" fmla="*/ 0 w 366"/>
                <a:gd name="T1" fmla="*/ 3 h 247"/>
                <a:gd name="T2" fmla="*/ 2 w 366"/>
                <a:gd name="T3" fmla="*/ 5 h 247"/>
                <a:gd name="T4" fmla="*/ 7 w 366"/>
                <a:gd name="T5" fmla="*/ 6 h 247"/>
                <a:gd name="T6" fmla="*/ 9 w 366"/>
                <a:gd name="T7" fmla="*/ 4 h 247"/>
                <a:gd name="T8" fmla="*/ 7 w 366"/>
                <a:gd name="T9" fmla="*/ 4 h 247"/>
                <a:gd name="T10" fmla="*/ 7 w 366"/>
                <a:gd name="T11" fmla="*/ 2 h 247"/>
                <a:gd name="T12" fmla="*/ 6 w 366"/>
                <a:gd name="T13" fmla="*/ 0 h 247"/>
                <a:gd name="T14" fmla="*/ 2 w 366"/>
                <a:gd name="T15" fmla="*/ 0 h 247"/>
                <a:gd name="T16" fmla="*/ 0 w 366"/>
                <a:gd name="T17" fmla="*/ 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6"/>
                <a:gd name="T28" fmla="*/ 0 h 247"/>
                <a:gd name="T29" fmla="*/ 366 w 366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6" h="247">
                  <a:moveTo>
                    <a:pt x="0" y="123"/>
                  </a:moveTo>
                  <a:lnTo>
                    <a:pt x="100" y="223"/>
                  </a:lnTo>
                  <a:lnTo>
                    <a:pt x="324" y="247"/>
                  </a:lnTo>
                  <a:lnTo>
                    <a:pt x="366" y="162"/>
                  </a:lnTo>
                  <a:lnTo>
                    <a:pt x="308" y="158"/>
                  </a:lnTo>
                  <a:lnTo>
                    <a:pt x="301" y="81"/>
                  </a:lnTo>
                  <a:lnTo>
                    <a:pt x="251" y="0"/>
                  </a:lnTo>
                  <a:lnTo>
                    <a:pt x="100" y="18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8" name="Freeform 394"/>
            <p:cNvSpPr/>
            <p:nvPr/>
          </p:nvSpPr>
          <p:spPr bwMode="auto">
            <a:xfrm>
              <a:off x="2371171" y="3245224"/>
              <a:ext cx="387474" cy="351656"/>
            </a:xfrm>
            <a:custGeom>
              <a:avLst/>
              <a:gdLst>
                <a:gd name="T0" fmla="*/ 0 w 805"/>
                <a:gd name="T1" fmla="*/ 5 h 776"/>
                <a:gd name="T2" fmla="*/ 0 w 805"/>
                <a:gd name="T3" fmla="*/ 3 h 776"/>
                <a:gd name="T4" fmla="*/ 1 w 805"/>
                <a:gd name="T5" fmla="*/ 3 h 776"/>
                <a:gd name="T6" fmla="*/ 3 w 805"/>
                <a:gd name="T7" fmla="*/ 3 h 776"/>
                <a:gd name="T8" fmla="*/ 3 w 805"/>
                <a:gd name="T9" fmla="*/ 2 h 776"/>
                <a:gd name="T10" fmla="*/ 2 w 805"/>
                <a:gd name="T11" fmla="*/ 1 h 776"/>
                <a:gd name="T12" fmla="*/ 4 w 805"/>
                <a:gd name="T13" fmla="*/ 0 h 776"/>
                <a:gd name="T14" fmla="*/ 8 w 805"/>
                <a:gd name="T15" fmla="*/ 2 h 776"/>
                <a:gd name="T16" fmla="*/ 8 w 805"/>
                <a:gd name="T17" fmla="*/ 3 h 776"/>
                <a:gd name="T18" fmla="*/ 9 w 805"/>
                <a:gd name="T19" fmla="*/ 3 h 776"/>
                <a:gd name="T20" fmla="*/ 10 w 805"/>
                <a:gd name="T21" fmla="*/ 4 h 776"/>
                <a:gd name="T22" fmla="*/ 11 w 805"/>
                <a:gd name="T23" fmla="*/ 3 h 776"/>
                <a:gd name="T24" fmla="*/ 12 w 805"/>
                <a:gd name="T25" fmla="*/ 4 h 776"/>
                <a:gd name="T26" fmla="*/ 14 w 805"/>
                <a:gd name="T27" fmla="*/ 8 h 776"/>
                <a:gd name="T28" fmla="*/ 15 w 805"/>
                <a:gd name="T29" fmla="*/ 9 h 776"/>
                <a:gd name="T30" fmla="*/ 15 w 805"/>
                <a:gd name="T31" fmla="*/ 10 h 776"/>
                <a:gd name="T32" fmla="*/ 18 w 805"/>
                <a:gd name="T33" fmla="*/ 10 h 776"/>
                <a:gd name="T34" fmla="*/ 19 w 805"/>
                <a:gd name="T35" fmla="*/ 11 h 776"/>
                <a:gd name="T36" fmla="*/ 18 w 805"/>
                <a:gd name="T37" fmla="*/ 13 h 776"/>
                <a:gd name="T38" fmla="*/ 15 w 805"/>
                <a:gd name="T39" fmla="*/ 14 h 776"/>
                <a:gd name="T40" fmla="*/ 13 w 805"/>
                <a:gd name="T41" fmla="*/ 15 h 776"/>
                <a:gd name="T42" fmla="*/ 10 w 805"/>
                <a:gd name="T43" fmla="*/ 18 h 776"/>
                <a:gd name="T44" fmla="*/ 10 w 805"/>
                <a:gd name="T45" fmla="*/ 17 h 776"/>
                <a:gd name="T46" fmla="*/ 9 w 805"/>
                <a:gd name="T47" fmla="*/ 16 h 776"/>
                <a:gd name="T48" fmla="*/ 7 w 805"/>
                <a:gd name="T49" fmla="*/ 17 h 776"/>
                <a:gd name="T50" fmla="*/ 5 w 805"/>
                <a:gd name="T51" fmla="*/ 14 h 776"/>
                <a:gd name="T52" fmla="*/ 4 w 805"/>
                <a:gd name="T53" fmla="*/ 13 h 776"/>
                <a:gd name="T54" fmla="*/ 3 w 805"/>
                <a:gd name="T55" fmla="*/ 9 h 776"/>
                <a:gd name="T56" fmla="*/ 0 w 805"/>
                <a:gd name="T57" fmla="*/ 5 h 7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5"/>
                <a:gd name="T88" fmla="*/ 0 h 776"/>
                <a:gd name="T89" fmla="*/ 805 w 805"/>
                <a:gd name="T90" fmla="*/ 776 h 7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5" h="776">
                  <a:moveTo>
                    <a:pt x="0" y="202"/>
                  </a:moveTo>
                  <a:lnTo>
                    <a:pt x="12" y="135"/>
                  </a:lnTo>
                  <a:lnTo>
                    <a:pt x="54" y="149"/>
                  </a:lnTo>
                  <a:lnTo>
                    <a:pt x="107" y="107"/>
                  </a:lnTo>
                  <a:lnTo>
                    <a:pt x="130" y="78"/>
                  </a:lnTo>
                  <a:lnTo>
                    <a:pt x="85" y="32"/>
                  </a:lnTo>
                  <a:lnTo>
                    <a:pt x="171" y="0"/>
                  </a:lnTo>
                  <a:lnTo>
                    <a:pt x="344" y="89"/>
                  </a:lnTo>
                  <a:lnTo>
                    <a:pt x="345" y="120"/>
                  </a:lnTo>
                  <a:lnTo>
                    <a:pt x="388" y="143"/>
                  </a:lnTo>
                  <a:lnTo>
                    <a:pt x="420" y="165"/>
                  </a:lnTo>
                  <a:lnTo>
                    <a:pt x="454" y="149"/>
                  </a:lnTo>
                  <a:lnTo>
                    <a:pt x="524" y="174"/>
                  </a:lnTo>
                  <a:lnTo>
                    <a:pt x="617" y="352"/>
                  </a:lnTo>
                  <a:lnTo>
                    <a:pt x="627" y="365"/>
                  </a:lnTo>
                  <a:lnTo>
                    <a:pt x="664" y="436"/>
                  </a:lnTo>
                  <a:lnTo>
                    <a:pt x="786" y="450"/>
                  </a:lnTo>
                  <a:lnTo>
                    <a:pt x="805" y="483"/>
                  </a:lnTo>
                  <a:lnTo>
                    <a:pt x="775" y="575"/>
                  </a:lnTo>
                  <a:lnTo>
                    <a:pt x="664" y="619"/>
                  </a:lnTo>
                  <a:lnTo>
                    <a:pt x="542" y="652"/>
                  </a:lnTo>
                  <a:lnTo>
                    <a:pt x="443" y="776"/>
                  </a:lnTo>
                  <a:lnTo>
                    <a:pt x="443" y="729"/>
                  </a:lnTo>
                  <a:lnTo>
                    <a:pt x="373" y="697"/>
                  </a:lnTo>
                  <a:lnTo>
                    <a:pt x="306" y="739"/>
                  </a:lnTo>
                  <a:lnTo>
                    <a:pt x="234" y="599"/>
                  </a:lnTo>
                  <a:lnTo>
                    <a:pt x="180" y="544"/>
                  </a:lnTo>
                  <a:lnTo>
                    <a:pt x="146" y="398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79" name="Freeform 395"/>
            <p:cNvSpPr/>
            <p:nvPr/>
          </p:nvSpPr>
          <p:spPr bwMode="auto">
            <a:xfrm>
              <a:off x="2096570" y="1916568"/>
              <a:ext cx="3130114" cy="1102704"/>
            </a:xfrm>
            <a:custGeom>
              <a:avLst/>
              <a:gdLst>
                <a:gd name="T0" fmla="*/ 3 w 6518"/>
                <a:gd name="T1" fmla="*/ 35 h 2431"/>
                <a:gd name="T2" fmla="*/ 8 w 6518"/>
                <a:gd name="T3" fmla="*/ 31 h 2431"/>
                <a:gd name="T4" fmla="*/ 8 w 6518"/>
                <a:gd name="T5" fmla="*/ 18 h 2431"/>
                <a:gd name="T6" fmla="*/ 14 w 6518"/>
                <a:gd name="T7" fmla="*/ 17 h 2431"/>
                <a:gd name="T8" fmla="*/ 16 w 6518"/>
                <a:gd name="T9" fmla="*/ 26 h 2431"/>
                <a:gd name="T10" fmla="*/ 18 w 6518"/>
                <a:gd name="T11" fmla="*/ 23 h 2431"/>
                <a:gd name="T12" fmla="*/ 23 w 6518"/>
                <a:gd name="T13" fmla="*/ 20 h 2431"/>
                <a:gd name="T14" fmla="*/ 35 w 6518"/>
                <a:gd name="T15" fmla="*/ 17 h 2431"/>
                <a:gd name="T16" fmla="*/ 44 w 6518"/>
                <a:gd name="T17" fmla="*/ 17 h 2431"/>
                <a:gd name="T18" fmla="*/ 44 w 6518"/>
                <a:gd name="T19" fmla="*/ 10 h 2431"/>
                <a:gd name="T20" fmla="*/ 47 w 6518"/>
                <a:gd name="T21" fmla="*/ 19 h 2431"/>
                <a:gd name="T22" fmla="*/ 49 w 6518"/>
                <a:gd name="T23" fmla="*/ 17 h 2431"/>
                <a:gd name="T24" fmla="*/ 51 w 6518"/>
                <a:gd name="T25" fmla="*/ 17 h 2431"/>
                <a:gd name="T26" fmla="*/ 49 w 6518"/>
                <a:gd name="T27" fmla="*/ 13 h 2431"/>
                <a:gd name="T28" fmla="*/ 56 w 6518"/>
                <a:gd name="T29" fmla="*/ 12 h 2431"/>
                <a:gd name="T30" fmla="*/ 59 w 6518"/>
                <a:gd name="T31" fmla="*/ 8 h 2431"/>
                <a:gd name="T32" fmla="*/ 67 w 6518"/>
                <a:gd name="T33" fmla="*/ 3 h 2431"/>
                <a:gd name="T34" fmla="*/ 72 w 6518"/>
                <a:gd name="T35" fmla="*/ 1 h 2431"/>
                <a:gd name="T36" fmla="*/ 83 w 6518"/>
                <a:gd name="T37" fmla="*/ 4 h 2431"/>
                <a:gd name="T38" fmla="*/ 77 w 6518"/>
                <a:gd name="T39" fmla="*/ 9 h 2431"/>
                <a:gd name="T40" fmla="*/ 84 w 6518"/>
                <a:gd name="T41" fmla="*/ 9 h 2431"/>
                <a:gd name="T42" fmla="*/ 92 w 6518"/>
                <a:gd name="T43" fmla="*/ 8 h 2431"/>
                <a:gd name="T44" fmla="*/ 102 w 6518"/>
                <a:gd name="T45" fmla="*/ 12 h 2431"/>
                <a:gd name="T46" fmla="*/ 114 w 6518"/>
                <a:gd name="T47" fmla="*/ 12 h 2431"/>
                <a:gd name="T48" fmla="*/ 126 w 6518"/>
                <a:gd name="T49" fmla="*/ 16 h 2431"/>
                <a:gd name="T50" fmla="*/ 133 w 6518"/>
                <a:gd name="T51" fmla="*/ 15 h 2431"/>
                <a:gd name="T52" fmla="*/ 148 w 6518"/>
                <a:gd name="T53" fmla="*/ 21 h 2431"/>
                <a:gd name="T54" fmla="*/ 147 w 6518"/>
                <a:gd name="T55" fmla="*/ 25 h 2431"/>
                <a:gd name="T56" fmla="*/ 143 w 6518"/>
                <a:gd name="T57" fmla="*/ 22 h 2431"/>
                <a:gd name="T58" fmla="*/ 141 w 6518"/>
                <a:gd name="T59" fmla="*/ 28 h 2431"/>
                <a:gd name="T60" fmla="*/ 129 w 6518"/>
                <a:gd name="T61" fmla="*/ 31 h 2431"/>
                <a:gd name="T62" fmla="*/ 126 w 6518"/>
                <a:gd name="T63" fmla="*/ 37 h 2431"/>
                <a:gd name="T64" fmla="*/ 121 w 6518"/>
                <a:gd name="T65" fmla="*/ 45 h 2431"/>
                <a:gd name="T66" fmla="*/ 128 w 6518"/>
                <a:gd name="T67" fmla="*/ 29 h 2431"/>
                <a:gd name="T68" fmla="*/ 119 w 6518"/>
                <a:gd name="T69" fmla="*/ 32 h 2431"/>
                <a:gd name="T70" fmla="*/ 109 w 6518"/>
                <a:gd name="T71" fmla="*/ 33 h 2431"/>
                <a:gd name="T72" fmla="*/ 105 w 6518"/>
                <a:gd name="T73" fmla="*/ 41 h 2431"/>
                <a:gd name="T74" fmla="*/ 107 w 6518"/>
                <a:gd name="T75" fmla="*/ 45 h 2431"/>
                <a:gd name="T76" fmla="*/ 99 w 6518"/>
                <a:gd name="T77" fmla="*/ 55 h 2431"/>
                <a:gd name="T78" fmla="*/ 94 w 6518"/>
                <a:gd name="T79" fmla="*/ 42 h 2431"/>
                <a:gd name="T80" fmla="*/ 84 w 6518"/>
                <a:gd name="T81" fmla="*/ 46 h 2431"/>
                <a:gd name="T82" fmla="*/ 69 w 6518"/>
                <a:gd name="T83" fmla="*/ 46 h 2431"/>
                <a:gd name="T84" fmla="*/ 53 w 6518"/>
                <a:gd name="T85" fmla="*/ 46 h 2431"/>
                <a:gd name="T86" fmla="*/ 46 w 6518"/>
                <a:gd name="T87" fmla="*/ 42 h 2431"/>
                <a:gd name="T88" fmla="*/ 38 w 6518"/>
                <a:gd name="T89" fmla="*/ 39 h 2431"/>
                <a:gd name="T90" fmla="*/ 32 w 6518"/>
                <a:gd name="T91" fmla="*/ 40 h 2431"/>
                <a:gd name="T92" fmla="*/ 33 w 6518"/>
                <a:gd name="T93" fmla="*/ 45 h 2431"/>
                <a:gd name="T94" fmla="*/ 29 w 6518"/>
                <a:gd name="T95" fmla="*/ 44 h 2431"/>
                <a:gd name="T96" fmla="*/ 24 w 6518"/>
                <a:gd name="T97" fmla="*/ 46 h 2431"/>
                <a:gd name="T98" fmla="*/ 23 w 6518"/>
                <a:gd name="T99" fmla="*/ 48 h 2431"/>
                <a:gd name="T100" fmla="*/ 25 w 6518"/>
                <a:gd name="T101" fmla="*/ 51 h 2431"/>
                <a:gd name="T102" fmla="*/ 23 w 6518"/>
                <a:gd name="T103" fmla="*/ 55 h 2431"/>
                <a:gd name="T104" fmla="*/ 17 w 6518"/>
                <a:gd name="T105" fmla="*/ 54 h 2431"/>
                <a:gd name="T106" fmla="*/ 17 w 6518"/>
                <a:gd name="T107" fmla="*/ 47 h 2431"/>
                <a:gd name="T108" fmla="*/ 12 w 6518"/>
                <a:gd name="T109" fmla="*/ 43 h 2431"/>
                <a:gd name="T110" fmla="*/ 10 w 6518"/>
                <a:gd name="T111" fmla="*/ 42 h 2431"/>
                <a:gd name="T112" fmla="*/ 6 w 6518"/>
                <a:gd name="T113" fmla="*/ 38 h 2431"/>
                <a:gd name="T114" fmla="*/ 4 w 6518"/>
                <a:gd name="T115" fmla="*/ 41 h 24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518"/>
                <a:gd name="T175" fmla="*/ 0 h 2431"/>
                <a:gd name="T176" fmla="*/ 6518 w 6518"/>
                <a:gd name="T177" fmla="*/ 2431 h 24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518" h="2431">
                  <a:moveTo>
                    <a:pt x="0" y="1726"/>
                  </a:moveTo>
                  <a:lnTo>
                    <a:pt x="55" y="1671"/>
                  </a:lnTo>
                  <a:lnTo>
                    <a:pt x="36" y="1694"/>
                  </a:lnTo>
                  <a:lnTo>
                    <a:pt x="61" y="1701"/>
                  </a:lnTo>
                  <a:lnTo>
                    <a:pt x="55" y="1587"/>
                  </a:lnTo>
                  <a:lnTo>
                    <a:pt x="77" y="1534"/>
                  </a:lnTo>
                  <a:lnTo>
                    <a:pt x="108" y="1526"/>
                  </a:lnTo>
                  <a:lnTo>
                    <a:pt x="171" y="1575"/>
                  </a:lnTo>
                  <a:lnTo>
                    <a:pt x="182" y="1482"/>
                  </a:lnTo>
                  <a:lnTo>
                    <a:pt x="158" y="1483"/>
                  </a:lnTo>
                  <a:lnTo>
                    <a:pt x="147" y="1429"/>
                  </a:lnTo>
                  <a:lnTo>
                    <a:pt x="405" y="1377"/>
                  </a:lnTo>
                  <a:lnTo>
                    <a:pt x="339" y="1358"/>
                  </a:lnTo>
                  <a:lnTo>
                    <a:pt x="343" y="1330"/>
                  </a:lnTo>
                  <a:lnTo>
                    <a:pt x="305" y="1340"/>
                  </a:lnTo>
                  <a:lnTo>
                    <a:pt x="452" y="1197"/>
                  </a:lnTo>
                  <a:lnTo>
                    <a:pt x="389" y="1047"/>
                  </a:lnTo>
                  <a:lnTo>
                    <a:pt x="401" y="976"/>
                  </a:lnTo>
                  <a:lnTo>
                    <a:pt x="361" y="896"/>
                  </a:lnTo>
                  <a:lnTo>
                    <a:pt x="398" y="850"/>
                  </a:lnTo>
                  <a:lnTo>
                    <a:pt x="339" y="786"/>
                  </a:lnTo>
                  <a:lnTo>
                    <a:pt x="355" y="736"/>
                  </a:lnTo>
                  <a:lnTo>
                    <a:pt x="429" y="677"/>
                  </a:lnTo>
                  <a:lnTo>
                    <a:pt x="469" y="670"/>
                  </a:lnTo>
                  <a:lnTo>
                    <a:pt x="516" y="683"/>
                  </a:lnTo>
                  <a:lnTo>
                    <a:pt x="475" y="696"/>
                  </a:lnTo>
                  <a:lnTo>
                    <a:pt x="505" y="719"/>
                  </a:lnTo>
                  <a:lnTo>
                    <a:pt x="620" y="727"/>
                  </a:lnTo>
                  <a:lnTo>
                    <a:pt x="819" y="847"/>
                  </a:lnTo>
                  <a:lnTo>
                    <a:pt x="824" y="907"/>
                  </a:lnTo>
                  <a:lnTo>
                    <a:pt x="738" y="958"/>
                  </a:lnTo>
                  <a:lnTo>
                    <a:pt x="471" y="886"/>
                  </a:lnTo>
                  <a:lnTo>
                    <a:pt x="578" y="972"/>
                  </a:lnTo>
                  <a:lnTo>
                    <a:pt x="574" y="1074"/>
                  </a:lnTo>
                  <a:lnTo>
                    <a:pt x="682" y="1122"/>
                  </a:lnTo>
                  <a:lnTo>
                    <a:pt x="712" y="1114"/>
                  </a:lnTo>
                  <a:lnTo>
                    <a:pt x="698" y="1074"/>
                  </a:lnTo>
                  <a:lnTo>
                    <a:pt x="647" y="1057"/>
                  </a:lnTo>
                  <a:lnTo>
                    <a:pt x="659" y="1023"/>
                  </a:lnTo>
                  <a:lnTo>
                    <a:pt x="710" y="1061"/>
                  </a:lnTo>
                  <a:lnTo>
                    <a:pt x="813" y="1074"/>
                  </a:lnTo>
                  <a:lnTo>
                    <a:pt x="768" y="993"/>
                  </a:lnTo>
                  <a:lnTo>
                    <a:pt x="867" y="926"/>
                  </a:lnTo>
                  <a:lnTo>
                    <a:pt x="937" y="972"/>
                  </a:lnTo>
                  <a:lnTo>
                    <a:pt x="934" y="792"/>
                  </a:lnTo>
                  <a:lnTo>
                    <a:pt x="903" y="765"/>
                  </a:lnTo>
                  <a:lnTo>
                    <a:pt x="1023" y="805"/>
                  </a:lnTo>
                  <a:lnTo>
                    <a:pt x="1032" y="827"/>
                  </a:lnTo>
                  <a:lnTo>
                    <a:pt x="969" y="859"/>
                  </a:lnTo>
                  <a:lnTo>
                    <a:pt x="1032" y="917"/>
                  </a:lnTo>
                  <a:lnTo>
                    <a:pt x="1086" y="850"/>
                  </a:lnTo>
                  <a:lnTo>
                    <a:pt x="1303" y="743"/>
                  </a:lnTo>
                  <a:lnTo>
                    <a:pt x="1337" y="739"/>
                  </a:lnTo>
                  <a:lnTo>
                    <a:pt x="1303" y="755"/>
                  </a:lnTo>
                  <a:lnTo>
                    <a:pt x="1340" y="807"/>
                  </a:lnTo>
                  <a:lnTo>
                    <a:pt x="1500" y="739"/>
                  </a:lnTo>
                  <a:lnTo>
                    <a:pt x="1536" y="789"/>
                  </a:lnTo>
                  <a:lnTo>
                    <a:pt x="1575" y="748"/>
                  </a:lnTo>
                  <a:lnTo>
                    <a:pt x="1553" y="693"/>
                  </a:lnTo>
                  <a:lnTo>
                    <a:pt x="1578" y="674"/>
                  </a:lnTo>
                  <a:lnTo>
                    <a:pt x="1699" y="701"/>
                  </a:lnTo>
                  <a:lnTo>
                    <a:pt x="1858" y="803"/>
                  </a:lnTo>
                  <a:lnTo>
                    <a:pt x="1888" y="754"/>
                  </a:lnTo>
                  <a:lnTo>
                    <a:pt x="1855" y="704"/>
                  </a:lnTo>
                  <a:lnTo>
                    <a:pt x="1807" y="688"/>
                  </a:lnTo>
                  <a:lnTo>
                    <a:pt x="1824" y="608"/>
                  </a:lnTo>
                  <a:lnTo>
                    <a:pt x="1795" y="597"/>
                  </a:lnTo>
                  <a:lnTo>
                    <a:pt x="1803" y="560"/>
                  </a:lnTo>
                  <a:lnTo>
                    <a:pt x="1861" y="521"/>
                  </a:lnTo>
                  <a:lnTo>
                    <a:pt x="1899" y="424"/>
                  </a:lnTo>
                  <a:lnTo>
                    <a:pt x="1981" y="425"/>
                  </a:lnTo>
                  <a:lnTo>
                    <a:pt x="2024" y="439"/>
                  </a:lnTo>
                  <a:lnTo>
                    <a:pt x="1990" y="543"/>
                  </a:lnTo>
                  <a:lnTo>
                    <a:pt x="2028" y="593"/>
                  </a:lnTo>
                  <a:lnTo>
                    <a:pt x="2017" y="736"/>
                  </a:lnTo>
                  <a:lnTo>
                    <a:pt x="2056" y="784"/>
                  </a:lnTo>
                  <a:lnTo>
                    <a:pt x="2039" y="836"/>
                  </a:lnTo>
                  <a:lnTo>
                    <a:pt x="1977" y="877"/>
                  </a:lnTo>
                  <a:lnTo>
                    <a:pt x="1996" y="896"/>
                  </a:lnTo>
                  <a:lnTo>
                    <a:pt x="1914" y="915"/>
                  </a:lnTo>
                  <a:lnTo>
                    <a:pt x="2002" y="949"/>
                  </a:lnTo>
                  <a:lnTo>
                    <a:pt x="2105" y="836"/>
                  </a:lnTo>
                  <a:lnTo>
                    <a:pt x="2091" y="765"/>
                  </a:lnTo>
                  <a:lnTo>
                    <a:pt x="2123" y="754"/>
                  </a:lnTo>
                  <a:lnTo>
                    <a:pt x="2176" y="740"/>
                  </a:lnTo>
                  <a:lnTo>
                    <a:pt x="2204" y="781"/>
                  </a:lnTo>
                  <a:lnTo>
                    <a:pt x="2201" y="835"/>
                  </a:lnTo>
                  <a:lnTo>
                    <a:pt x="2263" y="851"/>
                  </a:lnTo>
                  <a:lnTo>
                    <a:pt x="2212" y="834"/>
                  </a:lnTo>
                  <a:lnTo>
                    <a:pt x="2236" y="801"/>
                  </a:lnTo>
                  <a:lnTo>
                    <a:pt x="2214" y="754"/>
                  </a:lnTo>
                  <a:lnTo>
                    <a:pt x="2067" y="723"/>
                  </a:lnTo>
                  <a:lnTo>
                    <a:pt x="2091" y="612"/>
                  </a:lnTo>
                  <a:lnTo>
                    <a:pt x="2039" y="543"/>
                  </a:lnTo>
                  <a:lnTo>
                    <a:pt x="2112" y="479"/>
                  </a:lnTo>
                  <a:lnTo>
                    <a:pt x="2106" y="433"/>
                  </a:lnTo>
                  <a:lnTo>
                    <a:pt x="2137" y="459"/>
                  </a:lnTo>
                  <a:lnTo>
                    <a:pt x="2120" y="550"/>
                  </a:lnTo>
                  <a:lnTo>
                    <a:pt x="2145" y="560"/>
                  </a:lnTo>
                  <a:lnTo>
                    <a:pt x="2246" y="587"/>
                  </a:lnTo>
                  <a:lnTo>
                    <a:pt x="2153" y="514"/>
                  </a:lnTo>
                  <a:lnTo>
                    <a:pt x="2221" y="517"/>
                  </a:lnTo>
                  <a:lnTo>
                    <a:pt x="2206" y="487"/>
                  </a:lnTo>
                  <a:lnTo>
                    <a:pt x="2246" y="472"/>
                  </a:lnTo>
                  <a:lnTo>
                    <a:pt x="2429" y="532"/>
                  </a:lnTo>
                  <a:lnTo>
                    <a:pt x="2394" y="568"/>
                  </a:lnTo>
                  <a:lnTo>
                    <a:pt x="2389" y="628"/>
                  </a:lnTo>
                  <a:lnTo>
                    <a:pt x="2427" y="660"/>
                  </a:lnTo>
                  <a:lnTo>
                    <a:pt x="2446" y="532"/>
                  </a:lnTo>
                  <a:lnTo>
                    <a:pt x="2347" y="466"/>
                  </a:lnTo>
                  <a:lnTo>
                    <a:pt x="2325" y="375"/>
                  </a:lnTo>
                  <a:lnTo>
                    <a:pt x="2558" y="344"/>
                  </a:lnTo>
                  <a:lnTo>
                    <a:pt x="2529" y="260"/>
                  </a:lnTo>
                  <a:lnTo>
                    <a:pt x="2558" y="279"/>
                  </a:lnTo>
                  <a:lnTo>
                    <a:pt x="2599" y="247"/>
                  </a:lnTo>
                  <a:lnTo>
                    <a:pt x="2568" y="237"/>
                  </a:lnTo>
                  <a:lnTo>
                    <a:pt x="2816" y="171"/>
                  </a:lnTo>
                  <a:lnTo>
                    <a:pt x="2794" y="152"/>
                  </a:lnTo>
                  <a:lnTo>
                    <a:pt x="2909" y="145"/>
                  </a:lnTo>
                  <a:lnTo>
                    <a:pt x="2908" y="167"/>
                  </a:lnTo>
                  <a:lnTo>
                    <a:pt x="2934" y="167"/>
                  </a:lnTo>
                  <a:lnTo>
                    <a:pt x="3018" y="137"/>
                  </a:lnTo>
                  <a:lnTo>
                    <a:pt x="3057" y="153"/>
                  </a:lnTo>
                  <a:lnTo>
                    <a:pt x="3019" y="117"/>
                  </a:lnTo>
                  <a:lnTo>
                    <a:pt x="3113" y="110"/>
                  </a:lnTo>
                  <a:lnTo>
                    <a:pt x="3116" y="64"/>
                  </a:lnTo>
                  <a:lnTo>
                    <a:pt x="3223" y="0"/>
                  </a:lnTo>
                  <a:lnTo>
                    <a:pt x="3300" y="38"/>
                  </a:lnTo>
                  <a:lnTo>
                    <a:pt x="3235" y="71"/>
                  </a:lnTo>
                  <a:lnTo>
                    <a:pt x="3348" y="69"/>
                  </a:lnTo>
                  <a:lnTo>
                    <a:pt x="3301" y="117"/>
                  </a:lnTo>
                  <a:lnTo>
                    <a:pt x="3491" y="92"/>
                  </a:lnTo>
                  <a:lnTo>
                    <a:pt x="3593" y="167"/>
                  </a:lnTo>
                  <a:lnTo>
                    <a:pt x="3577" y="194"/>
                  </a:lnTo>
                  <a:lnTo>
                    <a:pt x="3543" y="176"/>
                  </a:lnTo>
                  <a:lnTo>
                    <a:pt x="3590" y="201"/>
                  </a:lnTo>
                  <a:lnTo>
                    <a:pt x="3568" y="244"/>
                  </a:lnTo>
                  <a:lnTo>
                    <a:pt x="3223" y="456"/>
                  </a:lnTo>
                  <a:lnTo>
                    <a:pt x="3335" y="428"/>
                  </a:lnTo>
                  <a:lnTo>
                    <a:pt x="3311" y="401"/>
                  </a:lnTo>
                  <a:lnTo>
                    <a:pt x="3485" y="362"/>
                  </a:lnTo>
                  <a:lnTo>
                    <a:pt x="3437" y="367"/>
                  </a:lnTo>
                  <a:lnTo>
                    <a:pt x="3448" y="332"/>
                  </a:lnTo>
                  <a:lnTo>
                    <a:pt x="3543" y="362"/>
                  </a:lnTo>
                  <a:lnTo>
                    <a:pt x="3560" y="332"/>
                  </a:lnTo>
                  <a:lnTo>
                    <a:pt x="3579" y="401"/>
                  </a:lnTo>
                  <a:lnTo>
                    <a:pt x="3626" y="406"/>
                  </a:lnTo>
                  <a:lnTo>
                    <a:pt x="3582" y="376"/>
                  </a:lnTo>
                  <a:lnTo>
                    <a:pt x="3675" y="362"/>
                  </a:lnTo>
                  <a:lnTo>
                    <a:pt x="3786" y="375"/>
                  </a:lnTo>
                  <a:lnTo>
                    <a:pt x="3778" y="401"/>
                  </a:lnTo>
                  <a:lnTo>
                    <a:pt x="3871" y="424"/>
                  </a:lnTo>
                  <a:lnTo>
                    <a:pt x="3954" y="418"/>
                  </a:lnTo>
                  <a:lnTo>
                    <a:pt x="3958" y="353"/>
                  </a:lnTo>
                  <a:lnTo>
                    <a:pt x="3983" y="347"/>
                  </a:lnTo>
                  <a:lnTo>
                    <a:pt x="4193" y="418"/>
                  </a:lnTo>
                  <a:lnTo>
                    <a:pt x="4167" y="532"/>
                  </a:lnTo>
                  <a:lnTo>
                    <a:pt x="4264" y="608"/>
                  </a:lnTo>
                  <a:lnTo>
                    <a:pt x="4319" y="504"/>
                  </a:lnTo>
                  <a:lnTo>
                    <a:pt x="4354" y="550"/>
                  </a:lnTo>
                  <a:lnTo>
                    <a:pt x="4424" y="532"/>
                  </a:lnTo>
                  <a:lnTo>
                    <a:pt x="4519" y="568"/>
                  </a:lnTo>
                  <a:lnTo>
                    <a:pt x="4593" y="547"/>
                  </a:lnTo>
                  <a:lnTo>
                    <a:pt x="4589" y="504"/>
                  </a:lnTo>
                  <a:lnTo>
                    <a:pt x="4640" y="431"/>
                  </a:lnTo>
                  <a:lnTo>
                    <a:pt x="4957" y="482"/>
                  </a:lnTo>
                  <a:lnTo>
                    <a:pt x="4978" y="516"/>
                  </a:lnTo>
                  <a:lnTo>
                    <a:pt x="4938" y="531"/>
                  </a:lnTo>
                  <a:lnTo>
                    <a:pt x="5042" y="547"/>
                  </a:lnTo>
                  <a:lnTo>
                    <a:pt x="5080" y="597"/>
                  </a:lnTo>
                  <a:lnTo>
                    <a:pt x="5319" y="587"/>
                  </a:lnTo>
                  <a:lnTo>
                    <a:pt x="5362" y="628"/>
                  </a:lnTo>
                  <a:lnTo>
                    <a:pt x="5345" y="677"/>
                  </a:lnTo>
                  <a:lnTo>
                    <a:pt x="5415" y="712"/>
                  </a:lnTo>
                  <a:lnTo>
                    <a:pt x="5451" y="685"/>
                  </a:lnTo>
                  <a:lnTo>
                    <a:pt x="5622" y="705"/>
                  </a:lnTo>
                  <a:lnTo>
                    <a:pt x="5655" y="677"/>
                  </a:lnTo>
                  <a:lnTo>
                    <a:pt x="5677" y="721"/>
                  </a:lnTo>
                  <a:lnTo>
                    <a:pt x="5747" y="757"/>
                  </a:lnTo>
                  <a:lnTo>
                    <a:pt x="5780" y="732"/>
                  </a:lnTo>
                  <a:lnTo>
                    <a:pt x="5744" y="693"/>
                  </a:lnTo>
                  <a:lnTo>
                    <a:pt x="5765" y="660"/>
                  </a:lnTo>
                  <a:lnTo>
                    <a:pt x="6062" y="711"/>
                  </a:lnTo>
                  <a:lnTo>
                    <a:pt x="6258" y="838"/>
                  </a:lnTo>
                  <a:lnTo>
                    <a:pt x="6302" y="838"/>
                  </a:lnTo>
                  <a:lnTo>
                    <a:pt x="6352" y="942"/>
                  </a:lnTo>
                  <a:lnTo>
                    <a:pt x="6328" y="886"/>
                  </a:lnTo>
                  <a:lnTo>
                    <a:pt x="6361" y="881"/>
                  </a:lnTo>
                  <a:lnTo>
                    <a:pt x="6383" y="903"/>
                  </a:lnTo>
                  <a:lnTo>
                    <a:pt x="6439" y="896"/>
                  </a:lnTo>
                  <a:lnTo>
                    <a:pt x="6518" y="954"/>
                  </a:lnTo>
                  <a:lnTo>
                    <a:pt x="6404" y="1020"/>
                  </a:lnTo>
                  <a:lnTo>
                    <a:pt x="6428" y="1039"/>
                  </a:lnTo>
                  <a:lnTo>
                    <a:pt x="6387" y="1051"/>
                  </a:lnTo>
                  <a:lnTo>
                    <a:pt x="6420" y="1076"/>
                  </a:lnTo>
                  <a:lnTo>
                    <a:pt x="6352" y="1077"/>
                  </a:lnTo>
                  <a:lnTo>
                    <a:pt x="6327" y="1039"/>
                  </a:lnTo>
                  <a:lnTo>
                    <a:pt x="6303" y="1054"/>
                  </a:lnTo>
                  <a:lnTo>
                    <a:pt x="6258" y="993"/>
                  </a:lnTo>
                  <a:lnTo>
                    <a:pt x="6179" y="995"/>
                  </a:lnTo>
                  <a:lnTo>
                    <a:pt x="6158" y="958"/>
                  </a:lnTo>
                  <a:lnTo>
                    <a:pt x="6178" y="942"/>
                  </a:lnTo>
                  <a:lnTo>
                    <a:pt x="6150" y="942"/>
                  </a:lnTo>
                  <a:lnTo>
                    <a:pt x="6124" y="954"/>
                  </a:lnTo>
                  <a:lnTo>
                    <a:pt x="6151" y="996"/>
                  </a:lnTo>
                  <a:lnTo>
                    <a:pt x="6135" y="1023"/>
                  </a:lnTo>
                  <a:lnTo>
                    <a:pt x="6069" y="1065"/>
                  </a:lnTo>
                  <a:lnTo>
                    <a:pt x="6024" y="1055"/>
                  </a:lnTo>
                  <a:lnTo>
                    <a:pt x="6099" y="1173"/>
                  </a:lnTo>
                  <a:lnTo>
                    <a:pt x="6085" y="1219"/>
                  </a:lnTo>
                  <a:lnTo>
                    <a:pt x="6009" y="1187"/>
                  </a:lnTo>
                  <a:lnTo>
                    <a:pt x="6012" y="1206"/>
                  </a:lnTo>
                  <a:lnTo>
                    <a:pt x="5875" y="1264"/>
                  </a:lnTo>
                  <a:lnTo>
                    <a:pt x="5751" y="1384"/>
                  </a:lnTo>
                  <a:lnTo>
                    <a:pt x="5669" y="1338"/>
                  </a:lnTo>
                  <a:lnTo>
                    <a:pt x="5593" y="1387"/>
                  </a:lnTo>
                  <a:lnTo>
                    <a:pt x="5593" y="1344"/>
                  </a:lnTo>
                  <a:lnTo>
                    <a:pt x="5549" y="1388"/>
                  </a:lnTo>
                  <a:lnTo>
                    <a:pt x="5493" y="1386"/>
                  </a:lnTo>
                  <a:lnTo>
                    <a:pt x="5436" y="1502"/>
                  </a:lnTo>
                  <a:lnTo>
                    <a:pt x="5483" y="1526"/>
                  </a:lnTo>
                  <a:lnTo>
                    <a:pt x="5465" y="1564"/>
                  </a:lnTo>
                  <a:lnTo>
                    <a:pt x="5486" y="1625"/>
                  </a:lnTo>
                  <a:lnTo>
                    <a:pt x="5446" y="1614"/>
                  </a:lnTo>
                  <a:lnTo>
                    <a:pt x="5423" y="1668"/>
                  </a:lnTo>
                  <a:lnTo>
                    <a:pt x="5437" y="1714"/>
                  </a:lnTo>
                  <a:lnTo>
                    <a:pt x="5353" y="1753"/>
                  </a:lnTo>
                  <a:lnTo>
                    <a:pt x="5362" y="1808"/>
                  </a:lnTo>
                  <a:lnTo>
                    <a:pt x="5306" y="1822"/>
                  </a:lnTo>
                  <a:lnTo>
                    <a:pt x="5293" y="1881"/>
                  </a:lnTo>
                  <a:lnTo>
                    <a:pt x="5241" y="1943"/>
                  </a:lnTo>
                  <a:lnTo>
                    <a:pt x="5196" y="1714"/>
                  </a:lnTo>
                  <a:lnTo>
                    <a:pt x="5200" y="1591"/>
                  </a:lnTo>
                  <a:lnTo>
                    <a:pt x="5241" y="1518"/>
                  </a:lnTo>
                  <a:lnTo>
                    <a:pt x="5299" y="1503"/>
                  </a:lnTo>
                  <a:lnTo>
                    <a:pt x="5434" y="1350"/>
                  </a:lnTo>
                  <a:lnTo>
                    <a:pt x="5498" y="1318"/>
                  </a:lnTo>
                  <a:lnTo>
                    <a:pt x="5520" y="1230"/>
                  </a:lnTo>
                  <a:lnTo>
                    <a:pt x="5549" y="1207"/>
                  </a:lnTo>
                  <a:lnTo>
                    <a:pt x="5497" y="1206"/>
                  </a:lnTo>
                  <a:lnTo>
                    <a:pt x="5482" y="1279"/>
                  </a:lnTo>
                  <a:lnTo>
                    <a:pt x="5367" y="1340"/>
                  </a:lnTo>
                  <a:lnTo>
                    <a:pt x="5378" y="1246"/>
                  </a:lnTo>
                  <a:lnTo>
                    <a:pt x="5254" y="1268"/>
                  </a:lnTo>
                  <a:lnTo>
                    <a:pt x="5138" y="1387"/>
                  </a:lnTo>
                  <a:lnTo>
                    <a:pt x="5161" y="1438"/>
                  </a:lnTo>
                  <a:lnTo>
                    <a:pt x="5037" y="1455"/>
                  </a:lnTo>
                  <a:lnTo>
                    <a:pt x="5021" y="1440"/>
                  </a:lnTo>
                  <a:lnTo>
                    <a:pt x="5063" y="1432"/>
                  </a:lnTo>
                  <a:lnTo>
                    <a:pt x="4959" y="1400"/>
                  </a:lnTo>
                  <a:lnTo>
                    <a:pt x="4929" y="1432"/>
                  </a:lnTo>
                  <a:lnTo>
                    <a:pt x="4694" y="1433"/>
                  </a:lnTo>
                  <a:lnTo>
                    <a:pt x="4417" y="1709"/>
                  </a:lnTo>
                  <a:lnTo>
                    <a:pt x="4473" y="1721"/>
                  </a:lnTo>
                  <a:lnTo>
                    <a:pt x="4473" y="1771"/>
                  </a:lnTo>
                  <a:lnTo>
                    <a:pt x="4507" y="1740"/>
                  </a:lnTo>
                  <a:lnTo>
                    <a:pt x="4497" y="1783"/>
                  </a:lnTo>
                  <a:lnTo>
                    <a:pt x="4537" y="1759"/>
                  </a:lnTo>
                  <a:lnTo>
                    <a:pt x="4535" y="1786"/>
                  </a:lnTo>
                  <a:lnTo>
                    <a:pt x="4546" y="1740"/>
                  </a:lnTo>
                  <a:lnTo>
                    <a:pt x="4589" y="1741"/>
                  </a:lnTo>
                  <a:lnTo>
                    <a:pt x="4647" y="1801"/>
                  </a:lnTo>
                  <a:lnTo>
                    <a:pt x="4592" y="1806"/>
                  </a:lnTo>
                  <a:lnTo>
                    <a:pt x="4641" y="1824"/>
                  </a:lnTo>
                  <a:lnTo>
                    <a:pt x="4653" y="1866"/>
                  </a:lnTo>
                  <a:lnTo>
                    <a:pt x="4614" y="1952"/>
                  </a:lnTo>
                  <a:lnTo>
                    <a:pt x="4606" y="2082"/>
                  </a:lnTo>
                  <a:lnTo>
                    <a:pt x="4411" y="2358"/>
                  </a:lnTo>
                  <a:lnTo>
                    <a:pt x="4342" y="2396"/>
                  </a:lnTo>
                  <a:lnTo>
                    <a:pt x="4287" y="2358"/>
                  </a:lnTo>
                  <a:lnTo>
                    <a:pt x="4240" y="2412"/>
                  </a:lnTo>
                  <a:lnTo>
                    <a:pt x="4237" y="2401"/>
                  </a:lnTo>
                  <a:lnTo>
                    <a:pt x="4262" y="2358"/>
                  </a:lnTo>
                  <a:lnTo>
                    <a:pt x="4249" y="2289"/>
                  </a:lnTo>
                  <a:lnTo>
                    <a:pt x="4334" y="2261"/>
                  </a:lnTo>
                  <a:lnTo>
                    <a:pt x="4403" y="2077"/>
                  </a:lnTo>
                  <a:lnTo>
                    <a:pt x="4257" y="2121"/>
                  </a:lnTo>
                  <a:lnTo>
                    <a:pt x="4237" y="2052"/>
                  </a:lnTo>
                  <a:lnTo>
                    <a:pt x="4120" y="2010"/>
                  </a:lnTo>
                  <a:lnTo>
                    <a:pt x="4050" y="1821"/>
                  </a:lnTo>
                  <a:lnTo>
                    <a:pt x="3972" y="1786"/>
                  </a:lnTo>
                  <a:lnTo>
                    <a:pt x="3834" y="1837"/>
                  </a:lnTo>
                  <a:lnTo>
                    <a:pt x="3859" y="1878"/>
                  </a:lnTo>
                  <a:lnTo>
                    <a:pt x="3802" y="1990"/>
                  </a:lnTo>
                  <a:lnTo>
                    <a:pt x="3748" y="2020"/>
                  </a:lnTo>
                  <a:lnTo>
                    <a:pt x="3691" y="1993"/>
                  </a:lnTo>
                  <a:lnTo>
                    <a:pt x="3621" y="1981"/>
                  </a:lnTo>
                  <a:lnTo>
                    <a:pt x="3441" y="2033"/>
                  </a:lnTo>
                  <a:lnTo>
                    <a:pt x="3280" y="1956"/>
                  </a:lnTo>
                  <a:lnTo>
                    <a:pt x="3179" y="1967"/>
                  </a:lnTo>
                  <a:lnTo>
                    <a:pt x="3142" y="1905"/>
                  </a:lnTo>
                  <a:lnTo>
                    <a:pt x="3042" y="1866"/>
                  </a:lnTo>
                  <a:lnTo>
                    <a:pt x="2989" y="1908"/>
                  </a:lnTo>
                  <a:lnTo>
                    <a:pt x="2986" y="1992"/>
                  </a:lnTo>
                  <a:lnTo>
                    <a:pt x="2756" y="1955"/>
                  </a:lnTo>
                  <a:lnTo>
                    <a:pt x="2633" y="2033"/>
                  </a:lnTo>
                  <a:lnTo>
                    <a:pt x="2568" y="2063"/>
                  </a:lnTo>
                  <a:lnTo>
                    <a:pt x="2488" y="2002"/>
                  </a:lnTo>
                  <a:lnTo>
                    <a:pt x="2435" y="2036"/>
                  </a:lnTo>
                  <a:lnTo>
                    <a:pt x="2339" y="1993"/>
                  </a:lnTo>
                  <a:lnTo>
                    <a:pt x="2302" y="1990"/>
                  </a:lnTo>
                  <a:lnTo>
                    <a:pt x="2275" y="1923"/>
                  </a:lnTo>
                  <a:lnTo>
                    <a:pt x="2221" y="1923"/>
                  </a:lnTo>
                  <a:lnTo>
                    <a:pt x="2202" y="1935"/>
                  </a:lnTo>
                  <a:lnTo>
                    <a:pt x="2159" y="1885"/>
                  </a:lnTo>
                  <a:lnTo>
                    <a:pt x="2130" y="1898"/>
                  </a:lnTo>
                  <a:lnTo>
                    <a:pt x="2106" y="1914"/>
                  </a:lnTo>
                  <a:lnTo>
                    <a:pt x="1996" y="1812"/>
                  </a:lnTo>
                  <a:lnTo>
                    <a:pt x="1965" y="1802"/>
                  </a:lnTo>
                  <a:lnTo>
                    <a:pt x="1893" y="1724"/>
                  </a:lnTo>
                  <a:lnTo>
                    <a:pt x="1825" y="1771"/>
                  </a:lnTo>
                  <a:lnTo>
                    <a:pt x="1813" y="1739"/>
                  </a:lnTo>
                  <a:lnTo>
                    <a:pt x="1713" y="1733"/>
                  </a:lnTo>
                  <a:lnTo>
                    <a:pt x="1674" y="1678"/>
                  </a:lnTo>
                  <a:lnTo>
                    <a:pt x="1622" y="1682"/>
                  </a:lnTo>
                  <a:lnTo>
                    <a:pt x="1601" y="1705"/>
                  </a:lnTo>
                  <a:lnTo>
                    <a:pt x="1536" y="1718"/>
                  </a:lnTo>
                  <a:lnTo>
                    <a:pt x="1517" y="1705"/>
                  </a:lnTo>
                  <a:lnTo>
                    <a:pt x="1493" y="1749"/>
                  </a:lnTo>
                  <a:lnTo>
                    <a:pt x="1471" y="1739"/>
                  </a:lnTo>
                  <a:lnTo>
                    <a:pt x="1392" y="1751"/>
                  </a:lnTo>
                  <a:lnTo>
                    <a:pt x="1367" y="1739"/>
                  </a:lnTo>
                  <a:lnTo>
                    <a:pt x="1357" y="1751"/>
                  </a:lnTo>
                  <a:lnTo>
                    <a:pt x="1398" y="1802"/>
                  </a:lnTo>
                  <a:lnTo>
                    <a:pt x="1369" y="1832"/>
                  </a:lnTo>
                  <a:lnTo>
                    <a:pt x="1370" y="1874"/>
                  </a:lnTo>
                  <a:lnTo>
                    <a:pt x="1416" y="1875"/>
                  </a:lnTo>
                  <a:lnTo>
                    <a:pt x="1438" y="1914"/>
                  </a:lnTo>
                  <a:lnTo>
                    <a:pt x="1424" y="1944"/>
                  </a:lnTo>
                  <a:lnTo>
                    <a:pt x="1392" y="1923"/>
                  </a:lnTo>
                  <a:lnTo>
                    <a:pt x="1367" y="1943"/>
                  </a:lnTo>
                  <a:lnTo>
                    <a:pt x="1339" y="1927"/>
                  </a:lnTo>
                  <a:lnTo>
                    <a:pt x="1325" y="1898"/>
                  </a:lnTo>
                  <a:lnTo>
                    <a:pt x="1295" y="1914"/>
                  </a:lnTo>
                  <a:lnTo>
                    <a:pt x="1273" y="1900"/>
                  </a:lnTo>
                  <a:lnTo>
                    <a:pt x="1245" y="1923"/>
                  </a:lnTo>
                  <a:lnTo>
                    <a:pt x="1211" y="1929"/>
                  </a:lnTo>
                  <a:lnTo>
                    <a:pt x="1190" y="1898"/>
                  </a:lnTo>
                  <a:lnTo>
                    <a:pt x="1066" y="1890"/>
                  </a:lnTo>
                  <a:lnTo>
                    <a:pt x="1054" y="1905"/>
                  </a:lnTo>
                  <a:lnTo>
                    <a:pt x="1042" y="1904"/>
                  </a:lnTo>
                  <a:lnTo>
                    <a:pt x="1020" y="1937"/>
                  </a:lnTo>
                  <a:lnTo>
                    <a:pt x="1023" y="1970"/>
                  </a:lnTo>
                  <a:lnTo>
                    <a:pt x="1008" y="1973"/>
                  </a:lnTo>
                  <a:lnTo>
                    <a:pt x="999" y="1944"/>
                  </a:lnTo>
                  <a:lnTo>
                    <a:pt x="980" y="1947"/>
                  </a:lnTo>
                  <a:lnTo>
                    <a:pt x="975" y="2042"/>
                  </a:lnTo>
                  <a:lnTo>
                    <a:pt x="993" y="2070"/>
                  </a:lnTo>
                  <a:lnTo>
                    <a:pt x="993" y="2096"/>
                  </a:lnTo>
                  <a:lnTo>
                    <a:pt x="1015" y="2092"/>
                  </a:lnTo>
                  <a:lnTo>
                    <a:pt x="1042" y="2079"/>
                  </a:lnTo>
                  <a:lnTo>
                    <a:pt x="1064" y="2121"/>
                  </a:lnTo>
                  <a:lnTo>
                    <a:pt x="1078" y="2148"/>
                  </a:lnTo>
                  <a:lnTo>
                    <a:pt x="1097" y="2184"/>
                  </a:lnTo>
                  <a:lnTo>
                    <a:pt x="1126" y="2193"/>
                  </a:lnTo>
                  <a:lnTo>
                    <a:pt x="1089" y="2221"/>
                  </a:lnTo>
                  <a:lnTo>
                    <a:pt x="1065" y="2194"/>
                  </a:lnTo>
                  <a:lnTo>
                    <a:pt x="1040" y="2300"/>
                  </a:lnTo>
                  <a:lnTo>
                    <a:pt x="1070" y="2328"/>
                  </a:lnTo>
                  <a:lnTo>
                    <a:pt x="1095" y="2431"/>
                  </a:lnTo>
                  <a:lnTo>
                    <a:pt x="1071" y="2412"/>
                  </a:lnTo>
                  <a:lnTo>
                    <a:pt x="1047" y="2401"/>
                  </a:lnTo>
                  <a:lnTo>
                    <a:pt x="1015" y="2396"/>
                  </a:lnTo>
                  <a:lnTo>
                    <a:pt x="993" y="2384"/>
                  </a:lnTo>
                  <a:lnTo>
                    <a:pt x="973" y="2381"/>
                  </a:lnTo>
                  <a:lnTo>
                    <a:pt x="958" y="2345"/>
                  </a:lnTo>
                  <a:lnTo>
                    <a:pt x="918" y="2366"/>
                  </a:lnTo>
                  <a:lnTo>
                    <a:pt x="883" y="2365"/>
                  </a:lnTo>
                  <a:lnTo>
                    <a:pt x="856" y="2334"/>
                  </a:lnTo>
                  <a:lnTo>
                    <a:pt x="796" y="2303"/>
                  </a:lnTo>
                  <a:lnTo>
                    <a:pt x="737" y="2309"/>
                  </a:lnTo>
                  <a:lnTo>
                    <a:pt x="671" y="2258"/>
                  </a:lnTo>
                  <a:lnTo>
                    <a:pt x="722" y="2212"/>
                  </a:lnTo>
                  <a:lnTo>
                    <a:pt x="727" y="2170"/>
                  </a:lnTo>
                  <a:lnTo>
                    <a:pt x="726" y="2131"/>
                  </a:lnTo>
                  <a:lnTo>
                    <a:pt x="733" y="2098"/>
                  </a:lnTo>
                  <a:lnTo>
                    <a:pt x="765" y="2088"/>
                  </a:lnTo>
                  <a:lnTo>
                    <a:pt x="745" y="2027"/>
                  </a:lnTo>
                  <a:lnTo>
                    <a:pt x="708" y="2010"/>
                  </a:lnTo>
                  <a:lnTo>
                    <a:pt x="688" y="2000"/>
                  </a:lnTo>
                  <a:lnTo>
                    <a:pt x="660" y="2009"/>
                  </a:lnTo>
                  <a:lnTo>
                    <a:pt x="605" y="1992"/>
                  </a:lnTo>
                  <a:lnTo>
                    <a:pt x="562" y="1931"/>
                  </a:lnTo>
                  <a:lnTo>
                    <a:pt x="524" y="1913"/>
                  </a:lnTo>
                  <a:lnTo>
                    <a:pt x="505" y="1858"/>
                  </a:lnTo>
                  <a:lnTo>
                    <a:pt x="475" y="1851"/>
                  </a:lnTo>
                  <a:lnTo>
                    <a:pt x="444" y="1870"/>
                  </a:lnTo>
                  <a:lnTo>
                    <a:pt x="423" y="1881"/>
                  </a:lnTo>
                  <a:lnTo>
                    <a:pt x="412" y="1856"/>
                  </a:lnTo>
                  <a:lnTo>
                    <a:pt x="399" y="1831"/>
                  </a:lnTo>
                  <a:lnTo>
                    <a:pt x="441" y="1825"/>
                  </a:lnTo>
                  <a:lnTo>
                    <a:pt x="439" y="1810"/>
                  </a:lnTo>
                  <a:lnTo>
                    <a:pt x="429" y="1797"/>
                  </a:lnTo>
                  <a:lnTo>
                    <a:pt x="412" y="1785"/>
                  </a:lnTo>
                  <a:lnTo>
                    <a:pt x="391" y="1718"/>
                  </a:lnTo>
                  <a:lnTo>
                    <a:pt x="355" y="1686"/>
                  </a:lnTo>
                  <a:lnTo>
                    <a:pt x="322" y="1684"/>
                  </a:lnTo>
                  <a:lnTo>
                    <a:pt x="287" y="1684"/>
                  </a:lnTo>
                  <a:lnTo>
                    <a:pt x="265" y="1664"/>
                  </a:lnTo>
                  <a:lnTo>
                    <a:pt x="241" y="1660"/>
                  </a:lnTo>
                  <a:lnTo>
                    <a:pt x="222" y="1660"/>
                  </a:lnTo>
                  <a:lnTo>
                    <a:pt x="210" y="1678"/>
                  </a:lnTo>
                  <a:lnTo>
                    <a:pt x="186" y="1703"/>
                  </a:lnTo>
                  <a:lnTo>
                    <a:pt x="181" y="1730"/>
                  </a:lnTo>
                  <a:lnTo>
                    <a:pt x="173" y="1739"/>
                  </a:lnTo>
                  <a:lnTo>
                    <a:pt x="159" y="1783"/>
                  </a:lnTo>
                  <a:lnTo>
                    <a:pt x="150" y="1768"/>
                  </a:lnTo>
                  <a:lnTo>
                    <a:pt x="145" y="1752"/>
                  </a:lnTo>
                  <a:lnTo>
                    <a:pt x="0" y="17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0" name="Freeform 396"/>
            <p:cNvSpPr/>
            <p:nvPr/>
          </p:nvSpPr>
          <p:spPr bwMode="auto">
            <a:xfrm>
              <a:off x="2591863" y="1773360"/>
              <a:ext cx="90972" cy="44554"/>
            </a:xfrm>
            <a:custGeom>
              <a:avLst/>
              <a:gdLst>
                <a:gd name="T0" fmla="*/ 0 w 190"/>
                <a:gd name="T1" fmla="*/ 2 h 94"/>
                <a:gd name="T2" fmla="*/ 1 w 190"/>
                <a:gd name="T3" fmla="*/ 1 h 94"/>
                <a:gd name="T4" fmla="*/ 0 w 190"/>
                <a:gd name="T5" fmla="*/ 1 h 94"/>
                <a:gd name="T6" fmla="*/ 3 w 190"/>
                <a:gd name="T7" fmla="*/ 0 h 94"/>
                <a:gd name="T8" fmla="*/ 4 w 190"/>
                <a:gd name="T9" fmla="*/ 0 h 94"/>
                <a:gd name="T10" fmla="*/ 3 w 190"/>
                <a:gd name="T11" fmla="*/ 1 h 94"/>
                <a:gd name="T12" fmla="*/ 4 w 190"/>
                <a:gd name="T13" fmla="*/ 1 h 94"/>
                <a:gd name="T14" fmla="*/ 1 w 190"/>
                <a:gd name="T15" fmla="*/ 2 h 94"/>
                <a:gd name="T16" fmla="*/ 1 w 190"/>
                <a:gd name="T17" fmla="*/ 2 h 94"/>
                <a:gd name="T18" fmla="*/ 1 w 190"/>
                <a:gd name="T19" fmla="*/ 2 h 94"/>
                <a:gd name="T20" fmla="*/ 0 w 190"/>
                <a:gd name="T21" fmla="*/ 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94"/>
                <a:gd name="T35" fmla="*/ 190 w 19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94">
                  <a:moveTo>
                    <a:pt x="0" y="67"/>
                  </a:moveTo>
                  <a:lnTo>
                    <a:pt x="39" y="46"/>
                  </a:lnTo>
                  <a:lnTo>
                    <a:pt x="11" y="27"/>
                  </a:lnTo>
                  <a:lnTo>
                    <a:pt x="146" y="0"/>
                  </a:lnTo>
                  <a:lnTo>
                    <a:pt x="168" y="1"/>
                  </a:lnTo>
                  <a:lnTo>
                    <a:pt x="142" y="25"/>
                  </a:lnTo>
                  <a:lnTo>
                    <a:pt x="190" y="23"/>
                  </a:lnTo>
                  <a:lnTo>
                    <a:pt x="66" y="79"/>
                  </a:lnTo>
                  <a:lnTo>
                    <a:pt x="39" y="94"/>
                  </a:lnTo>
                  <a:lnTo>
                    <a:pt x="45" y="71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1" name="Freeform 397"/>
            <p:cNvSpPr/>
            <p:nvPr/>
          </p:nvSpPr>
          <p:spPr bwMode="auto">
            <a:xfrm>
              <a:off x="2618817" y="2236400"/>
              <a:ext cx="37063" cy="22277"/>
            </a:xfrm>
            <a:custGeom>
              <a:avLst/>
              <a:gdLst>
                <a:gd name="T0" fmla="*/ 0 w 75"/>
                <a:gd name="T1" fmla="*/ 1 h 49"/>
                <a:gd name="T2" fmla="*/ 1 w 75"/>
                <a:gd name="T3" fmla="*/ 0 h 49"/>
                <a:gd name="T4" fmla="*/ 2 w 75"/>
                <a:gd name="T5" fmla="*/ 1 h 49"/>
                <a:gd name="T6" fmla="*/ 0 w 75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49"/>
                <a:gd name="T14" fmla="*/ 75 w 7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49">
                  <a:moveTo>
                    <a:pt x="0" y="49"/>
                  </a:moveTo>
                  <a:lnTo>
                    <a:pt x="22" y="0"/>
                  </a:lnTo>
                  <a:lnTo>
                    <a:pt x="75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2" name="Freeform 398"/>
            <p:cNvSpPr/>
            <p:nvPr/>
          </p:nvSpPr>
          <p:spPr bwMode="auto">
            <a:xfrm>
              <a:off x="2682835" y="2097965"/>
              <a:ext cx="111188" cy="92290"/>
            </a:xfrm>
            <a:custGeom>
              <a:avLst/>
              <a:gdLst>
                <a:gd name="T0" fmla="*/ 0 w 229"/>
                <a:gd name="T1" fmla="*/ 2 h 204"/>
                <a:gd name="T2" fmla="*/ 0 w 229"/>
                <a:gd name="T3" fmla="*/ 3 h 204"/>
                <a:gd name="T4" fmla="*/ 1 w 229"/>
                <a:gd name="T5" fmla="*/ 3 h 204"/>
                <a:gd name="T6" fmla="*/ 2 w 229"/>
                <a:gd name="T7" fmla="*/ 4 h 204"/>
                <a:gd name="T8" fmla="*/ 2 w 229"/>
                <a:gd name="T9" fmla="*/ 3 h 204"/>
                <a:gd name="T10" fmla="*/ 2 w 229"/>
                <a:gd name="T11" fmla="*/ 5 h 204"/>
                <a:gd name="T12" fmla="*/ 5 w 229"/>
                <a:gd name="T13" fmla="*/ 5 h 204"/>
                <a:gd name="T14" fmla="*/ 4 w 229"/>
                <a:gd name="T15" fmla="*/ 4 h 204"/>
                <a:gd name="T16" fmla="*/ 3 w 229"/>
                <a:gd name="T17" fmla="*/ 3 h 204"/>
                <a:gd name="T18" fmla="*/ 3 w 229"/>
                <a:gd name="T19" fmla="*/ 1 h 204"/>
                <a:gd name="T20" fmla="*/ 5 w 229"/>
                <a:gd name="T21" fmla="*/ 0 h 204"/>
                <a:gd name="T22" fmla="*/ 1 w 229"/>
                <a:gd name="T23" fmla="*/ 0 h 204"/>
                <a:gd name="T24" fmla="*/ 1 w 229"/>
                <a:gd name="T25" fmla="*/ 2 h 204"/>
                <a:gd name="T26" fmla="*/ 0 w 229"/>
                <a:gd name="T27" fmla="*/ 2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204"/>
                <a:gd name="T44" fmla="*/ 229 w 229"/>
                <a:gd name="T45" fmla="*/ 204 h 2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204">
                  <a:moveTo>
                    <a:pt x="0" y="103"/>
                  </a:moveTo>
                  <a:lnTo>
                    <a:pt x="16" y="146"/>
                  </a:lnTo>
                  <a:lnTo>
                    <a:pt x="41" y="131"/>
                  </a:lnTo>
                  <a:lnTo>
                    <a:pt x="71" y="159"/>
                  </a:lnTo>
                  <a:lnTo>
                    <a:pt x="91" y="146"/>
                  </a:lnTo>
                  <a:lnTo>
                    <a:pt x="82" y="196"/>
                  </a:lnTo>
                  <a:lnTo>
                    <a:pt x="229" y="204"/>
                  </a:lnTo>
                  <a:lnTo>
                    <a:pt x="175" y="167"/>
                  </a:lnTo>
                  <a:lnTo>
                    <a:pt x="147" y="105"/>
                  </a:lnTo>
                  <a:lnTo>
                    <a:pt x="148" y="38"/>
                  </a:lnTo>
                  <a:lnTo>
                    <a:pt x="186" y="0"/>
                  </a:lnTo>
                  <a:lnTo>
                    <a:pt x="57" y="13"/>
                  </a:lnTo>
                  <a:lnTo>
                    <a:pt x="25" y="103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3" name="Freeform 399"/>
            <p:cNvSpPr/>
            <p:nvPr/>
          </p:nvSpPr>
          <p:spPr bwMode="auto">
            <a:xfrm>
              <a:off x="2719898" y="1948392"/>
              <a:ext cx="283024" cy="149574"/>
            </a:xfrm>
            <a:custGeom>
              <a:avLst/>
              <a:gdLst>
                <a:gd name="T0" fmla="*/ 0 w 587"/>
                <a:gd name="T1" fmla="*/ 7 h 330"/>
                <a:gd name="T2" fmla="*/ 1 w 587"/>
                <a:gd name="T3" fmla="*/ 7 h 330"/>
                <a:gd name="T4" fmla="*/ 0 w 587"/>
                <a:gd name="T5" fmla="*/ 7 h 330"/>
                <a:gd name="T6" fmla="*/ 3 w 587"/>
                <a:gd name="T7" fmla="*/ 8 h 330"/>
                <a:gd name="T8" fmla="*/ 3 w 587"/>
                <a:gd name="T9" fmla="*/ 7 h 330"/>
                <a:gd name="T10" fmla="*/ 3 w 587"/>
                <a:gd name="T11" fmla="*/ 7 h 330"/>
                <a:gd name="T12" fmla="*/ 3 w 587"/>
                <a:gd name="T13" fmla="*/ 7 h 330"/>
                <a:gd name="T14" fmla="*/ 4 w 587"/>
                <a:gd name="T15" fmla="*/ 7 h 330"/>
                <a:gd name="T16" fmla="*/ 3 w 587"/>
                <a:gd name="T17" fmla="*/ 6 h 330"/>
                <a:gd name="T18" fmla="*/ 4 w 587"/>
                <a:gd name="T19" fmla="*/ 6 h 330"/>
                <a:gd name="T20" fmla="*/ 5 w 587"/>
                <a:gd name="T21" fmla="*/ 6 h 330"/>
                <a:gd name="T22" fmla="*/ 4 w 587"/>
                <a:gd name="T23" fmla="*/ 5 h 330"/>
                <a:gd name="T24" fmla="*/ 5 w 587"/>
                <a:gd name="T25" fmla="*/ 5 h 330"/>
                <a:gd name="T26" fmla="*/ 5 w 587"/>
                <a:gd name="T27" fmla="*/ 5 h 330"/>
                <a:gd name="T28" fmla="*/ 6 w 587"/>
                <a:gd name="T29" fmla="*/ 5 h 330"/>
                <a:gd name="T30" fmla="*/ 6 w 587"/>
                <a:gd name="T31" fmla="*/ 4 h 330"/>
                <a:gd name="T32" fmla="*/ 13 w 587"/>
                <a:gd name="T33" fmla="*/ 2 h 330"/>
                <a:gd name="T34" fmla="*/ 14 w 587"/>
                <a:gd name="T35" fmla="*/ 1 h 330"/>
                <a:gd name="T36" fmla="*/ 13 w 587"/>
                <a:gd name="T37" fmla="*/ 0 h 330"/>
                <a:gd name="T38" fmla="*/ 9 w 587"/>
                <a:gd name="T39" fmla="*/ 1 h 330"/>
                <a:gd name="T40" fmla="*/ 7 w 587"/>
                <a:gd name="T41" fmla="*/ 1 h 330"/>
                <a:gd name="T42" fmla="*/ 3 w 587"/>
                <a:gd name="T43" fmla="*/ 4 h 330"/>
                <a:gd name="T44" fmla="*/ 2 w 587"/>
                <a:gd name="T45" fmla="*/ 4 h 330"/>
                <a:gd name="T46" fmla="*/ 2 w 587"/>
                <a:gd name="T47" fmla="*/ 5 h 330"/>
                <a:gd name="T48" fmla="*/ 3 w 587"/>
                <a:gd name="T49" fmla="*/ 5 h 330"/>
                <a:gd name="T50" fmla="*/ 2 w 587"/>
                <a:gd name="T51" fmla="*/ 5 h 330"/>
                <a:gd name="T52" fmla="*/ 2 w 587"/>
                <a:gd name="T53" fmla="*/ 5 h 330"/>
                <a:gd name="T54" fmla="*/ 1 w 587"/>
                <a:gd name="T55" fmla="*/ 6 h 330"/>
                <a:gd name="T56" fmla="*/ 2 w 587"/>
                <a:gd name="T57" fmla="*/ 6 h 330"/>
                <a:gd name="T58" fmla="*/ 0 w 587"/>
                <a:gd name="T59" fmla="*/ 7 h 3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7"/>
                <a:gd name="T91" fmla="*/ 0 h 330"/>
                <a:gd name="T92" fmla="*/ 587 w 587"/>
                <a:gd name="T93" fmla="*/ 330 h 3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7" h="330">
                  <a:moveTo>
                    <a:pt x="0" y="284"/>
                  </a:moveTo>
                  <a:lnTo>
                    <a:pt x="58" y="293"/>
                  </a:lnTo>
                  <a:lnTo>
                    <a:pt x="18" y="321"/>
                  </a:lnTo>
                  <a:lnTo>
                    <a:pt x="117" y="330"/>
                  </a:lnTo>
                  <a:lnTo>
                    <a:pt x="120" y="293"/>
                  </a:lnTo>
                  <a:lnTo>
                    <a:pt x="149" y="298"/>
                  </a:lnTo>
                  <a:lnTo>
                    <a:pt x="119" y="279"/>
                  </a:lnTo>
                  <a:lnTo>
                    <a:pt x="158" y="286"/>
                  </a:lnTo>
                  <a:lnTo>
                    <a:pt x="149" y="244"/>
                  </a:lnTo>
                  <a:lnTo>
                    <a:pt x="167" y="270"/>
                  </a:lnTo>
                  <a:lnTo>
                    <a:pt x="196" y="245"/>
                  </a:lnTo>
                  <a:lnTo>
                    <a:pt x="177" y="217"/>
                  </a:lnTo>
                  <a:lnTo>
                    <a:pt x="239" y="222"/>
                  </a:lnTo>
                  <a:lnTo>
                    <a:pt x="221" y="205"/>
                  </a:lnTo>
                  <a:lnTo>
                    <a:pt x="249" y="209"/>
                  </a:lnTo>
                  <a:lnTo>
                    <a:pt x="265" y="175"/>
                  </a:lnTo>
                  <a:lnTo>
                    <a:pt x="558" y="71"/>
                  </a:lnTo>
                  <a:lnTo>
                    <a:pt x="587" y="30"/>
                  </a:lnTo>
                  <a:lnTo>
                    <a:pt x="530" y="0"/>
                  </a:lnTo>
                  <a:lnTo>
                    <a:pt x="409" y="67"/>
                  </a:lnTo>
                  <a:lnTo>
                    <a:pt x="282" y="67"/>
                  </a:lnTo>
                  <a:lnTo>
                    <a:pt x="147" y="155"/>
                  </a:lnTo>
                  <a:lnTo>
                    <a:pt x="71" y="165"/>
                  </a:lnTo>
                  <a:lnTo>
                    <a:pt x="76" y="205"/>
                  </a:lnTo>
                  <a:lnTo>
                    <a:pt x="116" y="209"/>
                  </a:lnTo>
                  <a:lnTo>
                    <a:pt x="70" y="210"/>
                  </a:lnTo>
                  <a:lnTo>
                    <a:pt x="91" y="226"/>
                  </a:lnTo>
                  <a:lnTo>
                    <a:pt x="58" y="245"/>
                  </a:lnTo>
                  <a:lnTo>
                    <a:pt x="97" y="263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4" name="Freeform 400"/>
            <p:cNvSpPr/>
            <p:nvPr/>
          </p:nvSpPr>
          <p:spPr bwMode="auto">
            <a:xfrm>
              <a:off x="2883310" y="1751083"/>
              <a:ext cx="53909" cy="30233"/>
            </a:xfrm>
            <a:custGeom>
              <a:avLst/>
              <a:gdLst>
                <a:gd name="T0" fmla="*/ 0 w 115"/>
                <a:gd name="T1" fmla="*/ 1 h 66"/>
                <a:gd name="T2" fmla="*/ 1 w 115"/>
                <a:gd name="T3" fmla="*/ 1 h 66"/>
                <a:gd name="T4" fmla="*/ 3 w 115"/>
                <a:gd name="T5" fmla="*/ 1 h 66"/>
                <a:gd name="T6" fmla="*/ 1 w 115"/>
                <a:gd name="T7" fmla="*/ 0 h 66"/>
                <a:gd name="T8" fmla="*/ 0 w 115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66"/>
                <a:gd name="T17" fmla="*/ 115 w 115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66">
                  <a:moveTo>
                    <a:pt x="0" y="47"/>
                  </a:moveTo>
                  <a:lnTo>
                    <a:pt x="32" y="66"/>
                  </a:lnTo>
                  <a:lnTo>
                    <a:pt x="115" y="43"/>
                  </a:lnTo>
                  <a:lnTo>
                    <a:pt x="6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5" name="Freeform 401"/>
            <p:cNvSpPr/>
            <p:nvPr/>
          </p:nvSpPr>
          <p:spPr bwMode="auto">
            <a:xfrm>
              <a:off x="3405559" y="1811549"/>
              <a:ext cx="48855" cy="19094"/>
            </a:xfrm>
            <a:custGeom>
              <a:avLst/>
              <a:gdLst>
                <a:gd name="T0" fmla="*/ 0 w 103"/>
                <a:gd name="T1" fmla="*/ 0 h 42"/>
                <a:gd name="T2" fmla="*/ 1 w 103"/>
                <a:gd name="T3" fmla="*/ 1 h 42"/>
                <a:gd name="T4" fmla="*/ 1 w 103"/>
                <a:gd name="T5" fmla="*/ 1 h 42"/>
                <a:gd name="T6" fmla="*/ 2 w 103"/>
                <a:gd name="T7" fmla="*/ 1 h 42"/>
                <a:gd name="T8" fmla="*/ 2 w 103"/>
                <a:gd name="T9" fmla="*/ 1 h 42"/>
                <a:gd name="T10" fmla="*/ 0 w 10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42"/>
                <a:gd name="T20" fmla="*/ 103 w 10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42">
                  <a:moveTo>
                    <a:pt x="0" y="0"/>
                  </a:moveTo>
                  <a:lnTo>
                    <a:pt x="46" y="34"/>
                  </a:lnTo>
                  <a:lnTo>
                    <a:pt x="31" y="42"/>
                  </a:lnTo>
                  <a:lnTo>
                    <a:pt x="70" y="41"/>
                  </a:lnTo>
                  <a:lnTo>
                    <a:pt x="10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6" name="Freeform 402"/>
            <p:cNvSpPr/>
            <p:nvPr/>
          </p:nvSpPr>
          <p:spPr bwMode="auto">
            <a:xfrm>
              <a:off x="3415667" y="1757448"/>
              <a:ext cx="116242" cy="55692"/>
            </a:xfrm>
            <a:custGeom>
              <a:avLst/>
              <a:gdLst>
                <a:gd name="T0" fmla="*/ 0 w 242"/>
                <a:gd name="T1" fmla="*/ 2 h 123"/>
                <a:gd name="T2" fmla="*/ 1 w 242"/>
                <a:gd name="T3" fmla="*/ 1 h 123"/>
                <a:gd name="T4" fmla="*/ 4 w 242"/>
                <a:gd name="T5" fmla="*/ 0 h 123"/>
                <a:gd name="T6" fmla="*/ 6 w 242"/>
                <a:gd name="T7" fmla="*/ 1 h 123"/>
                <a:gd name="T8" fmla="*/ 5 w 242"/>
                <a:gd name="T9" fmla="*/ 2 h 123"/>
                <a:gd name="T10" fmla="*/ 5 w 242"/>
                <a:gd name="T11" fmla="*/ 2 h 123"/>
                <a:gd name="T12" fmla="*/ 2 w 242"/>
                <a:gd name="T13" fmla="*/ 3 h 123"/>
                <a:gd name="T14" fmla="*/ 0 w 242"/>
                <a:gd name="T15" fmla="*/ 2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2"/>
                <a:gd name="T25" fmla="*/ 0 h 123"/>
                <a:gd name="T26" fmla="*/ 242 w 242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2" h="123">
                  <a:moveTo>
                    <a:pt x="0" y="100"/>
                  </a:moveTo>
                  <a:lnTo>
                    <a:pt x="65" y="33"/>
                  </a:lnTo>
                  <a:lnTo>
                    <a:pt x="156" y="0"/>
                  </a:lnTo>
                  <a:lnTo>
                    <a:pt x="242" y="59"/>
                  </a:lnTo>
                  <a:lnTo>
                    <a:pt x="212" y="71"/>
                  </a:lnTo>
                  <a:lnTo>
                    <a:pt x="220" y="98"/>
                  </a:lnTo>
                  <a:lnTo>
                    <a:pt x="95" y="12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7" name="Freeform 403"/>
            <p:cNvSpPr/>
            <p:nvPr/>
          </p:nvSpPr>
          <p:spPr bwMode="auto">
            <a:xfrm>
              <a:off x="3439251" y="1806775"/>
              <a:ext cx="131404" cy="63648"/>
            </a:xfrm>
            <a:custGeom>
              <a:avLst/>
              <a:gdLst>
                <a:gd name="T0" fmla="*/ 0 w 274"/>
                <a:gd name="T1" fmla="*/ 1 h 142"/>
                <a:gd name="T2" fmla="*/ 1 w 274"/>
                <a:gd name="T3" fmla="*/ 1 h 142"/>
                <a:gd name="T4" fmla="*/ 2 w 274"/>
                <a:gd name="T5" fmla="*/ 3 h 142"/>
                <a:gd name="T6" fmla="*/ 3 w 274"/>
                <a:gd name="T7" fmla="*/ 2 h 142"/>
                <a:gd name="T8" fmla="*/ 5 w 274"/>
                <a:gd name="T9" fmla="*/ 3 h 142"/>
                <a:gd name="T10" fmla="*/ 6 w 274"/>
                <a:gd name="T11" fmla="*/ 3 h 142"/>
                <a:gd name="T12" fmla="*/ 5 w 274"/>
                <a:gd name="T13" fmla="*/ 2 h 142"/>
                <a:gd name="T14" fmla="*/ 6 w 274"/>
                <a:gd name="T15" fmla="*/ 2 h 142"/>
                <a:gd name="T16" fmla="*/ 6 w 274"/>
                <a:gd name="T17" fmla="*/ 1 h 142"/>
                <a:gd name="T18" fmla="*/ 5 w 274"/>
                <a:gd name="T19" fmla="*/ 0 h 142"/>
                <a:gd name="T20" fmla="*/ 4 w 274"/>
                <a:gd name="T21" fmla="*/ 1 h 142"/>
                <a:gd name="T22" fmla="*/ 5 w 274"/>
                <a:gd name="T23" fmla="*/ 1 h 142"/>
                <a:gd name="T24" fmla="*/ 4 w 274"/>
                <a:gd name="T25" fmla="*/ 0 h 142"/>
                <a:gd name="T26" fmla="*/ 2 w 274"/>
                <a:gd name="T27" fmla="*/ 0 h 142"/>
                <a:gd name="T28" fmla="*/ 0 w 274"/>
                <a:gd name="T29" fmla="*/ 1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4"/>
                <a:gd name="T46" fmla="*/ 0 h 142"/>
                <a:gd name="T47" fmla="*/ 274 w 274"/>
                <a:gd name="T48" fmla="*/ 142 h 1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4" h="142">
                  <a:moveTo>
                    <a:pt x="0" y="61"/>
                  </a:moveTo>
                  <a:lnTo>
                    <a:pt x="50" y="68"/>
                  </a:lnTo>
                  <a:lnTo>
                    <a:pt x="85" y="118"/>
                  </a:lnTo>
                  <a:lnTo>
                    <a:pt x="114" y="103"/>
                  </a:lnTo>
                  <a:lnTo>
                    <a:pt x="225" y="142"/>
                  </a:lnTo>
                  <a:lnTo>
                    <a:pt x="264" y="126"/>
                  </a:lnTo>
                  <a:lnTo>
                    <a:pt x="235" y="88"/>
                  </a:lnTo>
                  <a:lnTo>
                    <a:pt x="258" y="98"/>
                  </a:lnTo>
                  <a:lnTo>
                    <a:pt x="274" y="39"/>
                  </a:lnTo>
                  <a:lnTo>
                    <a:pt x="215" y="12"/>
                  </a:lnTo>
                  <a:lnTo>
                    <a:pt x="156" y="52"/>
                  </a:lnTo>
                  <a:lnTo>
                    <a:pt x="203" y="31"/>
                  </a:lnTo>
                  <a:lnTo>
                    <a:pt x="173" y="0"/>
                  </a:lnTo>
                  <a:lnTo>
                    <a:pt x="79" y="1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8" name="Freeform 404"/>
            <p:cNvSpPr/>
            <p:nvPr/>
          </p:nvSpPr>
          <p:spPr bwMode="auto">
            <a:xfrm>
              <a:off x="3562232" y="1838599"/>
              <a:ext cx="109503" cy="66830"/>
            </a:xfrm>
            <a:custGeom>
              <a:avLst/>
              <a:gdLst>
                <a:gd name="T0" fmla="*/ 0 w 226"/>
                <a:gd name="T1" fmla="*/ 3 h 145"/>
                <a:gd name="T2" fmla="*/ 0 w 226"/>
                <a:gd name="T3" fmla="*/ 3 h 145"/>
                <a:gd name="T4" fmla="*/ 5 w 226"/>
                <a:gd name="T5" fmla="*/ 3 h 145"/>
                <a:gd name="T6" fmla="*/ 5 w 226"/>
                <a:gd name="T7" fmla="*/ 2 h 145"/>
                <a:gd name="T8" fmla="*/ 4 w 226"/>
                <a:gd name="T9" fmla="*/ 1 h 145"/>
                <a:gd name="T10" fmla="*/ 3 w 226"/>
                <a:gd name="T11" fmla="*/ 1 h 145"/>
                <a:gd name="T12" fmla="*/ 3 w 226"/>
                <a:gd name="T13" fmla="*/ 0 h 145"/>
                <a:gd name="T14" fmla="*/ 3 w 226"/>
                <a:gd name="T15" fmla="*/ 0 h 145"/>
                <a:gd name="T16" fmla="*/ 1 w 226"/>
                <a:gd name="T17" fmla="*/ 3 h 145"/>
                <a:gd name="T18" fmla="*/ 0 w 226"/>
                <a:gd name="T19" fmla="*/ 3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6"/>
                <a:gd name="T31" fmla="*/ 0 h 145"/>
                <a:gd name="T32" fmla="*/ 226 w 226"/>
                <a:gd name="T33" fmla="*/ 145 h 1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6" h="145">
                  <a:moveTo>
                    <a:pt x="0" y="125"/>
                  </a:moveTo>
                  <a:lnTo>
                    <a:pt x="17" y="145"/>
                  </a:lnTo>
                  <a:lnTo>
                    <a:pt x="209" y="117"/>
                  </a:lnTo>
                  <a:lnTo>
                    <a:pt x="226" y="69"/>
                  </a:lnTo>
                  <a:lnTo>
                    <a:pt x="172" y="30"/>
                  </a:lnTo>
                  <a:lnTo>
                    <a:pt x="126" y="45"/>
                  </a:lnTo>
                  <a:lnTo>
                    <a:pt x="134" y="12"/>
                  </a:lnTo>
                  <a:lnTo>
                    <a:pt x="110" y="0"/>
                  </a:lnTo>
                  <a:lnTo>
                    <a:pt x="20" y="108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89" name="Freeform 405"/>
            <p:cNvSpPr/>
            <p:nvPr/>
          </p:nvSpPr>
          <p:spPr bwMode="auto">
            <a:xfrm>
              <a:off x="4241153" y="1978625"/>
              <a:ext cx="124665" cy="63648"/>
            </a:xfrm>
            <a:custGeom>
              <a:avLst/>
              <a:gdLst>
                <a:gd name="T0" fmla="*/ 0 w 258"/>
                <a:gd name="T1" fmla="*/ 2 h 136"/>
                <a:gd name="T2" fmla="*/ 1 w 258"/>
                <a:gd name="T3" fmla="*/ 0 h 136"/>
                <a:gd name="T4" fmla="*/ 2 w 258"/>
                <a:gd name="T5" fmla="*/ 0 h 136"/>
                <a:gd name="T6" fmla="*/ 3 w 258"/>
                <a:gd name="T7" fmla="*/ 1 h 136"/>
                <a:gd name="T8" fmla="*/ 4 w 258"/>
                <a:gd name="T9" fmla="*/ 0 h 136"/>
                <a:gd name="T10" fmla="*/ 5 w 258"/>
                <a:gd name="T11" fmla="*/ 1 h 136"/>
                <a:gd name="T12" fmla="*/ 5 w 258"/>
                <a:gd name="T13" fmla="*/ 2 h 136"/>
                <a:gd name="T14" fmla="*/ 6 w 258"/>
                <a:gd name="T15" fmla="*/ 3 h 136"/>
                <a:gd name="T16" fmla="*/ 3 w 258"/>
                <a:gd name="T17" fmla="*/ 3 h 136"/>
                <a:gd name="T18" fmla="*/ 3 w 258"/>
                <a:gd name="T19" fmla="*/ 3 h 136"/>
                <a:gd name="T20" fmla="*/ 2 w 258"/>
                <a:gd name="T21" fmla="*/ 4 h 136"/>
                <a:gd name="T22" fmla="*/ 0 w 258"/>
                <a:gd name="T23" fmla="*/ 2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36"/>
                <a:gd name="T38" fmla="*/ 258 w 258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36">
                  <a:moveTo>
                    <a:pt x="0" y="73"/>
                  </a:moveTo>
                  <a:lnTo>
                    <a:pt x="53" y="5"/>
                  </a:lnTo>
                  <a:lnTo>
                    <a:pt x="88" y="0"/>
                  </a:lnTo>
                  <a:lnTo>
                    <a:pt x="147" y="50"/>
                  </a:lnTo>
                  <a:lnTo>
                    <a:pt x="157" y="13"/>
                  </a:lnTo>
                  <a:lnTo>
                    <a:pt x="220" y="44"/>
                  </a:lnTo>
                  <a:lnTo>
                    <a:pt x="216" y="93"/>
                  </a:lnTo>
                  <a:lnTo>
                    <a:pt x="258" y="112"/>
                  </a:lnTo>
                  <a:lnTo>
                    <a:pt x="123" y="120"/>
                  </a:lnTo>
                  <a:lnTo>
                    <a:pt x="115" y="98"/>
                  </a:lnTo>
                  <a:lnTo>
                    <a:pt x="92" y="136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0" name="Freeform 406"/>
            <p:cNvSpPr/>
            <p:nvPr/>
          </p:nvSpPr>
          <p:spPr bwMode="auto">
            <a:xfrm>
              <a:off x="4328757" y="1981808"/>
              <a:ext cx="75810" cy="42962"/>
            </a:xfrm>
            <a:custGeom>
              <a:avLst/>
              <a:gdLst>
                <a:gd name="T0" fmla="*/ 0 w 158"/>
                <a:gd name="T1" fmla="*/ 0 h 92"/>
                <a:gd name="T2" fmla="*/ 1 w 158"/>
                <a:gd name="T3" fmla="*/ 1 h 92"/>
                <a:gd name="T4" fmla="*/ 1 w 158"/>
                <a:gd name="T5" fmla="*/ 2 h 92"/>
                <a:gd name="T6" fmla="*/ 1 w 158"/>
                <a:gd name="T7" fmla="*/ 2 h 92"/>
                <a:gd name="T8" fmla="*/ 3 w 158"/>
                <a:gd name="T9" fmla="*/ 2 h 92"/>
                <a:gd name="T10" fmla="*/ 4 w 158"/>
                <a:gd name="T11" fmla="*/ 1 h 92"/>
                <a:gd name="T12" fmla="*/ 0 w 15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92"/>
                <a:gd name="T23" fmla="*/ 158 w 15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92">
                  <a:moveTo>
                    <a:pt x="0" y="0"/>
                  </a:moveTo>
                  <a:lnTo>
                    <a:pt x="50" y="33"/>
                  </a:lnTo>
                  <a:lnTo>
                    <a:pt x="39" y="65"/>
                  </a:lnTo>
                  <a:lnTo>
                    <a:pt x="64" y="92"/>
                  </a:lnTo>
                  <a:lnTo>
                    <a:pt x="110" y="92"/>
                  </a:lnTo>
                  <a:lnTo>
                    <a:pt x="158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1" name="Freeform 407"/>
            <p:cNvSpPr/>
            <p:nvPr/>
          </p:nvSpPr>
          <p:spPr bwMode="auto">
            <a:xfrm>
              <a:off x="4337181" y="2702623"/>
              <a:ext cx="53909" cy="219586"/>
            </a:xfrm>
            <a:custGeom>
              <a:avLst/>
              <a:gdLst>
                <a:gd name="T0" fmla="*/ 0 w 115"/>
                <a:gd name="T1" fmla="*/ 3 h 483"/>
                <a:gd name="T2" fmla="*/ 0 w 115"/>
                <a:gd name="T3" fmla="*/ 4 h 483"/>
                <a:gd name="T4" fmla="*/ 0 w 115"/>
                <a:gd name="T5" fmla="*/ 11 h 483"/>
                <a:gd name="T6" fmla="*/ 1 w 115"/>
                <a:gd name="T7" fmla="*/ 10 h 483"/>
                <a:gd name="T8" fmla="*/ 1 w 115"/>
                <a:gd name="T9" fmla="*/ 11 h 483"/>
                <a:gd name="T10" fmla="*/ 1 w 115"/>
                <a:gd name="T11" fmla="*/ 9 h 483"/>
                <a:gd name="T12" fmla="*/ 1 w 115"/>
                <a:gd name="T13" fmla="*/ 7 h 483"/>
                <a:gd name="T14" fmla="*/ 3 w 115"/>
                <a:gd name="T15" fmla="*/ 8 h 483"/>
                <a:gd name="T16" fmla="*/ 1 w 115"/>
                <a:gd name="T17" fmla="*/ 4 h 483"/>
                <a:gd name="T18" fmla="*/ 1 w 115"/>
                <a:gd name="T19" fmla="*/ 0 h 483"/>
                <a:gd name="T20" fmla="*/ 0 w 115"/>
                <a:gd name="T21" fmla="*/ 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483"/>
                <a:gd name="T35" fmla="*/ 115 w 115"/>
                <a:gd name="T36" fmla="*/ 483 h 4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483">
                  <a:moveTo>
                    <a:pt x="0" y="123"/>
                  </a:moveTo>
                  <a:lnTo>
                    <a:pt x="19" y="182"/>
                  </a:lnTo>
                  <a:lnTo>
                    <a:pt x="19" y="483"/>
                  </a:lnTo>
                  <a:lnTo>
                    <a:pt x="39" y="446"/>
                  </a:lnTo>
                  <a:lnTo>
                    <a:pt x="70" y="469"/>
                  </a:lnTo>
                  <a:lnTo>
                    <a:pt x="32" y="387"/>
                  </a:lnTo>
                  <a:lnTo>
                    <a:pt x="53" y="304"/>
                  </a:lnTo>
                  <a:lnTo>
                    <a:pt x="115" y="329"/>
                  </a:lnTo>
                  <a:lnTo>
                    <a:pt x="57" y="169"/>
                  </a:lnTo>
                  <a:lnTo>
                    <a:pt x="39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2" name="Freeform 408"/>
            <p:cNvSpPr/>
            <p:nvPr/>
          </p:nvSpPr>
          <p:spPr bwMode="auto">
            <a:xfrm>
              <a:off x="4419729" y="2005676"/>
              <a:ext cx="84233" cy="31824"/>
            </a:xfrm>
            <a:custGeom>
              <a:avLst/>
              <a:gdLst>
                <a:gd name="T0" fmla="*/ 0 w 179"/>
                <a:gd name="T1" fmla="*/ 0 h 70"/>
                <a:gd name="T2" fmla="*/ 1 w 179"/>
                <a:gd name="T3" fmla="*/ 1 h 70"/>
                <a:gd name="T4" fmla="*/ 3 w 179"/>
                <a:gd name="T5" fmla="*/ 2 h 70"/>
                <a:gd name="T6" fmla="*/ 4 w 179"/>
                <a:gd name="T7" fmla="*/ 1 h 70"/>
                <a:gd name="T8" fmla="*/ 0 w 1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0"/>
                <a:gd name="T17" fmla="*/ 179 w 179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0">
                  <a:moveTo>
                    <a:pt x="0" y="0"/>
                  </a:moveTo>
                  <a:lnTo>
                    <a:pt x="31" y="47"/>
                  </a:lnTo>
                  <a:lnTo>
                    <a:pt x="112" y="70"/>
                  </a:lnTo>
                  <a:lnTo>
                    <a:pt x="179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3" name="Freeform 409"/>
            <p:cNvSpPr/>
            <p:nvPr/>
          </p:nvSpPr>
          <p:spPr bwMode="auto">
            <a:xfrm>
              <a:off x="1572638" y="2979494"/>
              <a:ext cx="224061" cy="178215"/>
            </a:xfrm>
            <a:custGeom>
              <a:avLst/>
              <a:gdLst>
                <a:gd name="T0" fmla="*/ 0 w 469"/>
                <a:gd name="T1" fmla="*/ 1 h 392"/>
                <a:gd name="T2" fmla="*/ 0 w 469"/>
                <a:gd name="T3" fmla="*/ 2 h 392"/>
                <a:gd name="T4" fmla="*/ 3 w 469"/>
                <a:gd name="T5" fmla="*/ 3 h 392"/>
                <a:gd name="T6" fmla="*/ 2 w 469"/>
                <a:gd name="T7" fmla="*/ 5 h 392"/>
                <a:gd name="T8" fmla="*/ 2 w 469"/>
                <a:gd name="T9" fmla="*/ 8 h 392"/>
                <a:gd name="T10" fmla="*/ 3 w 469"/>
                <a:gd name="T11" fmla="*/ 9 h 392"/>
                <a:gd name="T12" fmla="*/ 6 w 469"/>
                <a:gd name="T13" fmla="*/ 8 h 392"/>
                <a:gd name="T14" fmla="*/ 8 w 469"/>
                <a:gd name="T15" fmla="*/ 6 h 392"/>
                <a:gd name="T16" fmla="*/ 8 w 469"/>
                <a:gd name="T17" fmla="*/ 5 h 392"/>
                <a:gd name="T18" fmla="*/ 9 w 469"/>
                <a:gd name="T19" fmla="*/ 3 h 392"/>
                <a:gd name="T20" fmla="*/ 11 w 469"/>
                <a:gd name="T21" fmla="*/ 2 h 392"/>
                <a:gd name="T22" fmla="*/ 11 w 469"/>
                <a:gd name="T23" fmla="*/ 1 h 392"/>
                <a:gd name="T24" fmla="*/ 9 w 469"/>
                <a:gd name="T25" fmla="*/ 1 h 392"/>
                <a:gd name="T26" fmla="*/ 9 w 469"/>
                <a:gd name="T27" fmla="*/ 1 h 392"/>
                <a:gd name="T28" fmla="*/ 6 w 469"/>
                <a:gd name="T29" fmla="*/ 0 h 392"/>
                <a:gd name="T30" fmla="*/ 1 w 469"/>
                <a:gd name="T31" fmla="*/ 0 h 392"/>
                <a:gd name="T32" fmla="*/ 0 w 469"/>
                <a:gd name="T33" fmla="*/ 1 h 3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9"/>
                <a:gd name="T52" fmla="*/ 0 h 392"/>
                <a:gd name="T53" fmla="*/ 469 w 469"/>
                <a:gd name="T54" fmla="*/ 392 h 3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9" h="392">
                  <a:moveTo>
                    <a:pt x="0" y="33"/>
                  </a:moveTo>
                  <a:lnTo>
                    <a:pt x="13" y="97"/>
                  </a:lnTo>
                  <a:lnTo>
                    <a:pt x="112" y="106"/>
                  </a:lnTo>
                  <a:lnTo>
                    <a:pt x="70" y="209"/>
                  </a:lnTo>
                  <a:lnTo>
                    <a:pt x="70" y="335"/>
                  </a:lnTo>
                  <a:lnTo>
                    <a:pt x="138" y="392"/>
                  </a:lnTo>
                  <a:lnTo>
                    <a:pt x="275" y="355"/>
                  </a:lnTo>
                  <a:lnTo>
                    <a:pt x="354" y="261"/>
                  </a:lnTo>
                  <a:lnTo>
                    <a:pt x="338" y="223"/>
                  </a:lnTo>
                  <a:lnTo>
                    <a:pt x="379" y="152"/>
                  </a:lnTo>
                  <a:lnTo>
                    <a:pt x="468" y="98"/>
                  </a:lnTo>
                  <a:lnTo>
                    <a:pt x="469" y="67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279" y="13"/>
                  </a:lnTo>
                  <a:lnTo>
                    <a:pt x="39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4" name="Freeform 410"/>
            <p:cNvSpPr/>
            <p:nvPr/>
          </p:nvSpPr>
          <p:spPr bwMode="auto">
            <a:xfrm>
              <a:off x="1934842" y="1811549"/>
              <a:ext cx="193737" cy="151165"/>
            </a:xfrm>
            <a:custGeom>
              <a:avLst/>
              <a:gdLst>
                <a:gd name="T0" fmla="*/ 0 w 404"/>
                <a:gd name="T1" fmla="*/ 1 h 334"/>
                <a:gd name="T2" fmla="*/ 0 w 404"/>
                <a:gd name="T3" fmla="*/ 2 h 334"/>
                <a:gd name="T4" fmla="*/ 1 w 404"/>
                <a:gd name="T5" fmla="*/ 2 h 334"/>
                <a:gd name="T6" fmla="*/ 1 w 404"/>
                <a:gd name="T7" fmla="*/ 2 h 334"/>
                <a:gd name="T8" fmla="*/ 1 w 404"/>
                <a:gd name="T9" fmla="*/ 3 h 334"/>
                <a:gd name="T10" fmla="*/ 0 w 404"/>
                <a:gd name="T11" fmla="*/ 3 h 334"/>
                <a:gd name="T12" fmla="*/ 2 w 404"/>
                <a:gd name="T13" fmla="*/ 3 h 334"/>
                <a:gd name="T14" fmla="*/ 1 w 404"/>
                <a:gd name="T15" fmla="*/ 4 h 334"/>
                <a:gd name="T16" fmla="*/ 2 w 404"/>
                <a:gd name="T17" fmla="*/ 4 h 334"/>
                <a:gd name="T18" fmla="*/ 3 w 404"/>
                <a:gd name="T19" fmla="*/ 4 h 334"/>
                <a:gd name="T20" fmla="*/ 3 w 404"/>
                <a:gd name="T21" fmla="*/ 3 h 334"/>
                <a:gd name="T22" fmla="*/ 4 w 404"/>
                <a:gd name="T23" fmla="*/ 3 h 334"/>
                <a:gd name="T24" fmla="*/ 4 w 404"/>
                <a:gd name="T25" fmla="*/ 4 h 334"/>
                <a:gd name="T26" fmla="*/ 5 w 404"/>
                <a:gd name="T27" fmla="*/ 3 h 334"/>
                <a:gd name="T28" fmla="*/ 5 w 404"/>
                <a:gd name="T29" fmla="*/ 4 h 334"/>
                <a:gd name="T30" fmla="*/ 6 w 404"/>
                <a:gd name="T31" fmla="*/ 4 h 334"/>
                <a:gd name="T32" fmla="*/ 3 w 404"/>
                <a:gd name="T33" fmla="*/ 5 h 334"/>
                <a:gd name="T34" fmla="*/ 3 w 404"/>
                <a:gd name="T35" fmla="*/ 5 h 334"/>
                <a:gd name="T36" fmla="*/ 5 w 404"/>
                <a:gd name="T37" fmla="*/ 5 h 334"/>
                <a:gd name="T38" fmla="*/ 4 w 404"/>
                <a:gd name="T39" fmla="*/ 5 h 334"/>
                <a:gd name="T40" fmla="*/ 5 w 404"/>
                <a:gd name="T41" fmla="*/ 6 h 334"/>
                <a:gd name="T42" fmla="*/ 3 w 404"/>
                <a:gd name="T43" fmla="*/ 6 h 334"/>
                <a:gd name="T44" fmla="*/ 5 w 404"/>
                <a:gd name="T45" fmla="*/ 8 h 334"/>
                <a:gd name="T46" fmla="*/ 7 w 404"/>
                <a:gd name="T47" fmla="*/ 4 h 334"/>
                <a:gd name="T48" fmla="*/ 9 w 404"/>
                <a:gd name="T49" fmla="*/ 3 h 334"/>
                <a:gd name="T50" fmla="*/ 7 w 404"/>
                <a:gd name="T51" fmla="*/ 2 h 334"/>
                <a:gd name="T52" fmla="*/ 7 w 404"/>
                <a:gd name="T53" fmla="*/ 1 h 334"/>
                <a:gd name="T54" fmla="*/ 6 w 404"/>
                <a:gd name="T55" fmla="*/ 2 h 334"/>
                <a:gd name="T56" fmla="*/ 6 w 404"/>
                <a:gd name="T57" fmla="*/ 1 h 334"/>
                <a:gd name="T58" fmla="*/ 5 w 404"/>
                <a:gd name="T59" fmla="*/ 0 h 334"/>
                <a:gd name="T60" fmla="*/ 4 w 404"/>
                <a:gd name="T61" fmla="*/ 1 h 334"/>
                <a:gd name="T62" fmla="*/ 5 w 404"/>
                <a:gd name="T63" fmla="*/ 3 h 334"/>
                <a:gd name="T64" fmla="*/ 3 w 404"/>
                <a:gd name="T65" fmla="*/ 1 h 334"/>
                <a:gd name="T66" fmla="*/ 3 w 404"/>
                <a:gd name="T67" fmla="*/ 1 h 334"/>
                <a:gd name="T68" fmla="*/ 3 w 404"/>
                <a:gd name="T69" fmla="*/ 2 h 334"/>
                <a:gd name="T70" fmla="*/ 1 w 404"/>
                <a:gd name="T71" fmla="*/ 1 h 334"/>
                <a:gd name="T72" fmla="*/ 3 w 404"/>
                <a:gd name="T73" fmla="*/ 1 h 334"/>
                <a:gd name="T74" fmla="*/ 0 w 404"/>
                <a:gd name="T75" fmla="*/ 1 h 3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"/>
                <a:gd name="T115" fmla="*/ 0 h 334"/>
                <a:gd name="T116" fmla="*/ 404 w 404"/>
                <a:gd name="T117" fmla="*/ 334 h 3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" h="334">
                  <a:moveTo>
                    <a:pt x="0" y="41"/>
                  </a:moveTo>
                  <a:lnTo>
                    <a:pt x="2" y="81"/>
                  </a:lnTo>
                  <a:lnTo>
                    <a:pt x="43" y="81"/>
                  </a:lnTo>
                  <a:lnTo>
                    <a:pt x="30" y="100"/>
                  </a:lnTo>
                  <a:lnTo>
                    <a:pt x="64" y="115"/>
                  </a:lnTo>
                  <a:lnTo>
                    <a:pt x="19" y="112"/>
                  </a:lnTo>
                  <a:lnTo>
                    <a:pt x="94" y="147"/>
                  </a:lnTo>
                  <a:lnTo>
                    <a:pt x="66" y="160"/>
                  </a:lnTo>
                  <a:lnTo>
                    <a:pt x="86" y="187"/>
                  </a:lnTo>
                  <a:lnTo>
                    <a:pt x="151" y="170"/>
                  </a:lnTo>
                  <a:lnTo>
                    <a:pt x="150" y="135"/>
                  </a:lnTo>
                  <a:lnTo>
                    <a:pt x="176" y="123"/>
                  </a:lnTo>
                  <a:lnTo>
                    <a:pt x="182" y="162"/>
                  </a:lnTo>
                  <a:lnTo>
                    <a:pt x="224" y="135"/>
                  </a:lnTo>
                  <a:lnTo>
                    <a:pt x="215" y="162"/>
                  </a:lnTo>
                  <a:lnTo>
                    <a:pt x="250" y="164"/>
                  </a:lnTo>
                  <a:lnTo>
                    <a:pt x="113" y="203"/>
                  </a:lnTo>
                  <a:lnTo>
                    <a:pt x="118" y="230"/>
                  </a:lnTo>
                  <a:lnTo>
                    <a:pt x="235" y="211"/>
                  </a:lnTo>
                  <a:lnTo>
                    <a:pt x="157" y="237"/>
                  </a:lnTo>
                  <a:lnTo>
                    <a:pt x="201" y="252"/>
                  </a:lnTo>
                  <a:lnTo>
                    <a:pt x="120" y="265"/>
                  </a:lnTo>
                  <a:lnTo>
                    <a:pt x="238" y="334"/>
                  </a:lnTo>
                  <a:lnTo>
                    <a:pt x="314" y="162"/>
                  </a:lnTo>
                  <a:lnTo>
                    <a:pt x="404" y="122"/>
                  </a:lnTo>
                  <a:lnTo>
                    <a:pt x="306" y="92"/>
                  </a:lnTo>
                  <a:lnTo>
                    <a:pt x="291" y="47"/>
                  </a:lnTo>
                  <a:lnTo>
                    <a:pt x="261" y="73"/>
                  </a:lnTo>
                  <a:lnTo>
                    <a:pt x="276" y="34"/>
                  </a:lnTo>
                  <a:lnTo>
                    <a:pt x="208" y="0"/>
                  </a:lnTo>
                  <a:lnTo>
                    <a:pt x="185" y="34"/>
                  </a:lnTo>
                  <a:lnTo>
                    <a:pt x="216" y="115"/>
                  </a:lnTo>
                  <a:lnTo>
                    <a:pt x="143" y="30"/>
                  </a:lnTo>
                  <a:lnTo>
                    <a:pt x="118" y="47"/>
                  </a:lnTo>
                  <a:lnTo>
                    <a:pt x="134" y="89"/>
                  </a:lnTo>
                  <a:lnTo>
                    <a:pt x="62" y="51"/>
                  </a:lnTo>
                  <a:lnTo>
                    <a:pt x="113" y="27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5" name="Freeform 411"/>
            <p:cNvSpPr/>
            <p:nvPr/>
          </p:nvSpPr>
          <p:spPr bwMode="auto">
            <a:xfrm>
              <a:off x="2059507" y="1790864"/>
              <a:ext cx="175206" cy="63648"/>
            </a:xfrm>
            <a:custGeom>
              <a:avLst/>
              <a:gdLst>
                <a:gd name="T0" fmla="*/ 0 w 365"/>
                <a:gd name="T1" fmla="*/ 1 h 141"/>
                <a:gd name="T2" fmla="*/ 1 w 365"/>
                <a:gd name="T3" fmla="*/ 1 h 141"/>
                <a:gd name="T4" fmla="*/ 0 w 365"/>
                <a:gd name="T5" fmla="*/ 1 h 141"/>
                <a:gd name="T6" fmla="*/ 1 w 365"/>
                <a:gd name="T7" fmla="*/ 2 h 141"/>
                <a:gd name="T8" fmla="*/ 4 w 365"/>
                <a:gd name="T9" fmla="*/ 2 h 141"/>
                <a:gd name="T10" fmla="*/ 2 w 365"/>
                <a:gd name="T11" fmla="*/ 2 h 141"/>
                <a:gd name="T12" fmla="*/ 5 w 365"/>
                <a:gd name="T13" fmla="*/ 3 h 141"/>
                <a:gd name="T14" fmla="*/ 7 w 365"/>
                <a:gd name="T15" fmla="*/ 3 h 141"/>
                <a:gd name="T16" fmla="*/ 9 w 365"/>
                <a:gd name="T17" fmla="*/ 1 h 141"/>
                <a:gd name="T18" fmla="*/ 8 w 365"/>
                <a:gd name="T19" fmla="*/ 1 h 141"/>
                <a:gd name="T20" fmla="*/ 6 w 365"/>
                <a:gd name="T21" fmla="*/ 1 h 141"/>
                <a:gd name="T22" fmla="*/ 7 w 365"/>
                <a:gd name="T23" fmla="*/ 0 h 141"/>
                <a:gd name="T24" fmla="*/ 5 w 365"/>
                <a:gd name="T25" fmla="*/ 1 h 141"/>
                <a:gd name="T26" fmla="*/ 5 w 365"/>
                <a:gd name="T27" fmla="*/ 0 h 141"/>
                <a:gd name="T28" fmla="*/ 4 w 365"/>
                <a:gd name="T29" fmla="*/ 1 h 141"/>
                <a:gd name="T30" fmla="*/ 2 w 365"/>
                <a:gd name="T31" fmla="*/ 0 h 141"/>
                <a:gd name="T32" fmla="*/ 2 w 365"/>
                <a:gd name="T33" fmla="*/ 1 h 141"/>
                <a:gd name="T34" fmla="*/ 1 w 365"/>
                <a:gd name="T35" fmla="*/ 0 h 141"/>
                <a:gd name="T36" fmla="*/ 2 w 365"/>
                <a:gd name="T37" fmla="*/ 1 h 141"/>
                <a:gd name="T38" fmla="*/ 0 w 365"/>
                <a:gd name="T39" fmla="*/ 1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5"/>
                <a:gd name="T61" fmla="*/ 0 h 141"/>
                <a:gd name="T62" fmla="*/ 365 w 365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5" h="141">
                  <a:moveTo>
                    <a:pt x="0" y="38"/>
                  </a:moveTo>
                  <a:lnTo>
                    <a:pt x="53" y="49"/>
                  </a:lnTo>
                  <a:lnTo>
                    <a:pt x="19" y="66"/>
                  </a:lnTo>
                  <a:lnTo>
                    <a:pt x="33" y="76"/>
                  </a:lnTo>
                  <a:lnTo>
                    <a:pt x="168" y="74"/>
                  </a:lnTo>
                  <a:lnTo>
                    <a:pt x="83" y="96"/>
                  </a:lnTo>
                  <a:lnTo>
                    <a:pt x="219" y="141"/>
                  </a:lnTo>
                  <a:lnTo>
                    <a:pt x="309" y="115"/>
                  </a:lnTo>
                  <a:lnTo>
                    <a:pt x="365" y="66"/>
                  </a:lnTo>
                  <a:lnTo>
                    <a:pt x="351" y="43"/>
                  </a:lnTo>
                  <a:lnTo>
                    <a:pt x="265" y="45"/>
                  </a:lnTo>
                  <a:lnTo>
                    <a:pt x="277" y="19"/>
                  </a:lnTo>
                  <a:lnTo>
                    <a:pt x="209" y="45"/>
                  </a:lnTo>
                  <a:lnTo>
                    <a:pt x="198" y="0"/>
                  </a:lnTo>
                  <a:lnTo>
                    <a:pt x="182" y="57"/>
                  </a:lnTo>
                  <a:lnTo>
                    <a:pt x="83" y="0"/>
                  </a:lnTo>
                  <a:lnTo>
                    <a:pt x="85" y="35"/>
                  </a:lnTo>
                  <a:lnTo>
                    <a:pt x="57" y="19"/>
                  </a:lnTo>
                  <a:lnTo>
                    <a:pt x="69" y="5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6" name="Freeform 412"/>
            <p:cNvSpPr/>
            <p:nvPr/>
          </p:nvSpPr>
          <p:spPr bwMode="auto">
            <a:xfrm>
              <a:off x="2120156" y="1894292"/>
              <a:ext cx="74125" cy="41371"/>
            </a:xfrm>
            <a:custGeom>
              <a:avLst/>
              <a:gdLst>
                <a:gd name="T0" fmla="*/ 0 w 157"/>
                <a:gd name="T1" fmla="*/ 2 h 92"/>
                <a:gd name="T2" fmla="*/ 0 w 157"/>
                <a:gd name="T3" fmla="*/ 1 h 92"/>
                <a:gd name="T4" fmla="*/ 2 w 157"/>
                <a:gd name="T5" fmla="*/ 0 h 92"/>
                <a:gd name="T6" fmla="*/ 2 w 157"/>
                <a:gd name="T7" fmla="*/ 1 h 92"/>
                <a:gd name="T8" fmla="*/ 3 w 157"/>
                <a:gd name="T9" fmla="*/ 1 h 92"/>
                <a:gd name="T10" fmla="*/ 1 w 157"/>
                <a:gd name="T11" fmla="*/ 2 h 92"/>
                <a:gd name="T12" fmla="*/ 2 w 157"/>
                <a:gd name="T13" fmla="*/ 1 h 92"/>
                <a:gd name="T14" fmla="*/ 0 w 157"/>
                <a:gd name="T15" fmla="*/ 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7"/>
                <a:gd name="T25" fmla="*/ 0 h 92"/>
                <a:gd name="T26" fmla="*/ 157 w 15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7" h="92">
                  <a:moveTo>
                    <a:pt x="0" y="73"/>
                  </a:moveTo>
                  <a:lnTo>
                    <a:pt x="14" y="26"/>
                  </a:lnTo>
                  <a:lnTo>
                    <a:pt x="78" y="0"/>
                  </a:lnTo>
                  <a:lnTo>
                    <a:pt x="88" y="26"/>
                  </a:lnTo>
                  <a:lnTo>
                    <a:pt x="157" y="48"/>
                  </a:lnTo>
                  <a:lnTo>
                    <a:pt x="62" y="92"/>
                  </a:lnTo>
                  <a:lnTo>
                    <a:pt x="78" y="68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7" name="Freeform 413"/>
            <p:cNvSpPr/>
            <p:nvPr/>
          </p:nvSpPr>
          <p:spPr bwMode="auto">
            <a:xfrm>
              <a:off x="1943265" y="2250723"/>
              <a:ext cx="235854" cy="423261"/>
            </a:xfrm>
            <a:custGeom>
              <a:avLst/>
              <a:gdLst>
                <a:gd name="T0" fmla="*/ 0 w 492"/>
                <a:gd name="T1" fmla="*/ 16 h 935"/>
                <a:gd name="T2" fmla="*/ 0 w 492"/>
                <a:gd name="T3" fmla="*/ 18 h 935"/>
                <a:gd name="T4" fmla="*/ 1 w 492"/>
                <a:gd name="T5" fmla="*/ 20 h 935"/>
                <a:gd name="T6" fmla="*/ 1 w 492"/>
                <a:gd name="T7" fmla="*/ 22 h 935"/>
                <a:gd name="T8" fmla="*/ 4 w 492"/>
                <a:gd name="T9" fmla="*/ 20 h 935"/>
                <a:gd name="T10" fmla="*/ 5 w 492"/>
                <a:gd name="T11" fmla="*/ 17 h 935"/>
                <a:gd name="T12" fmla="*/ 4 w 492"/>
                <a:gd name="T13" fmla="*/ 17 h 935"/>
                <a:gd name="T14" fmla="*/ 6 w 492"/>
                <a:gd name="T15" fmla="*/ 16 h 935"/>
                <a:gd name="T16" fmla="*/ 4 w 492"/>
                <a:gd name="T17" fmla="*/ 16 h 935"/>
                <a:gd name="T18" fmla="*/ 6 w 492"/>
                <a:gd name="T19" fmla="*/ 16 h 935"/>
                <a:gd name="T20" fmla="*/ 7 w 492"/>
                <a:gd name="T21" fmla="*/ 15 h 935"/>
                <a:gd name="T22" fmla="*/ 5 w 492"/>
                <a:gd name="T23" fmla="*/ 14 h 935"/>
                <a:gd name="T24" fmla="*/ 4 w 492"/>
                <a:gd name="T25" fmla="*/ 15 h 935"/>
                <a:gd name="T26" fmla="*/ 5 w 492"/>
                <a:gd name="T27" fmla="*/ 14 h 935"/>
                <a:gd name="T28" fmla="*/ 5 w 492"/>
                <a:gd name="T29" fmla="*/ 11 h 935"/>
                <a:gd name="T30" fmla="*/ 9 w 492"/>
                <a:gd name="T31" fmla="*/ 8 h 935"/>
                <a:gd name="T32" fmla="*/ 9 w 492"/>
                <a:gd name="T33" fmla="*/ 7 h 935"/>
                <a:gd name="T34" fmla="*/ 9 w 492"/>
                <a:gd name="T35" fmla="*/ 6 h 935"/>
                <a:gd name="T36" fmla="*/ 11 w 492"/>
                <a:gd name="T37" fmla="*/ 5 h 935"/>
                <a:gd name="T38" fmla="*/ 11 w 492"/>
                <a:gd name="T39" fmla="*/ 2 h 935"/>
                <a:gd name="T40" fmla="*/ 8 w 492"/>
                <a:gd name="T41" fmla="*/ 0 h 935"/>
                <a:gd name="T42" fmla="*/ 8 w 492"/>
                <a:gd name="T43" fmla="*/ 0 h 935"/>
                <a:gd name="T44" fmla="*/ 8 w 492"/>
                <a:gd name="T45" fmla="*/ 1 h 935"/>
                <a:gd name="T46" fmla="*/ 6 w 492"/>
                <a:gd name="T47" fmla="*/ 1 h 935"/>
                <a:gd name="T48" fmla="*/ 6 w 492"/>
                <a:gd name="T49" fmla="*/ 2 h 935"/>
                <a:gd name="T50" fmla="*/ 5 w 492"/>
                <a:gd name="T51" fmla="*/ 2 h 935"/>
                <a:gd name="T52" fmla="*/ 5 w 492"/>
                <a:gd name="T53" fmla="*/ 3 h 935"/>
                <a:gd name="T54" fmla="*/ 3 w 492"/>
                <a:gd name="T55" fmla="*/ 5 h 935"/>
                <a:gd name="T56" fmla="*/ 2 w 492"/>
                <a:gd name="T57" fmla="*/ 7 h 935"/>
                <a:gd name="T58" fmla="*/ 3 w 492"/>
                <a:gd name="T59" fmla="*/ 9 h 935"/>
                <a:gd name="T60" fmla="*/ 1 w 492"/>
                <a:gd name="T61" fmla="*/ 9 h 935"/>
                <a:gd name="T62" fmla="*/ 1 w 492"/>
                <a:gd name="T63" fmla="*/ 12 h 935"/>
                <a:gd name="T64" fmla="*/ 1 w 492"/>
                <a:gd name="T65" fmla="*/ 13 h 935"/>
                <a:gd name="T66" fmla="*/ 1 w 492"/>
                <a:gd name="T67" fmla="*/ 13 h 935"/>
                <a:gd name="T68" fmla="*/ 1 w 492"/>
                <a:gd name="T69" fmla="*/ 15 h 935"/>
                <a:gd name="T70" fmla="*/ 0 w 492"/>
                <a:gd name="T71" fmla="*/ 16 h 9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2"/>
                <a:gd name="T109" fmla="*/ 0 h 935"/>
                <a:gd name="T110" fmla="*/ 492 w 492"/>
                <a:gd name="T111" fmla="*/ 935 h 9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2" h="935">
                  <a:moveTo>
                    <a:pt x="0" y="704"/>
                  </a:moveTo>
                  <a:lnTo>
                    <a:pt x="19" y="810"/>
                  </a:lnTo>
                  <a:lnTo>
                    <a:pt x="63" y="862"/>
                  </a:lnTo>
                  <a:lnTo>
                    <a:pt x="59" y="935"/>
                  </a:lnTo>
                  <a:lnTo>
                    <a:pt x="179" y="885"/>
                  </a:lnTo>
                  <a:lnTo>
                    <a:pt x="209" y="739"/>
                  </a:lnTo>
                  <a:lnTo>
                    <a:pt x="187" y="732"/>
                  </a:lnTo>
                  <a:lnTo>
                    <a:pt x="275" y="686"/>
                  </a:lnTo>
                  <a:lnTo>
                    <a:pt x="191" y="675"/>
                  </a:lnTo>
                  <a:lnTo>
                    <a:pt x="253" y="686"/>
                  </a:lnTo>
                  <a:lnTo>
                    <a:pt x="290" y="648"/>
                  </a:lnTo>
                  <a:lnTo>
                    <a:pt x="237" y="599"/>
                  </a:lnTo>
                  <a:lnTo>
                    <a:pt x="189" y="633"/>
                  </a:lnTo>
                  <a:lnTo>
                    <a:pt x="227" y="604"/>
                  </a:lnTo>
                  <a:lnTo>
                    <a:pt x="228" y="470"/>
                  </a:lnTo>
                  <a:lnTo>
                    <a:pt x="395" y="341"/>
                  </a:lnTo>
                  <a:lnTo>
                    <a:pt x="383" y="314"/>
                  </a:lnTo>
                  <a:lnTo>
                    <a:pt x="410" y="249"/>
                  </a:lnTo>
                  <a:lnTo>
                    <a:pt x="492" y="230"/>
                  </a:lnTo>
                  <a:lnTo>
                    <a:pt x="470" y="79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38" y="48"/>
                  </a:lnTo>
                  <a:lnTo>
                    <a:pt x="270" y="39"/>
                  </a:lnTo>
                  <a:lnTo>
                    <a:pt x="253" y="79"/>
                  </a:lnTo>
                  <a:lnTo>
                    <a:pt x="208" y="90"/>
                  </a:lnTo>
                  <a:lnTo>
                    <a:pt x="196" y="150"/>
                  </a:lnTo>
                  <a:lnTo>
                    <a:pt x="129" y="222"/>
                  </a:lnTo>
                  <a:lnTo>
                    <a:pt x="97" y="324"/>
                  </a:lnTo>
                  <a:lnTo>
                    <a:pt x="109" y="364"/>
                  </a:lnTo>
                  <a:lnTo>
                    <a:pt x="42" y="394"/>
                  </a:lnTo>
                  <a:lnTo>
                    <a:pt x="35" y="526"/>
                  </a:lnTo>
                  <a:lnTo>
                    <a:pt x="57" y="553"/>
                  </a:lnTo>
                  <a:lnTo>
                    <a:pt x="35" y="578"/>
                  </a:lnTo>
                  <a:lnTo>
                    <a:pt x="46" y="636"/>
                  </a:lnTo>
                  <a:lnTo>
                    <a:pt x="0" y="70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8" name="Freeform 414"/>
            <p:cNvSpPr/>
            <p:nvPr/>
          </p:nvSpPr>
          <p:spPr bwMode="auto">
            <a:xfrm>
              <a:off x="1847239" y="2879248"/>
              <a:ext cx="80864" cy="44554"/>
            </a:xfrm>
            <a:custGeom>
              <a:avLst/>
              <a:gdLst>
                <a:gd name="T0" fmla="*/ 0 w 169"/>
                <a:gd name="T1" fmla="*/ 1 h 98"/>
                <a:gd name="T2" fmla="*/ 1 w 169"/>
                <a:gd name="T3" fmla="*/ 2 h 98"/>
                <a:gd name="T4" fmla="*/ 2 w 169"/>
                <a:gd name="T5" fmla="*/ 2 h 98"/>
                <a:gd name="T6" fmla="*/ 3 w 169"/>
                <a:gd name="T7" fmla="*/ 2 h 98"/>
                <a:gd name="T8" fmla="*/ 4 w 169"/>
                <a:gd name="T9" fmla="*/ 1 h 98"/>
                <a:gd name="T10" fmla="*/ 3 w 169"/>
                <a:gd name="T11" fmla="*/ 1 h 98"/>
                <a:gd name="T12" fmla="*/ 3 w 169"/>
                <a:gd name="T13" fmla="*/ 0 h 98"/>
                <a:gd name="T14" fmla="*/ 3 w 169"/>
                <a:gd name="T15" fmla="*/ 0 h 98"/>
                <a:gd name="T16" fmla="*/ 1 w 169"/>
                <a:gd name="T17" fmla="*/ 0 h 98"/>
                <a:gd name="T18" fmla="*/ 0 w 169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98"/>
                <a:gd name="T32" fmla="*/ 169 w 169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98">
                  <a:moveTo>
                    <a:pt x="0" y="66"/>
                  </a:moveTo>
                  <a:lnTo>
                    <a:pt x="39" y="98"/>
                  </a:lnTo>
                  <a:lnTo>
                    <a:pt x="92" y="70"/>
                  </a:lnTo>
                  <a:lnTo>
                    <a:pt x="115" y="96"/>
                  </a:lnTo>
                  <a:lnTo>
                    <a:pt x="169" y="44"/>
                  </a:lnTo>
                  <a:lnTo>
                    <a:pt x="136" y="38"/>
                  </a:lnTo>
                  <a:lnTo>
                    <a:pt x="135" y="16"/>
                  </a:lnTo>
                  <a:lnTo>
                    <a:pt x="128" y="9"/>
                  </a:lnTo>
                  <a:lnTo>
                    <a:pt x="54" y="0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699" name="Freeform 415"/>
            <p:cNvSpPr/>
            <p:nvPr/>
          </p:nvSpPr>
          <p:spPr bwMode="auto">
            <a:xfrm>
              <a:off x="2388018" y="3132251"/>
              <a:ext cx="131404" cy="109794"/>
            </a:xfrm>
            <a:custGeom>
              <a:avLst/>
              <a:gdLst>
                <a:gd name="T0" fmla="*/ 0 w 273"/>
                <a:gd name="T1" fmla="*/ 5 h 244"/>
                <a:gd name="T2" fmla="*/ 0 w 273"/>
                <a:gd name="T3" fmla="*/ 5 h 244"/>
                <a:gd name="T4" fmla="*/ 1 w 273"/>
                <a:gd name="T5" fmla="*/ 3 h 244"/>
                <a:gd name="T6" fmla="*/ 1 w 273"/>
                <a:gd name="T7" fmla="*/ 3 h 244"/>
                <a:gd name="T8" fmla="*/ 1 w 273"/>
                <a:gd name="T9" fmla="*/ 1 h 244"/>
                <a:gd name="T10" fmla="*/ 1 w 273"/>
                <a:gd name="T11" fmla="*/ 0 h 244"/>
                <a:gd name="T12" fmla="*/ 6 w 273"/>
                <a:gd name="T13" fmla="*/ 0 h 244"/>
                <a:gd name="T14" fmla="*/ 5 w 273"/>
                <a:gd name="T15" fmla="*/ 1 h 244"/>
                <a:gd name="T16" fmla="*/ 5 w 273"/>
                <a:gd name="T17" fmla="*/ 3 h 244"/>
                <a:gd name="T18" fmla="*/ 3 w 273"/>
                <a:gd name="T19" fmla="*/ 4 h 244"/>
                <a:gd name="T20" fmla="*/ 1 w 273"/>
                <a:gd name="T21" fmla="*/ 6 h 244"/>
                <a:gd name="T22" fmla="*/ 0 w 273"/>
                <a:gd name="T23" fmla="*/ 5 h 2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3"/>
                <a:gd name="T37" fmla="*/ 0 h 244"/>
                <a:gd name="T38" fmla="*/ 273 w 273"/>
                <a:gd name="T39" fmla="*/ 244 h 2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3" h="244">
                  <a:moveTo>
                    <a:pt x="0" y="225"/>
                  </a:moveTo>
                  <a:lnTo>
                    <a:pt x="5" y="199"/>
                  </a:lnTo>
                  <a:lnTo>
                    <a:pt x="43" y="147"/>
                  </a:lnTo>
                  <a:lnTo>
                    <a:pt x="22" y="126"/>
                  </a:lnTo>
                  <a:lnTo>
                    <a:pt x="21" y="64"/>
                  </a:lnTo>
                  <a:lnTo>
                    <a:pt x="43" y="12"/>
                  </a:lnTo>
                  <a:lnTo>
                    <a:pt x="273" y="0"/>
                  </a:lnTo>
                  <a:lnTo>
                    <a:pt x="231" y="37"/>
                  </a:lnTo>
                  <a:lnTo>
                    <a:pt x="215" y="135"/>
                  </a:lnTo>
                  <a:lnTo>
                    <a:pt x="122" y="191"/>
                  </a:lnTo>
                  <a:lnTo>
                    <a:pt x="38" y="244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0" name="Freeform 416"/>
            <p:cNvSpPr/>
            <p:nvPr/>
          </p:nvSpPr>
          <p:spPr bwMode="auto">
            <a:xfrm>
              <a:off x="3525169" y="3490272"/>
              <a:ext cx="146566" cy="307102"/>
            </a:xfrm>
            <a:custGeom>
              <a:avLst/>
              <a:gdLst>
                <a:gd name="T0" fmla="*/ 0 w 303"/>
                <a:gd name="T1" fmla="*/ 3 h 678"/>
                <a:gd name="T2" fmla="*/ 1 w 303"/>
                <a:gd name="T3" fmla="*/ 1 h 678"/>
                <a:gd name="T4" fmla="*/ 3 w 303"/>
                <a:gd name="T5" fmla="*/ 0 h 678"/>
                <a:gd name="T6" fmla="*/ 3 w 303"/>
                <a:gd name="T7" fmla="*/ 1 h 678"/>
                <a:gd name="T8" fmla="*/ 3 w 303"/>
                <a:gd name="T9" fmla="*/ 3 h 678"/>
                <a:gd name="T10" fmla="*/ 5 w 303"/>
                <a:gd name="T11" fmla="*/ 3 h 678"/>
                <a:gd name="T12" fmla="*/ 6 w 303"/>
                <a:gd name="T13" fmla="*/ 3 h 678"/>
                <a:gd name="T14" fmla="*/ 7 w 303"/>
                <a:gd name="T15" fmla="*/ 5 h 678"/>
                <a:gd name="T16" fmla="*/ 7 w 303"/>
                <a:gd name="T17" fmla="*/ 7 h 678"/>
                <a:gd name="T18" fmla="*/ 5 w 303"/>
                <a:gd name="T19" fmla="*/ 7 h 678"/>
                <a:gd name="T20" fmla="*/ 5 w 303"/>
                <a:gd name="T21" fmla="*/ 7 h 678"/>
                <a:gd name="T22" fmla="*/ 5 w 303"/>
                <a:gd name="T23" fmla="*/ 9 h 678"/>
                <a:gd name="T24" fmla="*/ 3 w 303"/>
                <a:gd name="T25" fmla="*/ 7 h 678"/>
                <a:gd name="T26" fmla="*/ 1 w 303"/>
                <a:gd name="T27" fmla="*/ 11 h 678"/>
                <a:gd name="T28" fmla="*/ 3 w 303"/>
                <a:gd name="T29" fmla="*/ 14 h 678"/>
                <a:gd name="T30" fmla="*/ 4 w 303"/>
                <a:gd name="T31" fmla="*/ 15 h 678"/>
                <a:gd name="T32" fmla="*/ 3 w 303"/>
                <a:gd name="T33" fmla="*/ 16 h 678"/>
                <a:gd name="T34" fmla="*/ 3 w 303"/>
                <a:gd name="T35" fmla="*/ 15 h 678"/>
                <a:gd name="T36" fmla="*/ 3 w 303"/>
                <a:gd name="T37" fmla="*/ 15 h 678"/>
                <a:gd name="T38" fmla="*/ 1 w 303"/>
                <a:gd name="T39" fmla="*/ 13 h 678"/>
                <a:gd name="T40" fmla="*/ 1 w 303"/>
                <a:gd name="T41" fmla="*/ 11 h 678"/>
                <a:gd name="T42" fmla="*/ 2 w 303"/>
                <a:gd name="T43" fmla="*/ 9 h 678"/>
                <a:gd name="T44" fmla="*/ 1 w 303"/>
                <a:gd name="T45" fmla="*/ 6 h 678"/>
                <a:gd name="T46" fmla="*/ 1 w 303"/>
                <a:gd name="T47" fmla="*/ 5 h 678"/>
                <a:gd name="T48" fmla="*/ 0 w 303"/>
                <a:gd name="T49" fmla="*/ 3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3"/>
                <a:gd name="T76" fmla="*/ 0 h 678"/>
                <a:gd name="T77" fmla="*/ 303 w 303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3" h="678">
                  <a:moveTo>
                    <a:pt x="0" y="109"/>
                  </a:moveTo>
                  <a:lnTo>
                    <a:pt x="22" y="56"/>
                  </a:lnTo>
                  <a:lnTo>
                    <a:pt x="105" y="0"/>
                  </a:lnTo>
                  <a:lnTo>
                    <a:pt x="141" y="53"/>
                  </a:lnTo>
                  <a:lnTo>
                    <a:pt x="130" y="144"/>
                  </a:lnTo>
                  <a:lnTo>
                    <a:pt x="228" y="105"/>
                  </a:lnTo>
                  <a:lnTo>
                    <a:pt x="265" y="144"/>
                  </a:lnTo>
                  <a:lnTo>
                    <a:pt x="303" y="234"/>
                  </a:lnTo>
                  <a:lnTo>
                    <a:pt x="293" y="290"/>
                  </a:lnTo>
                  <a:lnTo>
                    <a:pt x="217" y="287"/>
                  </a:lnTo>
                  <a:lnTo>
                    <a:pt x="192" y="311"/>
                  </a:lnTo>
                  <a:lnTo>
                    <a:pt x="204" y="406"/>
                  </a:lnTo>
                  <a:lnTo>
                    <a:pt x="106" y="324"/>
                  </a:lnTo>
                  <a:lnTo>
                    <a:pt x="66" y="472"/>
                  </a:lnTo>
                  <a:lnTo>
                    <a:pt x="113" y="605"/>
                  </a:lnTo>
                  <a:lnTo>
                    <a:pt x="179" y="652"/>
                  </a:lnTo>
                  <a:lnTo>
                    <a:pt x="144" y="678"/>
                  </a:lnTo>
                  <a:lnTo>
                    <a:pt x="135" y="637"/>
                  </a:lnTo>
                  <a:lnTo>
                    <a:pt x="106" y="637"/>
                  </a:lnTo>
                  <a:lnTo>
                    <a:pt x="31" y="562"/>
                  </a:lnTo>
                  <a:lnTo>
                    <a:pt x="43" y="477"/>
                  </a:lnTo>
                  <a:lnTo>
                    <a:pt x="83" y="397"/>
                  </a:lnTo>
                  <a:lnTo>
                    <a:pt x="29" y="267"/>
                  </a:lnTo>
                  <a:lnTo>
                    <a:pt x="45" y="207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1" name="Freeform 417"/>
            <p:cNvSpPr/>
            <p:nvPr/>
          </p:nvSpPr>
          <p:spPr bwMode="auto">
            <a:xfrm>
              <a:off x="2672727" y="3375705"/>
              <a:ext cx="96026" cy="73195"/>
            </a:xfrm>
            <a:custGeom>
              <a:avLst/>
              <a:gdLst>
                <a:gd name="T0" fmla="*/ 0 w 201"/>
                <a:gd name="T1" fmla="*/ 2 h 159"/>
                <a:gd name="T2" fmla="*/ 0 w 201"/>
                <a:gd name="T3" fmla="*/ 2 h 159"/>
                <a:gd name="T4" fmla="*/ 1 w 201"/>
                <a:gd name="T5" fmla="*/ 2 h 159"/>
                <a:gd name="T6" fmla="*/ 3 w 201"/>
                <a:gd name="T7" fmla="*/ 2 h 159"/>
                <a:gd name="T8" fmla="*/ 4 w 201"/>
                <a:gd name="T9" fmla="*/ 0 h 159"/>
                <a:gd name="T10" fmla="*/ 5 w 201"/>
                <a:gd name="T11" fmla="*/ 1 h 159"/>
                <a:gd name="T12" fmla="*/ 4 w 201"/>
                <a:gd name="T13" fmla="*/ 1 h 159"/>
                <a:gd name="T14" fmla="*/ 4 w 201"/>
                <a:gd name="T15" fmla="*/ 2 h 159"/>
                <a:gd name="T16" fmla="*/ 4 w 201"/>
                <a:gd name="T17" fmla="*/ 4 h 159"/>
                <a:gd name="T18" fmla="*/ 1 w 201"/>
                <a:gd name="T19" fmla="*/ 3 h 159"/>
                <a:gd name="T20" fmla="*/ 0 w 201"/>
                <a:gd name="T21" fmla="*/ 2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159"/>
                <a:gd name="T35" fmla="*/ 201 w 201"/>
                <a:gd name="T36" fmla="*/ 159 h 1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159">
                  <a:moveTo>
                    <a:pt x="0" y="74"/>
                  </a:moveTo>
                  <a:lnTo>
                    <a:pt x="12" y="70"/>
                  </a:lnTo>
                  <a:lnTo>
                    <a:pt x="27" y="96"/>
                  </a:lnTo>
                  <a:lnTo>
                    <a:pt x="112" y="94"/>
                  </a:lnTo>
                  <a:lnTo>
                    <a:pt x="190" y="0"/>
                  </a:lnTo>
                  <a:lnTo>
                    <a:pt x="201" y="58"/>
                  </a:lnTo>
                  <a:lnTo>
                    <a:pt x="178" y="59"/>
                  </a:lnTo>
                  <a:lnTo>
                    <a:pt x="190" y="94"/>
                  </a:lnTo>
                  <a:lnTo>
                    <a:pt x="159" y="159"/>
                  </a:lnTo>
                  <a:lnTo>
                    <a:pt x="37" y="145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2" name="Freeform 418"/>
            <p:cNvSpPr/>
            <p:nvPr/>
          </p:nvSpPr>
          <p:spPr bwMode="auto">
            <a:xfrm>
              <a:off x="1872509" y="3133842"/>
              <a:ext cx="70756" cy="152755"/>
            </a:xfrm>
            <a:custGeom>
              <a:avLst/>
              <a:gdLst>
                <a:gd name="T0" fmla="*/ 0 w 149"/>
                <a:gd name="T1" fmla="*/ 4 h 334"/>
                <a:gd name="T2" fmla="*/ 1 w 149"/>
                <a:gd name="T3" fmla="*/ 3 h 334"/>
                <a:gd name="T4" fmla="*/ 1 w 149"/>
                <a:gd name="T5" fmla="*/ 0 h 334"/>
                <a:gd name="T6" fmla="*/ 3 w 149"/>
                <a:gd name="T7" fmla="*/ 0 h 334"/>
                <a:gd name="T8" fmla="*/ 3 w 149"/>
                <a:gd name="T9" fmla="*/ 1 h 334"/>
                <a:gd name="T10" fmla="*/ 3 w 149"/>
                <a:gd name="T11" fmla="*/ 2 h 334"/>
                <a:gd name="T12" fmla="*/ 2 w 149"/>
                <a:gd name="T13" fmla="*/ 4 h 334"/>
                <a:gd name="T14" fmla="*/ 3 w 149"/>
                <a:gd name="T15" fmla="*/ 5 h 334"/>
                <a:gd name="T16" fmla="*/ 2 w 149"/>
                <a:gd name="T17" fmla="*/ 8 h 334"/>
                <a:gd name="T18" fmla="*/ 1 w 149"/>
                <a:gd name="T19" fmla="*/ 6 h 334"/>
                <a:gd name="T20" fmla="*/ 0 w 149"/>
                <a:gd name="T21" fmla="*/ 4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34"/>
                <a:gd name="T35" fmla="*/ 149 w 149"/>
                <a:gd name="T36" fmla="*/ 334 h 3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34">
                  <a:moveTo>
                    <a:pt x="0" y="155"/>
                  </a:moveTo>
                  <a:lnTo>
                    <a:pt x="35" y="124"/>
                  </a:lnTo>
                  <a:lnTo>
                    <a:pt x="47" y="4"/>
                  </a:lnTo>
                  <a:lnTo>
                    <a:pt x="142" y="0"/>
                  </a:lnTo>
                  <a:lnTo>
                    <a:pt x="119" y="40"/>
                  </a:lnTo>
                  <a:lnTo>
                    <a:pt x="146" y="93"/>
                  </a:lnTo>
                  <a:lnTo>
                    <a:pt x="91" y="155"/>
                  </a:lnTo>
                  <a:lnTo>
                    <a:pt x="149" y="195"/>
                  </a:lnTo>
                  <a:lnTo>
                    <a:pt x="76" y="334"/>
                  </a:lnTo>
                  <a:lnTo>
                    <a:pt x="67" y="245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3" name="Freeform 419"/>
            <p:cNvSpPr/>
            <p:nvPr/>
          </p:nvSpPr>
          <p:spPr bwMode="auto">
            <a:xfrm>
              <a:off x="2214497" y="3020866"/>
              <a:ext cx="52225" cy="42962"/>
            </a:xfrm>
            <a:custGeom>
              <a:avLst/>
              <a:gdLst>
                <a:gd name="T0" fmla="*/ 0 w 107"/>
                <a:gd name="T1" fmla="*/ 1 h 93"/>
                <a:gd name="T2" fmla="*/ 0 w 107"/>
                <a:gd name="T3" fmla="*/ 0 h 93"/>
                <a:gd name="T4" fmla="*/ 2 w 107"/>
                <a:gd name="T5" fmla="*/ 0 h 93"/>
                <a:gd name="T6" fmla="*/ 3 w 107"/>
                <a:gd name="T7" fmla="*/ 1 h 93"/>
                <a:gd name="T8" fmla="*/ 1 w 107"/>
                <a:gd name="T9" fmla="*/ 1 h 93"/>
                <a:gd name="T10" fmla="*/ 0 w 107"/>
                <a:gd name="T11" fmla="*/ 2 h 93"/>
                <a:gd name="T12" fmla="*/ 1 w 107"/>
                <a:gd name="T13" fmla="*/ 2 h 93"/>
                <a:gd name="T14" fmla="*/ 0 w 107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93"/>
                <a:gd name="T26" fmla="*/ 107 w 107"/>
                <a:gd name="T27" fmla="*/ 93 h 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93">
                  <a:moveTo>
                    <a:pt x="0" y="61"/>
                  </a:moveTo>
                  <a:lnTo>
                    <a:pt x="14" y="4"/>
                  </a:lnTo>
                  <a:lnTo>
                    <a:pt x="73" y="0"/>
                  </a:lnTo>
                  <a:lnTo>
                    <a:pt x="107" y="45"/>
                  </a:lnTo>
                  <a:lnTo>
                    <a:pt x="59" y="47"/>
                  </a:lnTo>
                  <a:lnTo>
                    <a:pt x="6" y="93"/>
                  </a:lnTo>
                  <a:lnTo>
                    <a:pt x="29" y="65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4" name="Freeform 420"/>
            <p:cNvSpPr/>
            <p:nvPr/>
          </p:nvSpPr>
          <p:spPr bwMode="auto">
            <a:xfrm>
              <a:off x="2221236" y="3017683"/>
              <a:ext cx="338618" cy="143209"/>
            </a:xfrm>
            <a:custGeom>
              <a:avLst/>
              <a:gdLst>
                <a:gd name="T0" fmla="*/ 0 w 703"/>
                <a:gd name="T1" fmla="*/ 3 h 317"/>
                <a:gd name="T2" fmla="*/ 1 w 703"/>
                <a:gd name="T3" fmla="*/ 4 h 317"/>
                <a:gd name="T4" fmla="*/ 0 w 703"/>
                <a:gd name="T5" fmla="*/ 5 h 317"/>
                <a:gd name="T6" fmla="*/ 1 w 703"/>
                <a:gd name="T7" fmla="*/ 5 h 317"/>
                <a:gd name="T8" fmla="*/ 1 w 703"/>
                <a:gd name="T9" fmla="*/ 6 h 317"/>
                <a:gd name="T10" fmla="*/ 2 w 703"/>
                <a:gd name="T11" fmla="*/ 6 h 317"/>
                <a:gd name="T12" fmla="*/ 1 w 703"/>
                <a:gd name="T13" fmla="*/ 6 h 317"/>
                <a:gd name="T14" fmla="*/ 2 w 703"/>
                <a:gd name="T15" fmla="*/ 6 h 317"/>
                <a:gd name="T16" fmla="*/ 3 w 703"/>
                <a:gd name="T17" fmla="*/ 7 h 317"/>
                <a:gd name="T18" fmla="*/ 4 w 703"/>
                <a:gd name="T19" fmla="*/ 6 h 317"/>
                <a:gd name="T20" fmla="*/ 6 w 703"/>
                <a:gd name="T21" fmla="*/ 7 h 317"/>
                <a:gd name="T22" fmla="*/ 9 w 703"/>
                <a:gd name="T23" fmla="*/ 6 h 317"/>
                <a:gd name="T24" fmla="*/ 9 w 703"/>
                <a:gd name="T25" fmla="*/ 7 h 317"/>
                <a:gd name="T26" fmla="*/ 9 w 703"/>
                <a:gd name="T27" fmla="*/ 6 h 317"/>
                <a:gd name="T28" fmla="*/ 15 w 703"/>
                <a:gd name="T29" fmla="*/ 6 h 317"/>
                <a:gd name="T30" fmla="*/ 16 w 703"/>
                <a:gd name="T31" fmla="*/ 6 h 317"/>
                <a:gd name="T32" fmla="*/ 16 w 703"/>
                <a:gd name="T33" fmla="*/ 3 h 317"/>
                <a:gd name="T34" fmla="*/ 16 w 703"/>
                <a:gd name="T35" fmla="*/ 3 h 317"/>
                <a:gd name="T36" fmla="*/ 15 w 703"/>
                <a:gd name="T37" fmla="*/ 1 h 317"/>
                <a:gd name="T38" fmla="*/ 13 w 703"/>
                <a:gd name="T39" fmla="*/ 1 h 317"/>
                <a:gd name="T40" fmla="*/ 11 w 703"/>
                <a:gd name="T41" fmla="*/ 1 h 317"/>
                <a:gd name="T42" fmla="*/ 8 w 703"/>
                <a:gd name="T43" fmla="*/ 0 h 317"/>
                <a:gd name="T44" fmla="*/ 6 w 703"/>
                <a:gd name="T45" fmla="*/ 0 h 317"/>
                <a:gd name="T46" fmla="*/ 4 w 703"/>
                <a:gd name="T47" fmla="*/ 1 h 317"/>
                <a:gd name="T48" fmla="*/ 3 w 703"/>
                <a:gd name="T49" fmla="*/ 1 h 317"/>
                <a:gd name="T50" fmla="*/ 3 w 703"/>
                <a:gd name="T51" fmla="*/ 2 h 317"/>
                <a:gd name="T52" fmla="*/ 0 w 703"/>
                <a:gd name="T53" fmla="*/ 3 h 3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3"/>
                <a:gd name="T82" fmla="*/ 0 h 317"/>
                <a:gd name="T83" fmla="*/ 703 w 703"/>
                <a:gd name="T84" fmla="*/ 317 h 3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3" h="317">
                  <a:moveTo>
                    <a:pt x="0" y="106"/>
                  </a:moveTo>
                  <a:lnTo>
                    <a:pt x="27" y="188"/>
                  </a:lnTo>
                  <a:lnTo>
                    <a:pt x="1" y="196"/>
                  </a:lnTo>
                  <a:lnTo>
                    <a:pt x="27" y="210"/>
                  </a:lnTo>
                  <a:lnTo>
                    <a:pt x="39" y="260"/>
                  </a:lnTo>
                  <a:lnTo>
                    <a:pt x="79" y="254"/>
                  </a:lnTo>
                  <a:lnTo>
                    <a:pt x="39" y="276"/>
                  </a:lnTo>
                  <a:lnTo>
                    <a:pt x="84" y="267"/>
                  </a:lnTo>
                  <a:lnTo>
                    <a:pt x="136" y="300"/>
                  </a:lnTo>
                  <a:lnTo>
                    <a:pt x="179" y="265"/>
                  </a:lnTo>
                  <a:lnTo>
                    <a:pt x="246" y="311"/>
                  </a:lnTo>
                  <a:lnTo>
                    <a:pt x="368" y="265"/>
                  </a:lnTo>
                  <a:lnTo>
                    <a:pt x="366" y="317"/>
                  </a:lnTo>
                  <a:lnTo>
                    <a:pt x="388" y="265"/>
                  </a:lnTo>
                  <a:lnTo>
                    <a:pt x="618" y="253"/>
                  </a:lnTo>
                  <a:lnTo>
                    <a:pt x="703" y="249"/>
                  </a:lnTo>
                  <a:lnTo>
                    <a:pt x="675" y="139"/>
                  </a:lnTo>
                  <a:lnTo>
                    <a:pt x="695" y="115"/>
                  </a:lnTo>
                  <a:lnTo>
                    <a:pt x="624" y="20"/>
                  </a:lnTo>
                  <a:lnTo>
                    <a:pt x="577" y="20"/>
                  </a:lnTo>
                  <a:lnTo>
                    <a:pt x="449" y="60"/>
                  </a:lnTo>
                  <a:lnTo>
                    <a:pt x="336" y="0"/>
                  </a:lnTo>
                  <a:lnTo>
                    <a:pt x="267" y="1"/>
                  </a:lnTo>
                  <a:lnTo>
                    <a:pt x="180" y="56"/>
                  </a:lnTo>
                  <a:lnTo>
                    <a:pt x="108" y="41"/>
                  </a:lnTo>
                  <a:lnTo>
                    <a:pt x="132" y="70"/>
                  </a:lnTo>
                  <a:lnTo>
                    <a:pt x="0" y="1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5" name="Freeform 421"/>
            <p:cNvSpPr/>
            <p:nvPr/>
          </p:nvSpPr>
          <p:spPr bwMode="auto">
            <a:xfrm>
              <a:off x="1552422" y="2681940"/>
              <a:ext cx="72441" cy="93882"/>
            </a:xfrm>
            <a:custGeom>
              <a:avLst/>
              <a:gdLst>
                <a:gd name="T0" fmla="*/ 0 w 152"/>
                <a:gd name="T1" fmla="*/ 4 h 209"/>
                <a:gd name="T2" fmla="*/ 0 w 152"/>
                <a:gd name="T3" fmla="*/ 4 h 209"/>
                <a:gd name="T4" fmla="*/ 0 w 152"/>
                <a:gd name="T5" fmla="*/ 5 h 209"/>
                <a:gd name="T6" fmla="*/ 3 w 152"/>
                <a:gd name="T7" fmla="*/ 4 h 209"/>
                <a:gd name="T8" fmla="*/ 3 w 152"/>
                <a:gd name="T9" fmla="*/ 1 h 209"/>
                <a:gd name="T10" fmla="*/ 3 w 152"/>
                <a:gd name="T11" fmla="*/ 1 h 209"/>
                <a:gd name="T12" fmla="*/ 2 w 152"/>
                <a:gd name="T13" fmla="*/ 1 h 209"/>
                <a:gd name="T14" fmla="*/ 2 w 152"/>
                <a:gd name="T15" fmla="*/ 1 h 209"/>
                <a:gd name="T16" fmla="*/ 2 w 152"/>
                <a:gd name="T17" fmla="*/ 0 h 209"/>
                <a:gd name="T18" fmla="*/ 2 w 152"/>
                <a:gd name="T19" fmla="*/ 0 h 209"/>
                <a:gd name="T20" fmla="*/ 1 w 152"/>
                <a:gd name="T21" fmla="*/ 1 h 209"/>
                <a:gd name="T22" fmla="*/ 0 w 152"/>
                <a:gd name="T23" fmla="*/ 1 h 209"/>
                <a:gd name="T24" fmla="*/ 1 w 152"/>
                <a:gd name="T25" fmla="*/ 2 h 209"/>
                <a:gd name="T26" fmla="*/ 0 w 152"/>
                <a:gd name="T27" fmla="*/ 3 h 209"/>
                <a:gd name="T28" fmla="*/ 1 w 152"/>
                <a:gd name="T29" fmla="*/ 3 h 209"/>
                <a:gd name="T30" fmla="*/ 0 w 152"/>
                <a:gd name="T31" fmla="*/ 4 h 209"/>
                <a:gd name="T32" fmla="*/ 1 w 152"/>
                <a:gd name="T33" fmla="*/ 3 h 209"/>
                <a:gd name="T34" fmla="*/ 0 w 152"/>
                <a:gd name="T35" fmla="*/ 4 h 2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2"/>
                <a:gd name="T55" fmla="*/ 0 h 209"/>
                <a:gd name="T56" fmla="*/ 152 w 152"/>
                <a:gd name="T57" fmla="*/ 209 h 2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2" h="209">
                  <a:moveTo>
                    <a:pt x="0" y="177"/>
                  </a:moveTo>
                  <a:lnTo>
                    <a:pt x="18" y="193"/>
                  </a:lnTo>
                  <a:lnTo>
                    <a:pt x="2" y="209"/>
                  </a:lnTo>
                  <a:lnTo>
                    <a:pt x="142" y="178"/>
                  </a:lnTo>
                  <a:lnTo>
                    <a:pt x="152" y="67"/>
                  </a:lnTo>
                  <a:lnTo>
                    <a:pt x="133" y="41"/>
                  </a:lnTo>
                  <a:lnTo>
                    <a:pt x="93" y="54"/>
                  </a:lnTo>
                  <a:lnTo>
                    <a:pt x="79" y="37"/>
                  </a:lnTo>
                  <a:lnTo>
                    <a:pt x="96" y="12"/>
                  </a:lnTo>
                  <a:lnTo>
                    <a:pt x="79" y="0"/>
                  </a:lnTo>
                  <a:lnTo>
                    <a:pt x="63" y="52"/>
                  </a:lnTo>
                  <a:lnTo>
                    <a:pt x="2" y="67"/>
                  </a:lnTo>
                  <a:lnTo>
                    <a:pt x="22" y="79"/>
                  </a:lnTo>
                  <a:lnTo>
                    <a:pt x="8" y="109"/>
                  </a:lnTo>
                  <a:lnTo>
                    <a:pt x="49" y="117"/>
                  </a:lnTo>
                  <a:lnTo>
                    <a:pt x="13" y="158"/>
                  </a:lnTo>
                  <a:lnTo>
                    <a:pt x="53" y="14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6" name="Freeform 422"/>
            <p:cNvSpPr/>
            <p:nvPr/>
          </p:nvSpPr>
          <p:spPr bwMode="auto">
            <a:xfrm>
              <a:off x="1591170" y="2675575"/>
              <a:ext cx="45486" cy="36598"/>
            </a:xfrm>
            <a:custGeom>
              <a:avLst/>
              <a:gdLst>
                <a:gd name="T0" fmla="*/ 0 w 97"/>
                <a:gd name="T1" fmla="*/ 1 h 82"/>
                <a:gd name="T2" fmla="*/ 0 w 97"/>
                <a:gd name="T3" fmla="*/ 1 h 82"/>
                <a:gd name="T4" fmla="*/ 1 w 97"/>
                <a:gd name="T5" fmla="*/ 1 h 82"/>
                <a:gd name="T6" fmla="*/ 2 w 97"/>
                <a:gd name="T7" fmla="*/ 2 h 82"/>
                <a:gd name="T8" fmla="*/ 2 w 97"/>
                <a:gd name="T9" fmla="*/ 1 h 82"/>
                <a:gd name="T10" fmla="*/ 2 w 97"/>
                <a:gd name="T11" fmla="*/ 0 h 82"/>
                <a:gd name="T12" fmla="*/ 1 w 97"/>
                <a:gd name="T13" fmla="*/ 0 h 82"/>
                <a:gd name="T14" fmla="*/ 0 w 97"/>
                <a:gd name="T15" fmla="*/ 1 h 82"/>
                <a:gd name="T16" fmla="*/ 0 w 97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82"/>
                <a:gd name="T29" fmla="*/ 97 w 97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82">
                  <a:moveTo>
                    <a:pt x="0" y="52"/>
                  </a:moveTo>
                  <a:lnTo>
                    <a:pt x="14" y="69"/>
                  </a:lnTo>
                  <a:lnTo>
                    <a:pt x="54" y="56"/>
                  </a:lnTo>
                  <a:lnTo>
                    <a:pt x="73" y="82"/>
                  </a:lnTo>
                  <a:lnTo>
                    <a:pt x="97" y="52"/>
                  </a:lnTo>
                  <a:lnTo>
                    <a:pt x="74" y="15"/>
                  </a:lnTo>
                  <a:lnTo>
                    <a:pt x="29" y="0"/>
                  </a:lnTo>
                  <a:lnTo>
                    <a:pt x="17" y="27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7" name="Freeform 423"/>
            <p:cNvSpPr/>
            <p:nvPr/>
          </p:nvSpPr>
          <p:spPr bwMode="auto">
            <a:xfrm>
              <a:off x="1611386" y="2592832"/>
              <a:ext cx="13477" cy="14321"/>
            </a:xfrm>
            <a:custGeom>
              <a:avLst/>
              <a:gdLst>
                <a:gd name="T0" fmla="*/ 0 w 26"/>
                <a:gd name="T1" fmla="*/ 1 h 35"/>
                <a:gd name="T2" fmla="*/ 0 w 26"/>
                <a:gd name="T3" fmla="*/ 0 h 35"/>
                <a:gd name="T4" fmla="*/ 1 w 26"/>
                <a:gd name="T5" fmla="*/ 0 h 35"/>
                <a:gd name="T6" fmla="*/ 0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0" y="35"/>
                  </a:moveTo>
                  <a:lnTo>
                    <a:pt x="0" y="8"/>
                  </a:lnTo>
                  <a:lnTo>
                    <a:pt x="26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8" name="Freeform 424"/>
            <p:cNvSpPr/>
            <p:nvPr/>
          </p:nvSpPr>
          <p:spPr bwMode="auto">
            <a:xfrm>
              <a:off x="1616440" y="2608744"/>
              <a:ext cx="10108" cy="11138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1 w 22"/>
                <a:gd name="T5" fmla="*/ 1 h 24"/>
                <a:gd name="T6" fmla="*/ 0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4"/>
                <a:gd name="T14" fmla="*/ 22 w 2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4">
                  <a:moveTo>
                    <a:pt x="0" y="18"/>
                  </a:moveTo>
                  <a:lnTo>
                    <a:pt x="14" y="0"/>
                  </a:lnTo>
                  <a:lnTo>
                    <a:pt x="22" y="2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09" name="Freeform 425"/>
            <p:cNvSpPr/>
            <p:nvPr/>
          </p:nvSpPr>
          <p:spPr bwMode="auto">
            <a:xfrm>
              <a:off x="1626548" y="2583284"/>
              <a:ext cx="143197" cy="237089"/>
            </a:xfrm>
            <a:custGeom>
              <a:avLst/>
              <a:gdLst>
                <a:gd name="T0" fmla="*/ 0 w 297"/>
                <a:gd name="T1" fmla="*/ 3 h 521"/>
                <a:gd name="T2" fmla="*/ 0 w 297"/>
                <a:gd name="T3" fmla="*/ 1 h 521"/>
                <a:gd name="T4" fmla="*/ 1 w 297"/>
                <a:gd name="T5" fmla="*/ 0 h 521"/>
                <a:gd name="T6" fmla="*/ 3 w 297"/>
                <a:gd name="T7" fmla="*/ 0 h 521"/>
                <a:gd name="T8" fmla="*/ 2 w 297"/>
                <a:gd name="T9" fmla="*/ 1 h 521"/>
                <a:gd name="T10" fmla="*/ 4 w 297"/>
                <a:gd name="T11" fmla="*/ 2 h 521"/>
                <a:gd name="T12" fmla="*/ 3 w 297"/>
                <a:gd name="T13" fmla="*/ 4 h 521"/>
                <a:gd name="T14" fmla="*/ 4 w 297"/>
                <a:gd name="T15" fmla="*/ 4 h 521"/>
                <a:gd name="T16" fmla="*/ 5 w 297"/>
                <a:gd name="T17" fmla="*/ 7 h 521"/>
                <a:gd name="T18" fmla="*/ 5 w 297"/>
                <a:gd name="T19" fmla="*/ 7 h 521"/>
                <a:gd name="T20" fmla="*/ 6 w 297"/>
                <a:gd name="T21" fmla="*/ 8 h 521"/>
                <a:gd name="T22" fmla="*/ 5 w 297"/>
                <a:gd name="T23" fmla="*/ 8 h 521"/>
                <a:gd name="T24" fmla="*/ 7 w 297"/>
                <a:gd name="T25" fmla="*/ 9 h 521"/>
                <a:gd name="T26" fmla="*/ 6 w 297"/>
                <a:gd name="T27" fmla="*/ 10 h 521"/>
                <a:gd name="T28" fmla="*/ 7 w 297"/>
                <a:gd name="T29" fmla="*/ 11 h 521"/>
                <a:gd name="T30" fmla="*/ 0 w 297"/>
                <a:gd name="T31" fmla="*/ 12 h 521"/>
                <a:gd name="T32" fmla="*/ 3 w 297"/>
                <a:gd name="T33" fmla="*/ 10 h 521"/>
                <a:gd name="T34" fmla="*/ 2 w 297"/>
                <a:gd name="T35" fmla="*/ 10 h 521"/>
                <a:gd name="T36" fmla="*/ 1 w 297"/>
                <a:gd name="T37" fmla="*/ 9 h 521"/>
                <a:gd name="T38" fmla="*/ 2 w 297"/>
                <a:gd name="T39" fmla="*/ 9 h 521"/>
                <a:gd name="T40" fmla="*/ 1 w 297"/>
                <a:gd name="T41" fmla="*/ 8 h 521"/>
                <a:gd name="T42" fmla="*/ 3 w 297"/>
                <a:gd name="T43" fmla="*/ 7 h 521"/>
                <a:gd name="T44" fmla="*/ 3 w 297"/>
                <a:gd name="T45" fmla="*/ 6 h 521"/>
                <a:gd name="T46" fmla="*/ 2 w 297"/>
                <a:gd name="T47" fmla="*/ 6 h 521"/>
                <a:gd name="T48" fmla="*/ 3 w 297"/>
                <a:gd name="T49" fmla="*/ 5 h 521"/>
                <a:gd name="T50" fmla="*/ 1 w 297"/>
                <a:gd name="T51" fmla="*/ 6 h 521"/>
                <a:gd name="T52" fmla="*/ 1 w 297"/>
                <a:gd name="T53" fmla="*/ 4 h 521"/>
                <a:gd name="T54" fmla="*/ 0 w 297"/>
                <a:gd name="T55" fmla="*/ 5 h 521"/>
                <a:gd name="T56" fmla="*/ 1 w 297"/>
                <a:gd name="T57" fmla="*/ 3 h 521"/>
                <a:gd name="T58" fmla="*/ 0 w 297"/>
                <a:gd name="T59" fmla="*/ 3 h 5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7"/>
                <a:gd name="T91" fmla="*/ 0 h 521"/>
                <a:gd name="T92" fmla="*/ 297 w 297"/>
                <a:gd name="T93" fmla="*/ 521 h 5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7" h="521">
                  <a:moveTo>
                    <a:pt x="0" y="122"/>
                  </a:moveTo>
                  <a:lnTo>
                    <a:pt x="11" y="50"/>
                  </a:lnTo>
                  <a:lnTo>
                    <a:pt x="49" y="0"/>
                  </a:lnTo>
                  <a:lnTo>
                    <a:pt x="113" y="0"/>
                  </a:lnTo>
                  <a:lnTo>
                    <a:pt x="73" y="62"/>
                  </a:lnTo>
                  <a:lnTo>
                    <a:pt x="161" y="74"/>
                  </a:lnTo>
                  <a:lnTo>
                    <a:pt x="106" y="161"/>
                  </a:lnTo>
                  <a:lnTo>
                    <a:pt x="175" y="189"/>
                  </a:lnTo>
                  <a:lnTo>
                    <a:pt x="239" y="296"/>
                  </a:lnTo>
                  <a:lnTo>
                    <a:pt x="220" y="304"/>
                  </a:lnTo>
                  <a:lnTo>
                    <a:pt x="248" y="330"/>
                  </a:lnTo>
                  <a:lnTo>
                    <a:pt x="231" y="359"/>
                  </a:lnTo>
                  <a:lnTo>
                    <a:pt x="297" y="364"/>
                  </a:lnTo>
                  <a:lnTo>
                    <a:pt x="258" y="433"/>
                  </a:lnTo>
                  <a:lnTo>
                    <a:pt x="285" y="455"/>
                  </a:lnTo>
                  <a:lnTo>
                    <a:pt x="18" y="521"/>
                  </a:lnTo>
                  <a:lnTo>
                    <a:pt x="139" y="423"/>
                  </a:lnTo>
                  <a:lnTo>
                    <a:pt x="102" y="438"/>
                  </a:lnTo>
                  <a:lnTo>
                    <a:pt x="34" y="410"/>
                  </a:lnTo>
                  <a:lnTo>
                    <a:pt x="85" y="375"/>
                  </a:lnTo>
                  <a:lnTo>
                    <a:pt x="55" y="359"/>
                  </a:lnTo>
                  <a:lnTo>
                    <a:pt x="123" y="319"/>
                  </a:lnTo>
                  <a:lnTo>
                    <a:pt x="133" y="271"/>
                  </a:lnTo>
                  <a:lnTo>
                    <a:pt x="95" y="256"/>
                  </a:lnTo>
                  <a:lnTo>
                    <a:pt x="113" y="229"/>
                  </a:lnTo>
                  <a:lnTo>
                    <a:pt x="46" y="242"/>
                  </a:lnTo>
                  <a:lnTo>
                    <a:pt x="49" y="169"/>
                  </a:lnTo>
                  <a:lnTo>
                    <a:pt x="11" y="202"/>
                  </a:lnTo>
                  <a:lnTo>
                    <a:pt x="31" y="126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0" name="Freeform 426"/>
            <p:cNvSpPr/>
            <p:nvPr/>
          </p:nvSpPr>
          <p:spPr bwMode="auto">
            <a:xfrm>
              <a:off x="5184568" y="2428937"/>
              <a:ext cx="55594" cy="19094"/>
            </a:xfrm>
            <a:custGeom>
              <a:avLst/>
              <a:gdLst>
                <a:gd name="T0" fmla="*/ 0 w 116"/>
                <a:gd name="T1" fmla="*/ 0 h 42"/>
                <a:gd name="T2" fmla="*/ 2 w 116"/>
                <a:gd name="T3" fmla="*/ 0 h 42"/>
                <a:gd name="T4" fmla="*/ 3 w 116"/>
                <a:gd name="T5" fmla="*/ 1 h 42"/>
                <a:gd name="T6" fmla="*/ 2 w 116"/>
                <a:gd name="T7" fmla="*/ 1 h 42"/>
                <a:gd name="T8" fmla="*/ 0 w 11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42"/>
                <a:gd name="T17" fmla="*/ 116 w 116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42">
                  <a:moveTo>
                    <a:pt x="0" y="14"/>
                  </a:moveTo>
                  <a:lnTo>
                    <a:pt x="71" y="0"/>
                  </a:lnTo>
                  <a:lnTo>
                    <a:pt x="116" y="21"/>
                  </a:lnTo>
                  <a:lnTo>
                    <a:pt x="92" y="42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1" name="Freeform 427"/>
            <p:cNvSpPr/>
            <p:nvPr/>
          </p:nvSpPr>
          <p:spPr bwMode="auto">
            <a:xfrm>
              <a:off x="3611087" y="3439353"/>
              <a:ext cx="129719" cy="299146"/>
            </a:xfrm>
            <a:custGeom>
              <a:avLst/>
              <a:gdLst>
                <a:gd name="T0" fmla="*/ 0 w 268"/>
                <a:gd name="T1" fmla="*/ 1 h 659"/>
                <a:gd name="T2" fmla="*/ 1 w 268"/>
                <a:gd name="T3" fmla="*/ 2 h 659"/>
                <a:gd name="T4" fmla="*/ 2 w 268"/>
                <a:gd name="T5" fmla="*/ 3 h 659"/>
                <a:gd name="T6" fmla="*/ 1 w 268"/>
                <a:gd name="T7" fmla="*/ 4 h 659"/>
                <a:gd name="T8" fmla="*/ 4 w 268"/>
                <a:gd name="T9" fmla="*/ 6 h 659"/>
                <a:gd name="T10" fmla="*/ 5 w 268"/>
                <a:gd name="T11" fmla="*/ 9 h 659"/>
                <a:gd name="T12" fmla="*/ 5 w 268"/>
                <a:gd name="T13" fmla="*/ 11 h 659"/>
                <a:gd name="T14" fmla="*/ 2 w 268"/>
                <a:gd name="T15" fmla="*/ 13 h 659"/>
                <a:gd name="T16" fmla="*/ 3 w 268"/>
                <a:gd name="T17" fmla="*/ 15 h 659"/>
                <a:gd name="T18" fmla="*/ 3 w 268"/>
                <a:gd name="T19" fmla="*/ 14 h 659"/>
                <a:gd name="T20" fmla="*/ 4 w 268"/>
                <a:gd name="T21" fmla="*/ 14 h 659"/>
                <a:gd name="T22" fmla="*/ 4 w 268"/>
                <a:gd name="T23" fmla="*/ 13 h 659"/>
                <a:gd name="T24" fmla="*/ 6 w 268"/>
                <a:gd name="T25" fmla="*/ 12 h 659"/>
                <a:gd name="T26" fmla="*/ 6 w 268"/>
                <a:gd name="T27" fmla="*/ 8 h 659"/>
                <a:gd name="T28" fmla="*/ 3 w 268"/>
                <a:gd name="T29" fmla="*/ 5 h 659"/>
                <a:gd name="T30" fmla="*/ 3 w 268"/>
                <a:gd name="T31" fmla="*/ 3 h 659"/>
                <a:gd name="T32" fmla="*/ 5 w 268"/>
                <a:gd name="T33" fmla="*/ 2 h 659"/>
                <a:gd name="T34" fmla="*/ 3 w 268"/>
                <a:gd name="T35" fmla="*/ 0 h 659"/>
                <a:gd name="T36" fmla="*/ 0 w 268"/>
                <a:gd name="T37" fmla="*/ 1 h 6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8"/>
                <a:gd name="T58" fmla="*/ 0 h 659"/>
                <a:gd name="T59" fmla="*/ 268 w 268"/>
                <a:gd name="T60" fmla="*/ 659 h 6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8" h="659">
                  <a:moveTo>
                    <a:pt x="0" y="34"/>
                  </a:moveTo>
                  <a:lnTo>
                    <a:pt x="39" y="101"/>
                  </a:lnTo>
                  <a:lnTo>
                    <a:pt x="92" y="128"/>
                  </a:lnTo>
                  <a:lnTo>
                    <a:pt x="65" y="181"/>
                  </a:lnTo>
                  <a:lnTo>
                    <a:pt x="158" y="268"/>
                  </a:lnTo>
                  <a:lnTo>
                    <a:pt x="201" y="387"/>
                  </a:lnTo>
                  <a:lnTo>
                    <a:pt x="204" y="489"/>
                  </a:lnTo>
                  <a:lnTo>
                    <a:pt x="87" y="577"/>
                  </a:lnTo>
                  <a:lnTo>
                    <a:pt x="110" y="659"/>
                  </a:lnTo>
                  <a:lnTo>
                    <a:pt x="143" y="602"/>
                  </a:lnTo>
                  <a:lnTo>
                    <a:pt x="165" y="615"/>
                  </a:lnTo>
                  <a:lnTo>
                    <a:pt x="175" y="580"/>
                  </a:lnTo>
                  <a:lnTo>
                    <a:pt x="268" y="519"/>
                  </a:lnTo>
                  <a:lnTo>
                    <a:pt x="254" y="354"/>
                  </a:lnTo>
                  <a:lnTo>
                    <a:pt x="129" y="201"/>
                  </a:lnTo>
                  <a:lnTo>
                    <a:pt x="142" y="151"/>
                  </a:lnTo>
                  <a:lnTo>
                    <a:pt x="217" y="76"/>
                  </a:lnTo>
                  <a:lnTo>
                    <a:pt x="115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2" name="Freeform 428"/>
            <p:cNvSpPr/>
            <p:nvPr/>
          </p:nvSpPr>
          <p:spPr bwMode="auto">
            <a:xfrm>
              <a:off x="2532899" y="3525277"/>
              <a:ext cx="176890" cy="132069"/>
            </a:xfrm>
            <a:custGeom>
              <a:avLst/>
              <a:gdLst>
                <a:gd name="T0" fmla="*/ 0 w 369"/>
                <a:gd name="T1" fmla="*/ 7 h 289"/>
                <a:gd name="T2" fmla="*/ 2 w 369"/>
                <a:gd name="T3" fmla="*/ 5 h 289"/>
                <a:gd name="T4" fmla="*/ 2 w 369"/>
                <a:gd name="T5" fmla="*/ 5 h 289"/>
                <a:gd name="T6" fmla="*/ 3 w 369"/>
                <a:gd name="T7" fmla="*/ 4 h 289"/>
                <a:gd name="T8" fmla="*/ 5 w 369"/>
                <a:gd name="T9" fmla="*/ 1 h 289"/>
                <a:gd name="T10" fmla="*/ 8 w 369"/>
                <a:gd name="T11" fmla="*/ 0 h 289"/>
                <a:gd name="T12" fmla="*/ 9 w 369"/>
                <a:gd name="T13" fmla="*/ 3 h 289"/>
                <a:gd name="T14" fmla="*/ 8 w 369"/>
                <a:gd name="T15" fmla="*/ 4 h 289"/>
                <a:gd name="T16" fmla="*/ 5 w 369"/>
                <a:gd name="T17" fmla="*/ 5 h 289"/>
                <a:gd name="T18" fmla="*/ 0 w 369"/>
                <a:gd name="T19" fmla="*/ 7 h 2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9"/>
                <a:gd name="T31" fmla="*/ 0 h 289"/>
                <a:gd name="T32" fmla="*/ 369 w 369"/>
                <a:gd name="T33" fmla="*/ 289 h 2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9" h="289">
                  <a:moveTo>
                    <a:pt x="0" y="289"/>
                  </a:moveTo>
                  <a:lnTo>
                    <a:pt x="96" y="225"/>
                  </a:lnTo>
                  <a:lnTo>
                    <a:pt x="79" y="194"/>
                  </a:lnTo>
                  <a:lnTo>
                    <a:pt x="108" y="157"/>
                  </a:lnTo>
                  <a:lnTo>
                    <a:pt x="207" y="33"/>
                  </a:lnTo>
                  <a:lnTo>
                    <a:pt x="329" y="0"/>
                  </a:lnTo>
                  <a:lnTo>
                    <a:pt x="369" y="113"/>
                  </a:lnTo>
                  <a:lnTo>
                    <a:pt x="336" y="157"/>
                  </a:lnTo>
                  <a:lnTo>
                    <a:pt x="197" y="232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3" name="Freeform 429"/>
            <p:cNvSpPr/>
            <p:nvPr/>
          </p:nvSpPr>
          <p:spPr bwMode="auto">
            <a:xfrm>
              <a:off x="2519422" y="3560284"/>
              <a:ext cx="65702" cy="97063"/>
            </a:xfrm>
            <a:custGeom>
              <a:avLst/>
              <a:gdLst>
                <a:gd name="T0" fmla="*/ 0 w 137"/>
                <a:gd name="T1" fmla="*/ 1 h 211"/>
                <a:gd name="T2" fmla="*/ 1 w 137"/>
                <a:gd name="T3" fmla="*/ 5 h 211"/>
                <a:gd name="T4" fmla="*/ 3 w 137"/>
                <a:gd name="T5" fmla="*/ 3 h 211"/>
                <a:gd name="T6" fmla="*/ 3 w 137"/>
                <a:gd name="T7" fmla="*/ 3 h 211"/>
                <a:gd name="T8" fmla="*/ 3 w 137"/>
                <a:gd name="T9" fmla="*/ 2 h 211"/>
                <a:gd name="T10" fmla="*/ 3 w 137"/>
                <a:gd name="T11" fmla="*/ 1 h 211"/>
                <a:gd name="T12" fmla="*/ 1 w 137"/>
                <a:gd name="T13" fmla="*/ 0 h 211"/>
                <a:gd name="T14" fmla="*/ 0 w 137"/>
                <a:gd name="T15" fmla="*/ 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"/>
                <a:gd name="T25" fmla="*/ 0 h 211"/>
                <a:gd name="T26" fmla="*/ 137 w 137"/>
                <a:gd name="T27" fmla="*/ 211 h 2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" h="211">
                  <a:moveTo>
                    <a:pt x="0" y="42"/>
                  </a:moveTo>
                  <a:lnTo>
                    <a:pt x="29" y="211"/>
                  </a:lnTo>
                  <a:lnTo>
                    <a:pt x="125" y="147"/>
                  </a:lnTo>
                  <a:lnTo>
                    <a:pt x="108" y="116"/>
                  </a:lnTo>
                  <a:lnTo>
                    <a:pt x="137" y="79"/>
                  </a:lnTo>
                  <a:lnTo>
                    <a:pt x="137" y="32"/>
                  </a:lnTo>
                  <a:lnTo>
                    <a:pt x="67" y="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4" name="Freeform 430"/>
            <p:cNvSpPr/>
            <p:nvPr/>
          </p:nvSpPr>
          <p:spPr bwMode="auto">
            <a:xfrm>
              <a:off x="1988751" y="2898343"/>
              <a:ext cx="171836" cy="146391"/>
            </a:xfrm>
            <a:custGeom>
              <a:avLst/>
              <a:gdLst>
                <a:gd name="T0" fmla="*/ 0 w 356"/>
                <a:gd name="T1" fmla="*/ 2 h 323"/>
                <a:gd name="T2" fmla="*/ 0 w 356"/>
                <a:gd name="T3" fmla="*/ 1 h 323"/>
                <a:gd name="T4" fmla="*/ 2 w 356"/>
                <a:gd name="T5" fmla="*/ 0 h 323"/>
                <a:gd name="T6" fmla="*/ 4 w 356"/>
                <a:gd name="T7" fmla="*/ 1 h 323"/>
                <a:gd name="T8" fmla="*/ 6 w 356"/>
                <a:gd name="T9" fmla="*/ 1 h 323"/>
                <a:gd name="T10" fmla="*/ 8 w 356"/>
                <a:gd name="T11" fmla="*/ 3 h 323"/>
                <a:gd name="T12" fmla="*/ 8 w 356"/>
                <a:gd name="T13" fmla="*/ 6 h 323"/>
                <a:gd name="T14" fmla="*/ 8 w 356"/>
                <a:gd name="T15" fmla="*/ 7 h 323"/>
                <a:gd name="T16" fmla="*/ 7 w 356"/>
                <a:gd name="T17" fmla="*/ 7 h 323"/>
                <a:gd name="T18" fmla="*/ 6 w 356"/>
                <a:gd name="T19" fmla="*/ 5 h 323"/>
                <a:gd name="T20" fmla="*/ 5 w 356"/>
                <a:gd name="T21" fmla="*/ 6 h 323"/>
                <a:gd name="T22" fmla="*/ 2 w 356"/>
                <a:gd name="T23" fmla="*/ 4 h 323"/>
                <a:gd name="T24" fmla="*/ 1 w 356"/>
                <a:gd name="T25" fmla="*/ 2 h 323"/>
                <a:gd name="T26" fmla="*/ 0 w 356"/>
                <a:gd name="T27" fmla="*/ 3 h 323"/>
                <a:gd name="T28" fmla="*/ 0 w 356"/>
                <a:gd name="T29" fmla="*/ 2 h 3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6"/>
                <a:gd name="T46" fmla="*/ 0 h 323"/>
                <a:gd name="T47" fmla="*/ 356 w 356"/>
                <a:gd name="T48" fmla="*/ 323 h 3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6" h="323">
                  <a:moveTo>
                    <a:pt x="0" y="76"/>
                  </a:moveTo>
                  <a:lnTo>
                    <a:pt x="0" y="23"/>
                  </a:lnTo>
                  <a:lnTo>
                    <a:pt x="91" y="0"/>
                  </a:lnTo>
                  <a:lnTo>
                    <a:pt x="164" y="64"/>
                  </a:lnTo>
                  <a:lnTo>
                    <a:pt x="245" y="46"/>
                  </a:lnTo>
                  <a:lnTo>
                    <a:pt x="345" y="146"/>
                  </a:lnTo>
                  <a:lnTo>
                    <a:pt x="332" y="253"/>
                  </a:lnTo>
                  <a:lnTo>
                    <a:pt x="356" y="299"/>
                  </a:lnTo>
                  <a:lnTo>
                    <a:pt x="281" y="323"/>
                  </a:lnTo>
                  <a:lnTo>
                    <a:pt x="243" y="235"/>
                  </a:lnTo>
                  <a:lnTo>
                    <a:pt x="211" y="272"/>
                  </a:lnTo>
                  <a:lnTo>
                    <a:pt x="91" y="183"/>
                  </a:lnTo>
                  <a:lnTo>
                    <a:pt x="33" y="89"/>
                  </a:lnTo>
                  <a:lnTo>
                    <a:pt x="2" y="11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5" name="Freeform 431"/>
            <p:cNvSpPr/>
            <p:nvPr/>
          </p:nvSpPr>
          <p:spPr bwMode="auto">
            <a:xfrm>
              <a:off x="1948319" y="4024915"/>
              <a:ext cx="234169" cy="249819"/>
            </a:xfrm>
            <a:custGeom>
              <a:avLst/>
              <a:gdLst>
                <a:gd name="T0" fmla="*/ 0 w 485"/>
                <a:gd name="T1" fmla="*/ 12 h 550"/>
                <a:gd name="T2" fmla="*/ 1 w 485"/>
                <a:gd name="T3" fmla="*/ 12 h 550"/>
                <a:gd name="T4" fmla="*/ 9 w 485"/>
                <a:gd name="T5" fmla="*/ 13 h 550"/>
                <a:gd name="T6" fmla="*/ 11 w 485"/>
                <a:gd name="T7" fmla="*/ 12 h 550"/>
                <a:gd name="T8" fmla="*/ 9 w 485"/>
                <a:gd name="T9" fmla="*/ 11 h 550"/>
                <a:gd name="T10" fmla="*/ 9 w 485"/>
                <a:gd name="T11" fmla="*/ 7 h 550"/>
                <a:gd name="T12" fmla="*/ 11 w 485"/>
                <a:gd name="T13" fmla="*/ 7 h 550"/>
                <a:gd name="T14" fmla="*/ 11 w 485"/>
                <a:gd name="T15" fmla="*/ 5 h 550"/>
                <a:gd name="T16" fmla="*/ 9 w 485"/>
                <a:gd name="T17" fmla="*/ 5 h 550"/>
                <a:gd name="T18" fmla="*/ 9 w 485"/>
                <a:gd name="T19" fmla="*/ 2 h 550"/>
                <a:gd name="T20" fmla="*/ 8 w 485"/>
                <a:gd name="T21" fmla="*/ 1 h 550"/>
                <a:gd name="T22" fmla="*/ 7 w 485"/>
                <a:gd name="T23" fmla="*/ 1 h 550"/>
                <a:gd name="T24" fmla="*/ 7 w 485"/>
                <a:gd name="T25" fmla="*/ 2 h 550"/>
                <a:gd name="T26" fmla="*/ 5 w 485"/>
                <a:gd name="T27" fmla="*/ 2 h 550"/>
                <a:gd name="T28" fmla="*/ 4 w 485"/>
                <a:gd name="T29" fmla="*/ 0 h 550"/>
                <a:gd name="T30" fmla="*/ 1 w 485"/>
                <a:gd name="T31" fmla="*/ 1 h 550"/>
                <a:gd name="T32" fmla="*/ 2 w 485"/>
                <a:gd name="T33" fmla="*/ 5 h 550"/>
                <a:gd name="T34" fmla="*/ 0 w 485"/>
                <a:gd name="T35" fmla="*/ 12 h 5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5"/>
                <a:gd name="T55" fmla="*/ 0 h 550"/>
                <a:gd name="T56" fmla="*/ 485 w 485"/>
                <a:gd name="T57" fmla="*/ 550 h 5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5" h="550">
                  <a:moveTo>
                    <a:pt x="0" y="515"/>
                  </a:moveTo>
                  <a:lnTo>
                    <a:pt x="63" y="496"/>
                  </a:lnTo>
                  <a:lnTo>
                    <a:pt x="376" y="550"/>
                  </a:lnTo>
                  <a:lnTo>
                    <a:pt x="446" y="524"/>
                  </a:lnTo>
                  <a:lnTo>
                    <a:pt x="399" y="484"/>
                  </a:lnTo>
                  <a:lnTo>
                    <a:pt x="399" y="317"/>
                  </a:lnTo>
                  <a:lnTo>
                    <a:pt x="485" y="317"/>
                  </a:lnTo>
                  <a:lnTo>
                    <a:pt x="480" y="227"/>
                  </a:lnTo>
                  <a:lnTo>
                    <a:pt x="399" y="236"/>
                  </a:lnTo>
                  <a:lnTo>
                    <a:pt x="391" y="77"/>
                  </a:lnTo>
                  <a:lnTo>
                    <a:pt x="356" y="48"/>
                  </a:lnTo>
                  <a:lnTo>
                    <a:pt x="305" y="52"/>
                  </a:lnTo>
                  <a:lnTo>
                    <a:pt x="294" y="96"/>
                  </a:lnTo>
                  <a:lnTo>
                    <a:pt x="239" y="102"/>
                  </a:lnTo>
                  <a:lnTo>
                    <a:pt x="179" y="0"/>
                  </a:lnTo>
                  <a:lnTo>
                    <a:pt x="34" y="23"/>
                  </a:lnTo>
                  <a:lnTo>
                    <a:pt x="86" y="231"/>
                  </a:lnTo>
                  <a:lnTo>
                    <a:pt x="0" y="5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6" name="Freeform 432"/>
            <p:cNvSpPr/>
            <p:nvPr/>
          </p:nvSpPr>
          <p:spPr bwMode="auto">
            <a:xfrm>
              <a:off x="1955058" y="4004230"/>
              <a:ext cx="18531" cy="2068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1 h 48"/>
                <a:gd name="T4" fmla="*/ 1 w 40"/>
                <a:gd name="T5" fmla="*/ 0 h 48"/>
                <a:gd name="T6" fmla="*/ 0 w 40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48"/>
                <a:gd name="T14" fmla="*/ 40 w 40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48">
                  <a:moveTo>
                    <a:pt x="0" y="16"/>
                  </a:moveTo>
                  <a:lnTo>
                    <a:pt x="18" y="48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7" name="Freeform 433"/>
            <p:cNvSpPr/>
            <p:nvPr/>
          </p:nvSpPr>
          <p:spPr bwMode="auto">
            <a:xfrm>
              <a:off x="2101624" y="4268370"/>
              <a:ext cx="171836" cy="186171"/>
            </a:xfrm>
            <a:custGeom>
              <a:avLst/>
              <a:gdLst>
                <a:gd name="T0" fmla="*/ 0 w 358"/>
                <a:gd name="T1" fmla="*/ 7 h 410"/>
                <a:gd name="T2" fmla="*/ 0 w 358"/>
                <a:gd name="T3" fmla="*/ 5 h 410"/>
                <a:gd name="T4" fmla="*/ 1 w 358"/>
                <a:gd name="T5" fmla="*/ 4 h 410"/>
                <a:gd name="T6" fmla="*/ 1 w 358"/>
                <a:gd name="T7" fmla="*/ 1 h 410"/>
                <a:gd name="T8" fmla="*/ 3 w 358"/>
                <a:gd name="T9" fmla="*/ 0 h 410"/>
                <a:gd name="T10" fmla="*/ 3 w 358"/>
                <a:gd name="T11" fmla="*/ 1 h 410"/>
                <a:gd name="T12" fmla="*/ 5 w 358"/>
                <a:gd name="T13" fmla="*/ 0 h 410"/>
                <a:gd name="T14" fmla="*/ 7 w 358"/>
                <a:gd name="T15" fmla="*/ 4 h 410"/>
                <a:gd name="T16" fmla="*/ 8 w 358"/>
                <a:gd name="T17" fmla="*/ 5 h 410"/>
                <a:gd name="T18" fmla="*/ 5 w 358"/>
                <a:gd name="T19" fmla="*/ 8 h 410"/>
                <a:gd name="T20" fmla="*/ 3 w 358"/>
                <a:gd name="T21" fmla="*/ 8 h 410"/>
                <a:gd name="T22" fmla="*/ 2 w 358"/>
                <a:gd name="T23" fmla="*/ 9 h 410"/>
                <a:gd name="T24" fmla="*/ 1 w 358"/>
                <a:gd name="T25" fmla="*/ 9 h 410"/>
                <a:gd name="T26" fmla="*/ 1 w 358"/>
                <a:gd name="T27" fmla="*/ 8 h 410"/>
                <a:gd name="T28" fmla="*/ 0 w 358"/>
                <a:gd name="T29" fmla="*/ 7 h 4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8"/>
                <a:gd name="T46" fmla="*/ 0 h 410"/>
                <a:gd name="T47" fmla="*/ 358 w 358"/>
                <a:gd name="T48" fmla="*/ 410 h 4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8" h="410">
                  <a:moveTo>
                    <a:pt x="0" y="314"/>
                  </a:moveTo>
                  <a:lnTo>
                    <a:pt x="0" y="191"/>
                  </a:lnTo>
                  <a:lnTo>
                    <a:pt x="40" y="188"/>
                  </a:lnTo>
                  <a:lnTo>
                    <a:pt x="40" y="30"/>
                  </a:lnTo>
                  <a:lnTo>
                    <a:pt x="115" y="12"/>
                  </a:lnTo>
                  <a:lnTo>
                    <a:pt x="138" y="39"/>
                  </a:lnTo>
                  <a:lnTo>
                    <a:pt x="201" y="0"/>
                  </a:lnTo>
                  <a:lnTo>
                    <a:pt x="306" y="169"/>
                  </a:lnTo>
                  <a:lnTo>
                    <a:pt x="358" y="197"/>
                  </a:lnTo>
                  <a:lnTo>
                    <a:pt x="216" y="353"/>
                  </a:lnTo>
                  <a:lnTo>
                    <a:pt x="131" y="353"/>
                  </a:lnTo>
                  <a:lnTo>
                    <a:pt x="86" y="408"/>
                  </a:lnTo>
                  <a:lnTo>
                    <a:pt x="32" y="410"/>
                  </a:lnTo>
                  <a:lnTo>
                    <a:pt x="34" y="360"/>
                  </a:lnTo>
                  <a:lnTo>
                    <a:pt x="0" y="31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8" name="Freeform 434"/>
            <p:cNvSpPr/>
            <p:nvPr/>
          </p:nvSpPr>
          <p:spPr bwMode="auto">
            <a:xfrm>
              <a:off x="2270091" y="3956494"/>
              <a:ext cx="32009" cy="38189"/>
            </a:xfrm>
            <a:custGeom>
              <a:avLst/>
              <a:gdLst>
                <a:gd name="T0" fmla="*/ 0 w 69"/>
                <a:gd name="T1" fmla="*/ 0 h 88"/>
                <a:gd name="T2" fmla="*/ 0 w 69"/>
                <a:gd name="T3" fmla="*/ 1 h 88"/>
                <a:gd name="T4" fmla="*/ 1 w 69"/>
                <a:gd name="T5" fmla="*/ 2 h 88"/>
                <a:gd name="T6" fmla="*/ 1 w 69"/>
                <a:gd name="T7" fmla="*/ 1 h 88"/>
                <a:gd name="T8" fmla="*/ 1 w 69"/>
                <a:gd name="T9" fmla="*/ 0 h 88"/>
                <a:gd name="T10" fmla="*/ 0 w 69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88"/>
                <a:gd name="T20" fmla="*/ 69 w 6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88">
                  <a:moveTo>
                    <a:pt x="0" y="15"/>
                  </a:moveTo>
                  <a:lnTo>
                    <a:pt x="8" y="45"/>
                  </a:lnTo>
                  <a:lnTo>
                    <a:pt x="27" y="88"/>
                  </a:lnTo>
                  <a:lnTo>
                    <a:pt x="69" y="35"/>
                  </a:lnTo>
                  <a:lnTo>
                    <a:pt x="6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19" name="Freeform 435"/>
            <p:cNvSpPr/>
            <p:nvPr/>
          </p:nvSpPr>
          <p:spPr bwMode="auto">
            <a:xfrm>
              <a:off x="1892725" y="3654164"/>
              <a:ext cx="139828" cy="225951"/>
            </a:xfrm>
            <a:custGeom>
              <a:avLst/>
              <a:gdLst>
                <a:gd name="T0" fmla="*/ 0 w 294"/>
                <a:gd name="T1" fmla="*/ 8 h 498"/>
                <a:gd name="T2" fmla="*/ 1 w 294"/>
                <a:gd name="T3" fmla="*/ 6 h 498"/>
                <a:gd name="T4" fmla="*/ 3 w 294"/>
                <a:gd name="T5" fmla="*/ 6 h 498"/>
                <a:gd name="T6" fmla="*/ 4 w 294"/>
                <a:gd name="T7" fmla="*/ 2 h 498"/>
                <a:gd name="T8" fmla="*/ 5 w 294"/>
                <a:gd name="T9" fmla="*/ 1 h 498"/>
                <a:gd name="T10" fmla="*/ 5 w 294"/>
                <a:gd name="T11" fmla="*/ 0 h 498"/>
                <a:gd name="T12" fmla="*/ 5 w 294"/>
                <a:gd name="T13" fmla="*/ 0 h 498"/>
                <a:gd name="T14" fmla="*/ 6 w 294"/>
                <a:gd name="T15" fmla="*/ 3 h 498"/>
                <a:gd name="T16" fmla="*/ 5 w 294"/>
                <a:gd name="T17" fmla="*/ 3 h 498"/>
                <a:gd name="T18" fmla="*/ 6 w 294"/>
                <a:gd name="T19" fmla="*/ 5 h 498"/>
                <a:gd name="T20" fmla="*/ 5 w 294"/>
                <a:gd name="T21" fmla="*/ 8 h 498"/>
                <a:gd name="T22" fmla="*/ 6 w 294"/>
                <a:gd name="T23" fmla="*/ 10 h 498"/>
                <a:gd name="T24" fmla="*/ 6 w 294"/>
                <a:gd name="T25" fmla="*/ 11 h 498"/>
                <a:gd name="T26" fmla="*/ 4 w 294"/>
                <a:gd name="T27" fmla="*/ 11 h 498"/>
                <a:gd name="T28" fmla="*/ 2 w 294"/>
                <a:gd name="T29" fmla="*/ 11 h 498"/>
                <a:gd name="T30" fmla="*/ 1 w 294"/>
                <a:gd name="T31" fmla="*/ 11 h 498"/>
                <a:gd name="T32" fmla="*/ 1 w 294"/>
                <a:gd name="T33" fmla="*/ 9 h 498"/>
                <a:gd name="T34" fmla="*/ 0 w 294"/>
                <a:gd name="T35" fmla="*/ 8 h 4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4"/>
                <a:gd name="T55" fmla="*/ 0 h 498"/>
                <a:gd name="T56" fmla="*/ 294 w 294"/>
                <a:gd name="T57" fmla="*/ 498 h 4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4" h="498">
                  <a:moveTo>
                    <a:pt x="0" y="355"/>
                  </a:moveTo>
                  <a:lnTo>
                    <a:pt x="38" y="263"/>
                  </a:lnTo>
                  <a:lnTo>
                    <a:pt x="109" y="275"/>
                  </a:lnTo>
                  <a:lnTo>
                    <a:pt x="192" y="81"/>
                  </a:lnTo>
                  <a:lnTo>
                    <a:pt x="231" y="46"/>
                  </a:lnTo>
                  <a:lnTo>
                    <a:pt x="214" y="8"/>
                  </a:lnTo>
                  <a:lnTo>
                    <a:pt x="235" y="0"/>
                  </a:lnTo>
                  <a:lnTo>
                    <a:pt x="260" y="123"/>
                  </a:lnTo>
                  <a:lnTo>
                    <a:pt x="214" y="142"/>
                  </a:lnTo>
                  <a:lnTo>
                    <a:pt x="265" y="238"/>
                  </a:lnTo>
                  <a:lnTo>
                    <a:pt x="235" y="352"/>
                  </a:lnTo>
                  <a:lnTo>
                    <a:pt x="294" y="437"/>
                  </a:lnTo>
                  <a:lnTo>
                    <a:pt x="287" y="498"/>
                  </a:lnTo>
                  <a:lnTo>
                    <a:pt x="185" y="471"/>
                  </a:lnTo>
                  <a:lnTo>
                    <a:pt x="107" y="470"/>
                  </a:lnTo>
                  <a:lnTo>
                    <a:pt x="45" y="471"/>
                  </a:lnTo>
                  <a:lnTo>
                    <a:pt x="44" y="388"/>
                  </a:lnTo>
                  <a:lnTo>
                    <a:pt x="0" y="35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0" name="Freeform 436"/>
            <p:cNvSpPr/>
            <p:nvPr/>
          </p:nvSpPr>
          <p:spPr bwMode="auto">
            <a:xfrm>
              <a:off x="2003913" y="3689171"/>
              <a:ext cx="239223" cy="162303"/>
            </a:xfrm>
            <a:custGeom>
              <a:avLst/>
              <a:gdLst>
                <a:gd name="T0" fmla="*/ 0 w 497"/>
                <a:gd name="T1" fmla="*/ 6 h 357"/>
                <a:gd name="T2" fmla="*/ 1 w 497"/>
                <a:gd name="T3" fmla="*/ 4 h 357"/>
                <a:gd name="T4" fmla="*/ 4 w 497"/>
                <a:gd name="T5" fmla="*/ 3 h 357"/>
                <a:gd name="T6" fmla="*/ 4 w 497"/>
                <a:gd name="T7" fmla="*/ 2 h 357"/>
                <a:gd name="T8" fmla="*/ 5 w 497"/>
                <a:gd name="T9" fmla="*/ 2 h 357"/>
                <a:gd name="T10" fmla="*/ 7 w 497"/>
                <a:gd name="T11" fmla="*/ 0 h 357"/>
                <a:gd name="T12" fmla="*/ 8 w 497"/>
                <a:gd name="T13" fmla="*/ 2 h 357"/>
                <a:gd name="T14" fmla="*/ 9 w 497"/>
                <a:gd name="T15" fmla="*/ 3 h 357"/>
                <a:gd name="T16" fmla="*/ 12 w 497"/>
                <a:gd name="T17" fmla="*/ 6 h 357"/>
                <a:gd name="T18" fmla="*/ 6 w 497"/>
                <a:gd name="T19" fmla="*/ 7 h 357"/>
                <a:gd name="T20" fmla="*/ 4 w 497"/>
                <a:gd name="T21" fmla="*/ 6 h 357"/>
                <a:gd name="T22" fmla="*/ 4 w 497"/>
                <a:gd name="T23" fmla="*/ 7 h 357"/>
                <a:gd name="T24" fmla="*/ 2 w 497"/>
                <a:gd name="T25" fmla="*/ 7 h 357"/>
                <a:gd name="T26" fmla="*/ 1 w 497"/>
                <a:gd name="T27" fmla="*/ 8 h 357"/>
                <a:gd name="T28" fmla="*/ 0 w 497"/>
                <a:gd name="T29" fmla="*/ 6 h 3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7"/>
                <a:gd name="T46" fmla="*/ 0 h 357"/>
                <a:gd name="T47" fmla="*/ 497 w 497"/>
                <a:gd name="T48" fmla="*/ 357 h 3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7" h="357">
                  <a:moveTo>
                    <a:pt x="0" y="272"/>
                  </a:moveTo>
                  <a:lnTo>
                    <a:pt x="30" y="158"/>
                  </a:lnTo>
                  <a:lnTo>
                    <a:pt x="157" y="130"/>
                  </a:lnTo>
                  <a:lnTo>
                    <a:pt x="169" y="93"/>
                  </a:lnTo>
                  <a:lnTo>
                    <a:pt x="226" y="80"/>
                  </a:lnTo>
                  <a:lnTo>
                    <a:pt x="311" y="0"/>
                  </a:lnTo>
                  <a:lnTo>
                    <a:pt x="340" y="95"/>
                  </a:lnTo>
                  <a:lnTo>
                    <a:pt x="405" y="130"/>
                  </a:lnTo>
                  <a:lnTo>
                    <a:pt x="497" y="258"/>
                  </a:lnTo>
                  <a:lnTo>
                    <a:pt x="266" y="295"/>
                  </a:lnTo>
                  <a:lnTo>
                    <a:pt x="188" y="258"/>
                  </a:lnTo>
                  <a:lnTo>
                    <a:pt x="157" y="322"/>
                  </a:lnTo>
                  <a:lnTo>
                    <a:pt x="91" y="322"/>
                  </a:lnTo>
                  <a:lnTo>
                    <a:pt x="59" y="357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1" name="Freeform 437"/>
            <p:cNvSpPr/>
            <p:nvPr/>
          </p:nvSpPr>
          <p:spPr bwMode="auto">
            <a:xfrm>
              <a:off x="1983697" y="3432988"/>
              <a:ext cx="195422" cy="327789"/>
            </a:xfrm>
            <a:custGeom>
              <a:avLst/>
              <a:gdLst>
                <a:gd name="T0" fmla="*/ 0 w 409"/>
                <a:gd name="T1" fmla="*/ 10 h 725"/>
                <a:gd name="T2" fmla="*/ 1 w 409"/>
                <a:gd name="T3" fmla="*/ 10 h 725"/>
                <a:gd name="T4" fmla="*/ 1 w 409"/>
                <a:gd name="T5" fmla="*/ 11 h 725"/>
                <a:gd name="T6" fmla="*/ 2 w 409"/>
                <a:gd name="T7" fmla="*/ 14 h 725"/>
                <a:gd name="T8" fmla="*/ 1 w 409"/>
                <a:gd name="T9" fmla="*/ 14 h 725"/>
                <a:gd name="T10" fmla="*/ 2 w 409"/>
                <a:gd name="T11" fmla="*/ 17 h 725"/>
                <a:gd name="T12" fmla="*/ 5 w 409"/>
                <a:gd name="T13" fmla="*/ 16 h 725"/>
                <a:gd name="T14" fmla="*/ 5 w 409"/>
                <a:gd name="T15" fmla="*/ 15 h 725"/>
                <a:gd name="T16" fmla="*/ 6 w 409"/>
                <a:gd name="T17" fmla="*/ 15 h 725"/>
                <a:gd name="T18" fmla="*/ 8 w 409"/>
                <a:gd name="T19" fmla="*/ 13 h 725"/>
                <a:gd name="T20" fmla="*/ 7 w 409"/>
                <a:gd name="T21" fmla="*/ 11 h 725"/>
                <a:gd name="T22" fmla="*/ 8 w 409"/>
                <a:gd name="T23" fmla="*/ 8 h 725"/>
                <a:gd name="T24" fmla="*/ 9 w 409"/>
                <a:gd name="T25" fmla="*/ 8 h 725"/>
                <a:gd name="T26" fmla="*/ 9 w 409"/>
                <a:gd name="T27" fmla="*/ 4 h 725"/>
                <a:gd name="T28" fmla="*/ 2 w 409"/>
                <a:gd name="T29" fmla="*/ 0 h 725"/>
                <a:gd name="T30" fmla="*/ 1 w 409"/>
                <a:gd name="T31" fmla="*/ 1 h 725"/>
                <a:gd name="T32" fmla="*/ 1 w 409"/>
                <a:gd name="T33" fmla="*/ 2 h 725"/>
                <a:gd name="T34" fmla="*/ 2 w 409"/>
                <a:gd name="T35" fmla="*/ 3 h 725"/>
                <a:gd name="T36" fmla="*/ 2 w 409"/>
                <a:gd name="T37" fmla="*/ 7 h 725"/>
                <a:gd name="T38" fmla="*/ 0 w 409"/>
                <a:gd name="T39" fmla="*/ 10 h 7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9"/>
                <a:gd name="T61" fmla="*/ 0 h 725"/>
                <a:gd name="T62" fmla="*/ 409 w 409"/>
                <a:gd name="T63" fmla="*/ 725 h 7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9" h="725">
                  <a:moveTo>
                    <a:pt x="0" y="416"/>
                  </a:moveTo>
                  <a:lnTo>
                    <a:pt x="60" y="451"/>
                  </a:lnTo>
                  <a:lnTo>
                    <a:pt x="45" y="487"/>
                  </a:lnTo>
                  <a:lnTo>
                    <a:pt x="70" y="610"/>
                  </a:lnTo>
                  <a:lnTo>
                    <a:pt x="24" y="629"/>
                  </a:lnTo>
                  <a:lnTo>
                    <a:pt x="75" y="725"/>
                  </a:lnTo>
                  <a:lnTo>
                    <a:pt x="202" y="697"/>
                  </a:lnTo>
                  <a:lnTo>
                    <a:pt x="214" y="660"/>
                  </a:lnTo>
                  <a:lnTo>
                    <a:pt x="271" y="647"/>
                  </a:lnTo>
                  <a:lnTo>
                    <a:pt x="356" y="567"/>
                  </a:lnTo>
                  <a:lnTo>
                    <a:pt x="326" y="478"/>
                  </a:lnTo>
                  <a:lnTo>
                    <a:pt x="368" y="361"/>
                  </a:lnTo>
                  <a:lnTo>
                    <a:pt x="408" y="352"/>
                  </a:lnTo>
                  <a:lnTo>
                    <a:pt x="409" y="184"/>
                  </a:lnTo>
                  <a:lnTo>
                    <a:pt x="103" y="0"/>
                  </a:lnTo>
                  <a:lnTo>
                    <a:pt x="64" y="21"/>
                  </a:lnTo>
                  <a:lnTo>
                    <a:pt x="64" y="90"/>
                  </a:lnTo>
                  <a:lnTo>
                    <a:pt x="103" y="140"/>
                  </a:lnTo>
                  <a:lnTo>
                    <a:pt x="75" y="298"/>
                  </a:lnTo>
                  <a:lnTo>
                    <a:pt x="0" y="41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2" name="Freeform 438"/>
            <p:cNvSpPr/>
            <p:nvPr/>
          </p:nvSpPr>
          <p:spPr bwMode="auto">
            <a:xfrm>
              <a:off x="1941581" y="3835562"/>
              <a:ext cx="138143" cy="175033"/>
            </a:xfrm>
            <a:custGeom>
              <a:avLst/>
              <a:gdLst>
                <a:gd name="T0" fmla="*/ 0 w 289"/>
                <a:gd name="T1" fmla="*/ 8 h 385"/>
                <a:gd name="T2" fmla="*/ 1 w 289"/>
                <a:gd name="T3" fmla="*/ 9 h 385"/>
                <a:gd name="T4" fmla="*/ 2 w 289"/>
                <a:gd name="T5" fmla="*/ 9 h 385"/>
                <a:gd name="T6" fmla="*/ 3 w 289"/>
                <a:gd name="T7" fmla="*/ 9 h 385"/>
                <a:gd name="T8" fmla="*/ 4 w 289"/>
                <a:gd name="T9" fmla="*/ 8 h 385"/>
                <a:gd name="T10" fmla="*/ 5 w 289"/>
                <a:gd name="T11" fmla="*/ 6 h 385"/>
                <a:gd name="T12" fmla="*/ 6 w 289"/>
                <a:gd name="T13" fmla="*/ 5 h 385"/>
                <a:gd name="T14" fmla="*/ 7 w 289"/>
                <a:gd name="T15" fmla="*/ 0 h 385"/>
                <a:gd name="T16" fmla="*/ 5 w 289"/>
                <a:gd name="T17" fmla="*/ 0 h 385"/>
                <a:gd name="T18" fmla="*/ 4 w 289"/>
                <a:gd name="T19" fmla="*/ 1 h 385"/>
                <a:gd name="T20" fmla="*/ 4 w 289"/>
                <a:gd name="T21" fmla="*/ 2 h 385"/>
                <a:gd name="T22" fmla="*/ 2 w 289"/>
                <a:gd name="T23" fmla="*/ 2 h 385"/>
                <a:gd name="T24" fmla="*/ 2 w 289"/>
                <a:gd name="T25" fmla="*/ 3 h 385"/>
                <a:gd name="T26" fmla="*/ 3 w 289"/>
                <a:gd name="T27" fmla="*/ 3 h 385"/>
                <a:gd name="T28" fmla="*/ 3 w 289"/>
                <a:gd name="T29" fmla="*/ 6 h 385"/>
                <a:gd name="T30" fmla="*/ 1 w 289"/>
                <a:gd name="T31" fmla="*/ 6 h 385"/>
                <a:gd name="T32" fmla="*/ 0 w 289"/>
                <a:gd name="T33" fmla="*/ 8 h 3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9"/>
                <a:gd name="T52" fmla="*/ 0 h 385"/>
                <a:gd name="T53" fmla="*/ 289 w 289"/>
                <a:gd name="T54" fmla="*/ 385 h 3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9" h="385">
                  <a:moveTo>
                    <a:pt x="0" y="335"/>
                  </a:moveTo>
                  <a:lnTo>
                    <a:pt x="30" y="385"/>
                  </a:lnTo>
                  <a:lnTo>
                    <a:pt x="70" y="369"/>
                  </a:lnTo>
                  <a:lnTo>
                    <a:pt x="130" y="372"/>
                  </a:lnTo>
                  <a:lnTo>
                    <a:pt x="183" y="333"/>
                  </a:lnTo>
                  <a:lnTo>
                    <a:pt x="199" y="257"/>
                  </a:lnTo>
                  <a:lnTo>
                    <a:pt x="251" y="192"/>
                  </a:lnTo>
                  <a:lnTo>
                    <a:pt x="289" y="0"/>
                  </a:lnTo>
                  <a:lnTo>
                    <a:pt x="223" y="0"/>
                  </a:lnTo>
                  <a:lnTo>
                    <a:pt x="191" y="35"/>
                  </a:lnTo>
                  <a:lnTo>
                    <a:pt x="184" y="96"/>
                  </a:lnTo>
                  <a:lnTo>
                    <a:pt x="82" y="69"/>
                  </a:lnTo>
                  <a:lnTo>
                    <a:pt x="78" y="110"/>
                  </a:lnTo>
                  <a:lnTo>
                    <a:pt x="121" y="111"/>
                  </a:lnTo>
                  <a:lnTo>
                    <a:pt x="107" y="264"/>
                  </a:lnTo>
                  <a:lnTo>
                    <a:pt x="59" y="246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3" name="Freeform 439"/>
            <p:cNvSpPr/>
            <p:nvPr/>
          </p:nvSpPr>
          <p:spPr bwMode="auto">
            <a:xfrm>
              <a:off x="1963481" y="3806920"/>
              <a:ext cx="347042" cy="367568"/>
            </a:xfrm>
            <a:custGeom>
              <a:avLst/>
              <a:gdLst>
                <a:gd name="T0" fmla="*/ 0 w 722"/>
                <a:gd name="T1" fmla="*/ 11 h 811"/>
                <a:gd name="T2" fmla="*/ 0 w 722"/>
                <a:gd name="T3" fmla="*/ 12 h 811"/>
                <a:gd name="T4" fmla="*/ 3 w 722"/>
                <a:gd name="T5" fmla="*/ 11 h 811"/>
                <a:gd name="T6" fmla="*/ 5 w 722"/>
                <a:gd name="T7" fmla="*/ 13 h 811"/>
                <a:gd name="T8" fmla="*/ 6 w 722"/>
                <a:gd name="T9" fmla="*/ 13 h 811"/>
                <a:gd name="T10" fmla="*/ 6 w 722"/>
                <a:gd name="T11" fmla="*/ 12 h 811"/>
                <a:gd name="T12" fmla="*/ 7 w 722"/>
                <a:gd name="T13" fmla="*/ 12 h 811"/>
                <a:gd name="T14" fmla="*/ 8 w 722"/>
                <a:gd name="T15" fmla="*/ 13 h 811"/>
                <a:gd name="T16" fmla="*/ 9 w 722"/>
                <a:gd name="T17" fmla="*/ 17 h 811"/>
                <a:gd name="T18" fmla="*/ 11 w 722"/>
                <a:gd name="T19" fmla="*/ 17 h 811"/>
                <a:gd name="T20" fmla="*/ 15 w 722"/>
                <a:gd name="T21" fmla="*/ 19 h 811"/>
                <a:gd name="T22" fmla="*/ 15 w 722"/>
                <a:gd name="T23" fmla="*/ 18 h 811"/>
                <a:gd name="T24" fmla="*/ 15 w 722"/>
                <a:gd name="T25" fmla="*/ 17 h 811"/>
                <a:gd name="T26" fmla="*/ 15 w 722"/>
                <a:gd name="T27" fmla="*/ 15 h 811"/>
                <a:gd name="T28" fmla="*/ 16 w 722"/>
                <a:gd name="T29" fmla="*/ 14 h 811"/>
                <a:gd name="T30" fmla="*/ 15 w 722"/>
                <a:gd name="T31" fmla="*/ 12 h 811"/>
                <a:gd name="T32" fmla="*/ 15 w 722"/>
                <a:gd name="T33" fmla="*/ 9 h 811"/>
                <a:gd name="T34" fmla="*/ 15 w 722"/>
                <a:gd name="T35" fmla="*/ 8 h 811"/>
                <a:gd name="T36" fmla="*/ 15 w 722"/>
                <a:gd name="T37" fmla="*/ 7 h 811"/>
                <a:gd name="T38" fmla="*/ 16 w 722"/>
                <a:gd name="T39" fmla="*/ 4 h 811"/>
                <a:gd name="T40" fmla="*/ 17 w 722"/>
                <a:gd name="T41" fmla="*/ 3 h 811"/>
                <a:gd name="T42" fmla="*/ 17 w 722"/>
                <a:gd name="T43" fmla="*/ 1 h 811"/>
                <a:gd name="T44" fmla="*/ 13 w 722"/>
                <a:gd name="T45" fmla="*/ 0 h 811"/>
                <a:gd name="T46" fmla="*/ 8 w 722"/>
                <a:gd name="T47" fmla="*/ 1 h 811"/>
                <a:gd name="T48" fmla="*/ 6 w 722"/>
                <a:gd name="T49" fmla="*/ 0 h 811"/>
                <a:gd name="T50" fmla="*/ 6 w 722"/>
                <a:gd name="T51" fmla="*/ 1 h 811"/>
                <a:gd name="T52" fmla="*/ 5 w 722"/>
                <a:gd name="T53" fmla="*/ 6 h 811"/>
                <a:gd name="T54" fmla="*/ 3 w 722"/>
                <a:gd name="T55" fmla="*/ 7 h 811"/>
                <a:gd name="T56" fmla="*/ 3 w 722"/>
                <a:gd name="T57" fmla="*/ 9 h 811"/>
                <a:gd name="T58" fmla="*/ 2 w 722"/>
                <a:gd name="T59" fmla="*/ 10 h 811"/>
                <a:gd name="T60" fmla="*/ 1 w 722"/>
                <a:gd name="T61" fmla="*/ 10 h 811"/>
                <a:gd name="T62" fmla="*/ 0 w 722"/>
                <a:gd name="T63" fmla="*/ 11 h 8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2"/>
                <a:gd name="T97" fmla="*/ 0 h 811"/>
                <a:gd name="T98" fmla="*/ 722 w 722"/>
                <a:gd name="T99" fmla="*/ 811 h 8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2" h="811">
                  <a:moveTo>
                    <a:pt x="0" y="481"/>
                  </a:moveTo>
                  <a:lnTo>
                    <a:pt x="1" y="504"/>
                  </a:lnTo>
                  <a:lnTo>
                    <a:pt x="146" y="481"/>
                  </a:lnTo>
                  <a:lnTo>
                    <a:pt x="206" y="583"/>
                  </a:lnTo>
                  <a:lnTo>
                    <a:pt x="261" y="577"/>
                  </a:lnTo>
                  <a:lnTo>
                    <a:pt x="272" y="533"/>
                  </a:lnTo>
                  <a:lnTo>
                    <a:pt x="323" y="529"/>
                  </a:lnTo>
                  <a:lnTo>
                    <a:pt x="358" y="558"/>
                  </a:lnTo>
                  <a:lnTo>
                    <a:pt x="366" y="717"/>
                  </a:lnTo>
                  <a:lnTo>
                    <a:pt x="447" y="708"/>
                  </a:lnTo>
                  <a:lnTo>
                    <a:pt x="666" y="811"/>
                  </a:lnTo>
                  <a:lnTo>
                    <a:pt x="664" y="763"/>
                  </a:lnTo>
                  <a:lnTo>
                    <a:pt x="620" y="742"/>
                  </a:lnTo>
                  <a:lnTo>
                    <a:pt x="626" y="628"/>
                  </a:lnTo>
                  <a:lnTo>
                    <a:pt x="695" y="586"/>
                  </a:lnTo>
                  <a:lnTo>
                    <a:pt x="655" y="509"/>
                  </a:lnTo>
                  <a:lnTo>
                    <a:pt x="645" y="374"/>
                  </a:lnTo>
                  <a:lnTo>
                    <a:pt x="637" y="344"/>
                  </a:lnTo>
                  <a:lnTo>
                    <a:pt x="666" y="284"/>
                  </a:lnTo>
                  <a:lnTo>
                    <a:pt x="695" y="174"/>
                  </a:lnTo>
                  <a:lnTo>
                    <a:pt x="722" y="132"/>
                  </a:lnTo>
                  <a:lnTo>
                    <a:pt x="709" y="67"/>
                  </a:lnTo>
                  <a:lnTo>
                    <a:pt x="581" y="0"/>
                  </a:lnTo>
                  <a:lnTo>
                    <a:pt x="350" y="37"/>
                  </a:lnTo>
                  <a:lnTo>
                    <a:pt x="272" y="0"/>
                  </a:lnTo>
                  <a:lnTo>
                    <a:pt x="241" y="64"/>
                  </a:lnTo>
                  <a:lnTo>
                    <a:pt x="203" y="256"/>
                  </a:lnTo>
                  <a:lnTo>
                    <a:pt x="151" y="321"/>
                  </a:lnTo>
                  <a:lnTo>
                    <a:pt x="135" y="397"/>
                  </a:lnTo>
                  <a:lnTo>
                    <a:pt x="82" y="436"/>
                  </a:lnTo>
                  <a:lnTo>
                    <a:pt x="22" y="433"/>
                  </a:lnTo>
                  <a:lnTo>
                    <a:pt x="0" y="48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4" name="Freeform 440"/>
            <p:cNvSpPr/>
            <p:nvPr/>
          </p:nvSpPr>
          <p:spPr bwMode="auto">
            <a:xfrm>
              <a:off x="2330739" y="3167256"/>
              <a:ext cx="42117" cy="23868"/>
            </a:xfrm>
            <a:custGeom>
              <a:avLst/>
              <a:gdLst>
                <a:gd name="T0" fmla="*/ 0 w 89"/>
                <a:gd name="T1" fmla="*/ 1 h 54"/>
                <a:gd name="T2" fmla="*/ 1 w 89"/>
                <a:gd name="T3" fmla="*/ 1 h 54"/>
                <a:gd name="T4" fmla="*/ 2 w 89"/>
                <a:gd name="T5" fmla="*/ 0 h 54"/>
                <a:gd name="T6" fmla="*/ 0 w 89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54"/>
                <a:gd name="T14" fmla="*/ 89 w 8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54">
                  <a:moveTo>
                    <a:pt x="0" y="30"/>
                  </a:moveTo>
                  <a:lnTo>
                    <a:pt x="32" y="54"/>
                  </a:lnTo>
                  <a:lnTo>
                    <a:pt x="89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5" name="Freeform 441"/>
            <p:cNvSpPr/>
            <p:nvPr/>
          </p:nvSpPr>
          <p:spPr bwMode="auto">
            <a:xfrm>
              <a:off x="1754582" y="3660530"/>
              <a:ext cx="48855" cy="124114"/>
            </a:xfrm>
            <a:custGeom>
              <a:avLst/>
              <a:gdLst>
                <a:gd name="T0" fmla="*/ 0 w 102"/>
                <a:gd name="T1" fmla="*/ 1 h 274"/>
                <a:gd name="T2" fmla="*/ 1 w 102"/>
                <a:gd name="T3" fmla="*/ 6 h 274"/>
                <a:gd name="T4" fmla="*/ 2 w 102"/>
                <a:gd name="T5" fmla="*/ 6 h 274"/>
                <a:gd name="T6" fmla="*/ 2 w 102"/>
                <a:gd name="T7" fmla="*/ 1 h 274"/>
                <a:gd name="T8" fmla="*/ 2 w 102"/>
                <a:gd name="T9" fmla="*/ 0 h 274"/>
                <a:gd name="T10" fmla="*/ 1 w 102"/>
                <a:gd name="T11" fmla="*/ 0 h 274"/>
                <a:gd name="T12" fmla="*/ 0 w 102"/>
                <a:gd name="T13" fmla="*/ 1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274"/>
                <a:gd name="T23" fmla="*/ 102 w 102"/>
                <a:gd name="T24" fmla="*/ 274 h 2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274">
                  <a:moveTo>
                    <a:pt x="0" y="65"/>
                  </a:moveTo>
                  <a:lnTo>
                    <a:pt x="41" y="274"/>
                  </a:lnTo>
                  <a:lnTo>
                    <a:pt x="73" y="270"/>
                  </a:lnTo>
                  <a:lnTo>
                    <a:pt x="102" y="30"/>
                  </a:lnTo>
                  <a:lnTo>
                    <a:pt x="73" y="0"/>
                  </a:lnTo>
                  <a:lnTo>
                    <a:pt x="52" y="19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6" name="Freeform 442"/>
            <p:cNvSpPr/>
            <p:nvPr/>
          </p:nvSpPr>
          <p:spPr bwMode="auto">
            <a:xfrm>
              <a:off x="1909572" y="3865795"/>
              <a:ext cx="33693" cy="25459"/>
            </a:xfrm>
            <a:custGeom>
              <a:avLst/>
              <a:gdLst>
                <a:gd name="T0" fmla="*/ 0 w 69"/>
                <a:gd name="T1" fmla="*/ 2 h 52"/>
                <a:gd name="T2" fmla="*/ 0 w 69"/>
                <a:gd name="T3" fmla="*/ 0 h 52"/>
                <a:gd name="T4" fmla="*/ 2 w 69"/>
                <a:gd name="T5" fmla="*/ 0 h 52"/>
                <a:gd name="T6" fmla="*/ 2 w 69"/>
                <a:gd name="T7" fmla="*/ 1 h 52"/>
                <a:gd name="T8" fmla="*/ 0 w 69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52"/>
                <a:gd name="T17" fmla="*/ 69 w 69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52">
                  <a:moveTo>
                    <a:pt x="0" y="52"/>
                  </a:moveTo>
                  <a:lnTo>
                    <a:pt x="7" y="1"/>
                  </a:lnTo>
                  <a:lnTo>
                    <a:pt x="69" y="0"/>
                  </a:lnTo>
                  <a:lnTo>
                    <a:pt x="69" y="46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7" name="Freeform 443"/>
            <p:cNvSpPr/>
            <p:nvPr/>
          </p:nvSpPr>
          <p:spPr bwMode="auto">
            <a:xfrm>
              <a:off x="2342532" y="3544372"/>
              <a:ext cx="276286" cy="295964"/>
            </a:xfrm>
            <a:custGeom>
              <a:avLst/>
              <a:gdLst>
                <a:gd name="T0" fmla="*/ 0 w 576"/>
                <a:gd name="T1" fmla="*/ 11 h 650"/>
                <a:gd name="T2" fmla="*/ 1 w 576"/>
                <a:gd name="T3" fmla="*/ 10 h 650"/>
                <a:gd name="T4" fmla="*/ 1 w 576"/>
                <a:gd name="T5" fmla="*/ 8 h 650"/>
                <a:gd name="T6" fmla="*/ 3 w 576"/>
                <a:gd name="T7" fmla="*/ 5 h 650"/>
                <a:gd name="T8" fmla="*/ 3 w 576"/>
                <a:gd name="T9" fmla="*/ 1 h 650"/>
                <a:gd name="T10" fmla="*/ 5 w 576"/>
                <a:gd name="T11" fmla="*/ 0 h 650"/>
                <a:gd name="T12" fmla="*/ 6 w 576"/>
                <a:gd name="T13" fmla="*/ 3 h 650"/>
                <a:gd name="T14" fmla="*/ 9 w 576"/>
                <a:gd name="T15" fmla="*/ 6 h 650"/>
                <a:gd name="T16" fmla="*/ 8 w 576"/>
                <a:gd name="T17" fmla="*/ 7 h 650"/>
                <a:gd name="T18" fmla="*/ 9 w 576"/>
                <a:gd name="T19" fmla="*/ 8 h 650"/>
                <a:gd name="T20" fmla="*/ 10 w 576"/>
                <a:gd name="T21" fmla="*/ 9 h 650"/>
                <a:gd name="T22" fmla="*/ 13 w 576"/>
                <a:gd name="T23" fmla="*/ 11 h 650"/>
                <a:gd name="T24" fmla="*/ 11 w 576"/>
                <a:gd name="T25" fmla="*/ 14 h 650"/>
                <a:gd name="T26" fmla="*/ 8 w 576"/>
                <a:gd name="T27" fmla="*/ 15 h 650"/>
                <a:gd name="T28" fmla="*/ 5 w 576"/>
                <a:gd name="T29" fmla="*/ 15 h 650"/>
                <a:gd name="T30" fmla="*/ 3 w 576"/>
                <a:gd name="T31" fmla="*/ 14 h 650"/>
                <a:gd name="T32" fmla="*/ 1 w 576"/>
                <a:gd name="T33" fmla="*/ 12 h 650"/>
                <a:gd name="T34" fmla="*/ 0 w 576"/>
                <a:gd name="T35" fmla="*/ 11 h 6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6"/>
                <a:gd name="T55" fmla="*/ 0 h 650"/>
                <a:gd name="T56" fmla="*/ 576 w 576"/>
                <a:gd name="T57" fmla="*/ 650 h 6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6" h="650">
                  <a:moveTo>
                    <a:pt x="0" y="454"/>
                  </a:moveTo>
                  <a:lnTo>
                    <a:pt x="43" y="422"/>
                  </a:lnTo>
                  <a:lnTo>
                    <a:pt x="51" y="342"/>
                  </a:lnTo>
                  <a:lnTo>
                    <a:pt x="121" y="232"/>
                  </a:lnTo>
                  <a:lnTo>
                    <a:pt x="152" y="43"/>
                  </a:lnTo>
                  <a:lnTo>
                    <a:pt x="211" y="0"/>
                  </a:lnTo>
                  <a:lnTo>
                    <a:pt x="255" y="131"/>
                  </a:lnTo>
                  <a:lnTo>
                    <a:pt x="380" y="241"/>
                  </a:lnTo>
                  <a:lnTo>
                    <a:pt x="336" y="308"/>
                  </a:lnTo>
                  <a:lnTo>
                    <a:pt x="379" y="324"/>
                  </a:lnTo>
                  <a:lnTo>
                    <a:pt x="423" y="404"/>
                  </a:lnTo>
                  <a:lnTo>
                    <a:pt x="576" y="449"/>
                  </a:lnTo>
                  <a:lnTo>
                    <a:pt x="459" y="581"/>
                  </a:lnTo>
                  <a:lnTo>
                    <a:pt x="340" y="630"/>
                  </a:lnTo>
                  <a:lnTo>
                    <a:pt x="229" y="650"/>
                  </a:lnTo>
                  <a:lnTo>
                    <a:pt x="109" y="602"/>
                  </a:lnTo>
                  <a:lnTo>
                    <a:pt x="65" y="510"/>
                  </a:lnTo>
                  <a:lnTo>
                    <a:pt x="0" y="45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8" name="Freeform 444"/>
            <p:cNvSpPr/>
            <p:nvPr/>
          </p:nvSpPr>
          <p:spPr bwMode="auto">
            <a:xfrm>
              <a:off x="2504260" y="3654164"/>
              <a:ext cx="28639" cy="38189"/>
            </a:xfrm>
            <a:custGeom>
              <a:avLst/>
              <a:gdLst>
                <a:gd name="T0" fmla="*/ 0 w 60"/>
                <a:gd name="T1" fmla="*/ 1 h 83"/>
                <a:gd name="T2" fmla="*/ 1 w 60"/>
                <a:gd name="T3" fmla="*/ 2 h 83"/>
                <a:gd name="T4" fmla="*/ 1 w 60"/>
                <a:gd name="T5" fmla="*/ 1 h 83"/>
                <a:gd name="T6" fmla="*/ 1 w 60"/>
                <a:gd name="T7" fmla="*/ 1 h 83"/>
                <a:gd name="T8" fmla="*/ 1 w 60"/>
                <a:gd name="T9" fmla="*/ 1 h 83"/>
                <a:gd name="T10" fmla="*/ 1 w 60"/>
                <a:gd name="T11" fmla="*/ 0 h 83"/>
                <a:gd name="T12" fmla="*/ 0 w 60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83"/>
                <a:gd name="T23" fmla="*/ 60 w 60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83">
                  <a:moveTo>
                    <a:pt x="0" y="67"/>
                  </a:moveTo>
                  <a:lnTo>
                    <a:pt x="43" y="83"/>
                  </a:lnTo>
                  <a:lnTo>
                    <a:pt x="56" y="58"/>
                  </a:lnTo>
                  <a:lnTo>
                    <a:pt x="30" y="52"/>
                  </a:lnTo>
                  <a:lnTo>
                    <a:pt x="60" y="32"/>
                  </a:lnTo>
                  <a:lnTo>
                    <a:pt x="44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29" name="Freeform 445"/>
            <p:cNvSpPr/>
            <p:nvPr/>
          </p:nvSpPr>
          <p:spPr bwMode="auto">
            <a:xfrm>
              <a:off x="1896095" y="3865795"/>
              <a:ext cx="102765" cy="120931"/>
            </a:xfrm>
            <a:custGeom>
              <a:avLst/>
              <a:gdLst>
                <a:gd name="T0" fmla="*/ 0 w 214"/>
                <a:gd name="T1" fmla="*/ 3 h 267"/>
                <a:gd name="T2" fmla="*/ 1 w 214"/>
                <a:gd name="T3" fmla="*/ 2 h 267"/>
                <a:gd name="T4" fmla="*/ 1 w 214"/>
                <a:gd name="T5" fmla="*/ 2 h 267"/>
                <a:gd name="T6" fmla="*/ 1 w 214"/>
                <a:gd name="T7" fmla="*/ 1 h 267"/>
                <a:gd name="T8" fmla="*/ 2 w 214"/>
                <a:gd name="T9" fmla="*/ 1 h 267"/>
                <a:gd name="T10" fmla="*/ 2 w 214"/>
                <a:gd name="T11" fmla="*/ 0 h 267"/>
                <a:gd name="T12" fmla="*/ 4 w 214"/>
                <a:gd name="T13" fmla="*/ 0 h 267"/>
                <a:gd name="T14" fmla="*/ 4 w 214"/>
                <a:gd name="T15" fmla="*/ 1 h 267"/>
                <a:gd name="T16" fmla="*/ 5 w 214"/>
                <a:gd name="T17" fmla="*/ 1 h 267"/>
                <a:gd name="T18" fmla="*/ 5 w 214"/>
                <a:gd name="T19" fmla="*/ 5 h 267"/>
                <a:gd name="T20" fmla="*/ 3 w 214"/>
                <a:gd name="T21" fmla="*/ 4 h 267"/>
                <a:gd name="T22" fmla="*/ 2 w 214"/>
                <a:gd name="T23" fmla="*/ 6 h 267"/>
                <a:gd name="T24" fmla="*/ 0 w 214"/>
                <a:gd name="T25" fmla="*/ 3 h 2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67"/>
                <a:gd name="T41" fmla="*/ 214 w 214"/>
                <a:gd name="T42" fmla="*/ 267 h 2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67">
                  <a:moveTo>
                    <a:pt x="0" y="125"/>
                  </a:moveTo>
                  <a:lnTo>
                    <a:pt x="25" y="83"/>
                  </a:lnTo>
                  <a:lnTo>
                    <a:pt x="41" y="88"/>
                  </a:lnTo>
                  <a:lnTo>
                    <a:pt x="28" y="52"/>
                  </a:lnTo>
                  <a:lnTo>
                    <a:pt x="97" y="46"/>
                  </a:lnTo>
                  <a:lnTo>
                    <a:pt x="97" y="0"/>
                  </a:lnTo>
                  <a:lnTo>
                    <a:pt x="175" y="1"/>
                  </a:lnTo>
                  <a:lnTo>
                    <a:pt x="171" y="42"/>
                  </a:lnTo>
                  <a:lnTo>
                    <a:pt x="214" y="43"/>
                  </a:lnTo>
                  <a:lnTo>
                    <a:pt x="200" y="196"/>
                  </a:lnTo>
                  <a:lnTo>
                    <a:pt x="152" y="178"/>
                  </a:lnTo>
                  <a:lnTo>
                    <a:pt x="93" y="267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0" name="Freeform 446"/>
            <p:cNvSpPr/>
            <p:nvPr/>
          </p:nvSpPr>
          <p:spPr bwMode="auto">
            <a:xfrm>
              <a:off x="1429441" y="3636661"/>
              <a:ext cx="55594" cy="11138"/>
            </a:xfrm>
            <a:custGeom>
              <a:avLst/>
              <a:gdLst>
                <a:gd name="T0" fmla="*/ 0 w 114"/>
                <a:gd name="T1" fmla="*/ 1 h 26"/>
                <a:gd name="T2" fmla="*/ 0 w 114"/>
                <a:gd name="T3" fmla="*/ 0 h 26"/>
                <a:gd name="T4" fmla="*/ 3 w 114"/>
                <a:gd name="T5" fmla="*/ 0 h 26"/>
                <a:gd name="T6" fmla="*/ 0 w 114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6"/>
                <a:gd name="T14" fmla="*/ 114 w 114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6">
                  <a:moveTo>
                    <a:pt x="0" y="26"/>
                  </a:moveTo>
                  <a:lnTo>
                    <a:pt x="7" y="0"/>
                  </a:lnTo>
                  <a:lnTo>
                    <a:pt x="114" y="9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1" name="Freeform 447"/>
            <p:cNvSpPr/>
            <p:nvPr/>
          </p:nvSpPr>
          <p:spPr bwMode="auto">
            <a:xfrm>
              <a:off x="1682142" y="3685988"/>
              <a:ext cx="77495" cy="128888"/>
            </a:xfrm>
            <a:custGeom>
              <a:avLst/>
              <a:gdLst>
                <a:gd name="T0" fmla="*/ 0 w 163"/>
                <a:gd name="T1" fmla="*/ 6 h 285"/>
                <a:gd name="T2" fmla="*/ 1 w 163"/>
                <a:gd name="T3" fmla="*/ 2 h 285"/>
                <a:gd name="T4" fmla="*/ 0 w 163"/>
                <a:gd name="T5" fmla="*/ 0 h 285"/>
                <a:gd name="T6" fmla="*/ 3 w 163"/>
                <a:gd name="T7" fmla="*/ 0 h 285"/>
                <a:gd name="T8" fmla="*/ 4 w 163"/>
                <a:gd name="T9" fmla="*/ 5 h 285"/>
                <a:gd name="T10" fmla="*/ 1 w 163"/>
                <a:gd name="T11" fmla="*/ 7 h 285"/>
                <a:gd name="T12" fmla="*/ 0 w 163"/>
                <a:gd name="T13" fmla="*/ 6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285"/>
                <a:gd name="T23" fmla="*/ 163 w 163"/>
                <a:gd name="T24" fmla="*/ 285 h 28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285">
                  <a:moveTo>
                    <a:pt x="0" y="269"/>
                  </a:moveTo>
                  <a:lnTo>
                    <a:pt x="20" y="71"/>
                  </a:lnTo>
                  <a:lnTo>
                    <a:pt x="10" y="10"/>
                  </a:lnTo>
                  <a:lnTo>
                    <a:pt x="110" y="0"/>
                  </a:lnTo>
                  <a:lnTo>
                    <a:pt x="163" y="227"/>
                  </a:lnTo>
                  <a:lnTo>
                    <a:pt x="40" y="285"/>
                  </a:lnTo>
                  <a:lnTo>
                    <a:pt x="0" y="26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2" name="Freeform 448"/>
            <p:cNvSpPr/>
            <p:nvPr/>
          </p:nvSpPr>
          <p:spPr bwMode="auto">
            <a:xfrm>
              <a:off x="1461450" y="3654164"/>
              <a:ext cx="134773" cy="108202"/>
            </a:xfrm>
            <a:custGeom>
              <a:avLst/>
              <a:gdLst>
                <a:gd name="T0" fmla="*/ 0 w 281"/>
                <a:gd name="T1" fmla="*/ 2 h 238"/>
                <a:gd name="T2" fmla="*/ 1 w 281"/>
                <a:gd name="T3" fmla="*/ 1 h 238"/>
                <a:gd name="T4" fmla="*/ 1 w 281"/>
                <a:gd name="T5" fmla="*/ 0 h 238"/>
                <a:gd name="T6" fmla="*/ 3 w 281"/>
                <a:gd name="T7" fmla="*/ 0 h 238"/>
                <a:gd name="T8" fmla="*/ 4 w 281"/>
                <a:gd name="T9" fmla="*/ 1 h 238"/>
                <a:gd name="T10" fmla="*/ 5 w 281"/>
                <a:gd name="T11" fmla="*/ 0 h 238"/>
                <a:gd name="T12" fmla="*/ 6 w 281"/>
                <a:gd name="T13" fmla="*/ 3 h 238"/>
                <a:gd name="T14" fmla="*/ 7 w 281"/>
                <a:gd name="T15" fmla="*/ 5 h 238"/>
                <a:gd name="T16" fmla="*/ 6 w 281"/>
                <a:gd name="T17" fmla="*/ 4 h 238"/>
                <a:gd name="T18" fmla="*/ 6 w 281"/>
                <a:gd name="T19" fmla="*/ 5 h 238"/>
                <a:gd name="T20" fmla="*/ 5 w 281"/>
                <a:gd name="T21" fmla="*/ 5 h 238"/>
                <a:gd name="T22" fmla="*/ 5 w 281"/>
                <a:gd name="T23" fmla="*/ 5 h 238"/>
                <a:gd name="T24" fmla="*/ 4 w 281"/>
                <a:gd name="T25" fmla="*/ 4 h 238"/>
                <a:gd name="T26" fmla="*/ 3 w 281"/>
                <a:gd name="T27" fmla="*/ 3 h 238"/>
                <a:gd name="T28" fmla="*/ 2 w 281"/>
                <a:gd name="T29" fmla="*/ 4 h 238"/>
                <a:gd name="T30" fmla="*/ 0 w 281"/>
                <a:gd name="T31" fmla="*/ 2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1"/>
                <a:gd name="T49" fmla="*/ 0 h 238"/>
                <a:gd name="T50" fmla="*/ 281 w 281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1" h="238">
                  <a:moveTo>
                    <a:pt x="0" y="79"/>
                  </a:moveTo>
                  <a:lnTo>
                    <a:pt x="46" y="44"/>
                  </a:lnTo>
                  <a:lnTo>
                    <a:pt x="49" y="0"/>
                  </a:lnTo>
                  <a:lnTo>
                    <a:pt x="140" y="9"/>
                  </a:lnTo>
                  <a:lnTo>
                    <a:pt x="167" y="32"/>
                  </a:lnTo>
                  <a:lnTo>
                    <a:pt x="231" y="6"/>
                  </a:lnTo>
                  <a:lnTo>
                    <a:pt x="269" y="113"/>
                  </a:lnTo>
                  <a:lnTo>
                    <a:pt x="281" y="193"/>
                  </a:lnTo>
                  <a:lnTo>
                    <a:pt x="258" y="186"/>
                  </a:lnTo>
                  <a:lnTo>
                    <a:pt x="252" y="231"/>
                  </a:lnTo>
                  <a:lnTo>
                    <a:pt x="211" y="238"/>
                  </a:lnTo>
                  <a:lnTo>
                    <a:pt x="208" y="193"/>
                  </a:lnTo>
                  <a:lnTo>
                    <a:pt x="187" y="190"/>
                  </a:lnTo>
                  <a:lnTo>
                    <a:pt x="147" y="124"/>
                  </a:lnTo>
                  <a:lnTo>
                    <a:pt x="71" y="161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3" name="Freeform 449"/>
            <p:cNvSpPr/>
            <p:nvPr/>
          </p:nvSpPr>
          <p:spPr bwMode="auto">
            <a:xfrm>
              <a:off x="2559854" y="3310465"/>
              <a:ext cx="30324" cy="9547"/>
            </a:xfrm>
            <a:custGeom>
              <a:avLst/>
              <a:gdLst>
                <a:gd name="T0" fmla="*/ 0 w 66"/>
                <a:gd name="T1" fmla="*/ 0 h 22"/>
                <a:gd name="T2" fmla="*/ 1 w 66"/>
                <a:gd name="T3" fmla="*/ 1 h 22"/>
                <a:gd name="T4" fmla="*/ 1 w 66"/>
                <a:gd name="T5" fmla="*/ 0 h 22"/>
                <a:gd name="T6" fmla="*/ 0 w 6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2"/>
                <a:gd name="T14" fmla="*/ 66 w 6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2">
                  <a:moveTo>
                    <a:pt x="0" y="0"/>
                  </a:moveTo>
                  <a:lnTo>
                    <a:pt x="32" y="22"/>
                  </a:lnTo>
                  <a:lnTo>
                    <a:pt x="6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4" name="Freeform 450"/>
            <p:cNvSpPr/>
            <p:nvPr/>
          </p:nvSpPr>
          <p:spPr bwMode="auto">
            <a:xfrm>
              <a:off x="2361063" y="3221358"/>
              <a:ext cx="28639" cy="85925"/>
            </a:xfrm>
            <a:custGeom>
              <a:avLst/>
              <a:gdLst>
                <a:gd name="T0" fmla="*/ 0 w 61"/>
                <a:gd name="T1" fmla="*/ 2 h 188"/>
                <a:gd name="T2" fmla="*/ 1 w 61"/>
                <a:gd name="T3" fmla="*/ 5 h 188"/>
                <a:gd name="T4" fmla="*/ 1 w 61"/>
                <a:gd name="T5" fmla="*/ 4 h 188"/>
                <a:gd name="T6" fmla="*/ 1 w 61"/>
                <a:gd name="T7" fmla="*/ 2 h 188"/>
                <a:gd name="T8" fmla="*/ 1 w 61"/>
                <a:gd name="T9" fmla="*/ 2 h 188"/>
                <a:gd name="T10" fmla="*/ 1 w 61"/>
                <a:gd name="T11" fmla="*/ 1 h 188"/>
                <a:gd name="T12" fmla="*/ 1 w 61"/>
                <a:gd name="T13" fmla="*/ 1 h 188"/>
                <a:gd name="T14" fmla="*/ 1 w 61"/>
                <a:gd name="T15" fmla="*/ 0 h 188"/>
                <a:gd name="T16" fmla="*/ 1 w 61"/>
                <a:gd name="T17" fmla="*/ 0 h 188"/>
                <a:gd name="T18" fmla="*/ 0 w 61"/>
                <a:gd name="T19" fmla="*/ 2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8"/>
                <a:gd name="T32" fmla="*/ 61 w 61"/>
                <a:gd name="T33" fmla="*/ 188 h 1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8">
                  <a:moveTo>
                    <a:pt x="0" y="95"/>
                  </a:moveTo>
                  <a:lnTo>
                    <a:pt x="31" y="188"/>
                  </a:lnTo>
                  <a:lnTo>
                    <a:pt x="37" y="185"/>
                  </a:lnTo>
                  <a:lnTo>
                    <a:pt x="55" y="85"/>
                  </a:lnTo>
                  <a:lnTo>
                    <a:pt x="30" y="92"/>
                  </a:lnTo>
                  <a:lnTo>
                    <a:pt x="37" y="47"/>
                  </a:lnTo>
                  <a:lnTo>
                    <a:pt x="56" y="26"/>
                  </a:lnTo>
                  <a:lnTo>
                    <a:pt x="61" y="0"/>
                  </a:lnTo>
                  <a:lnTo>
                    <a:pt x="38" y="3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5" name="Freeform 451"/>
            <p:cNvSpPr/>
            <p:nvPr/>
          </p:nvSpPr>
          <p:spPr bwMode="auto">
            <a:xfrm>
              <a:off x="1581062" y="3695537"/>
              <a:ext cx="109503" cy="125706"/>
            </a:xfrm>
            <a:custGeom>
              <a:avLst/>
              <a:gdLst>
                <a:gd name="T0" fmla="*/ 0 w 229"/>
                <a:gd name="T1" fmla="*/ 4 h 278"/>
                <a:gd name="T2" fmla="*/ 0 w 229"/>
                <a:gd name="T3" fmla="*/ 3 h 278"/>
                <a:gd name="T4" fmla="*/ 0 w 229"/>
                <a:gd name="T5" fmla="*/ 2 h 278"/>
                <a:gd name="T6" fmla="*/ 1 w 229"/>
                <a:gd name="T7" fmla="*/ 3 h 278"/>
                <a:gd name="T8" fmla="*/ 1 w 229"/>
                <a:gd name="T9" fmla="*/ 1 h 278"/>
                <a:gd name="T10" fmla="*/ 2 w 229"/>
                <a:gd name="T11" fmla="*/ 0 h 278"/>
                <a:gd name="T12" fmla="*/ 3 w 229"/>
                <a:gd name="T13" fmla="*/ 0 h 278"/>
                <a:gd name="T14" fmla="*/ 3 w 229"/>
                <a:gd name="T15" fmla="*/ 1 h 278"/>
                <a:gd name="T16" fmla="*/ 5 w 229"/>
                <a:gd name="T17" fmla="*/ 1 h 278"/>
                <a:gd name="T18" fmla="*/ 5 w 229"/>
                <a:gd name="T19" fmla="*/ 6 h 278"/>
                <a:gd name="T20" fmla="*/ 1 w 229"/>
                <a:gd name="T21" fmla="*/ 6 h 278"/>
                <a:gd name="T22" fmla="*/ 1 w 229"/>
                <a:gd name="T23" fmla="*/ 5 h 278"/>
                <a:gd name="T24" fmla="*/ 0 w 229"/>
                <a:gd name="T25" fmla="*/ 4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9"/>
                <a:gd name="T40" fmla="*/ 0 h 278"/>
                <a:gd name="T41" fmla="*/ 229 w 229"/>
                <a:gd name="T42" fmla="*/ 278 h 2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9" h="278">
                  <a:moveTo>
                    <a:pt x="0" y="184"/>
                  </a:moveTo>
                  <a:lnTo>
                    <a:pt x="4" y="142"/>
                  </a:lnTo>
                  <a:lnTo>
                    <a:pt x="10" y="97"/>
                  </a:lnTo>
                  <a:lnTo>
                    <a:pt x="33" y="104"/>
                  </a:lnTo>
                  <a:lnTo>
                    <a:pt x="21" y="24"/>
                  </a:lnTo>
                  <a:lnTo>
                    <a:pt x="89" y="0"/>
                  </a:lnTo>
                  <a:lnTo>
                    <a:pt x="127" y="16"/>
                  </a:lnTo>
                  <a:lnTo>
                    <a:pt x="150" y="42"/>
                  </a:lnTo>
                  <a:lnTo>
                    <a:pt x="229" y="51"/>
                  </a:lnTo>
                  <a:lnTo>
                    <a:pt x="209" y="249"/>
                  </a:lnTo>
                  <a:lnTo>
                    <a:pt x="35" y="278"/>
                  </a:lnTo>
                  <a:lnTo>
                    <a:pt x="38" y="216"/>
                  </a:lnTo>
                  <a:lnTo>
                    <a:pt x="0" y="18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6" name="Freeform 452"/>
            <p:cNvSpPr/>
            <p:nvPr/>
          </p:nvSpPr>
          <p:spPr bwMode="auto">
            <a:xfrm>
              <a:off x="2374541" y="3218175"/>
              <a:ext cx="79179" cy="93882"/>
            </a:xfrm>
            <a:custGeom>
              <a:avLst/>
              <a:gdLst>
                <a:gd name="T0" fmla="*/ 0 w 166"/>
                <a:gd name="T1" fmla="*/ 2 h 207"/>
                <a:gd name="T2" fmla="*/ 0 w 166"/>
                <a:gd name="T3" fmla="*/ 1 h 207"/>
                <a:gd name="T4" fmla="*/ 1 w 166"/>
                <a:gd name="T5" fmla="*/ 1 h 207"/>
                <a:gd name="T6" fmla="*/ 1 w 166"/>
                <a:gd name="T7" fmla="*/ 1 h 207"/>
                <a:gd name="T8" fmla="*/ 3 w 166"/>
                <a:gd name="T9" fmla="*/ 0 h 207"/>
                <a:gd name="T10" fmla="*/ 4 w 166"/>
                <a:gd name="T11" fmla="*/ 1 h 207"/>
                <a:gd name="T12" fmla="*/ 2 w 166"/>
                <a:gd name="T13" fmla="*/ 2 h 207"/>
                <a:gd name="T14" fmla="*/ 3 w 166"/>
                <a:gd name="T15" fmla="*/ 3 h 207"/>
                <a:gd name="T16" fmla="*/ 2 w 166"/>
                <a:gd name="T17" fmla="*/ 4 h 207"/>
                <a:gd name="T18" fmla="*/ 1 w 166"/>
                <a:gd name="T19" fmla="*/ 5 h 207"/>
                <a:gd name="T20" fmla="*/ 0 w 166"/>
                <a:gd name="T21" fmla="*/ 5 h 207"/>
                <a:gd name="T22" fmla="*/ 1 w 166"/>
                <a:gd name="T23" fmla="*/ 2 h 207"/>
                <a:gd name="T24" fmla="*/ 0 w 166"/>
                <a:gd name="T25" fmla="*/ 2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"/>
                <a:gd name="T40" fmla="*/ 0 h 207"/>
                <a:gd name="T41" fmla="*/ 166 w 166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" h="207">
                  <a:moveTo>
                    <a:pt x="0" y="100"/>
                  </a:moveTo>
                  <a:lnTo>
                    <a:pt x="7" y="55"/>
                  </a:lnTo>
                  <a:lnTo>
                    <a:pt x="26" y="34"/>
                  </a:lnTo>
                  <a:lnTo>
                    <a:pt x="64" y="53"/>
                  </a:lnTo>
                  <a:lnTo>
                    <a:pt x="148" y="0"/>
                  </a:lnTo>
                  <a:lnTo>
                    <a:pt x="166" y="58"/>
                  </a:lnTo>
                  <a:lnTo>
                    <a:pt x="80" y="90"/>
                  </a:lnTo>
                  <a:lnTo>
                    <a:pt x="125" y="136"/>
                  </a:lnTo>
                  <a:lnTo>
                    <a:pt x="102" y="165"/>
                  </a:lnTo>
                  <a:lnTo>
                    <a:pt x="49" y="207"/>
                  </a:lnTo>
                  <a:lnTo>
                    <a:pt x="7" y="193"/>
                  </a:lnTo>
                  <a:lnTo>
                    <a:pt x="25" y="93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7" name="Freeform 453"/>
            <p:cNvSpPr/>
            <p:nvPr/>
          </p:nvSpPr>
          <p:spPr bwMode="auto">
            <a:xfrm>
              <a:off x="2361063" y="3818059"/>
              <a:ext cx="144882" cy="184580"/>
            </a:xfrm>
            <a:custGeom>
              <a:avLst/>
              <a:gdLst>
                <a:gd name="T0" fmla="*/ 0 w 303"/>
                <a:gd name="T1" fmla="*/ 1 h 407"/>
                <a:gd name="T2" fmla="*/ 1 w 303"/>
                <a:gd name="T3" fmla="*/ 3 h 407"/>
                <a:gd name="T4" fmla="*/ 0 w 303"/>
                <a:gd name="T5" fmla="*/ 4 h 407"/>
                <a:gd name="T6" fmla="*/ 1 w 303"/>
                <a:gd name="T7" fmla="*/ 5 h 407"/>
                <a:gd name="T8" fmla="*/ 0 w 303"/>
                <a:gd name="T9" fmla="*/ 6 h 407"/>
                <a:gd name="T10" fmla="*/ 5 w 303"/>
                <a:gd name="T11" fmla="*/ 9 h 407"/>
                <a:gd name="T12" fmla="*/ 7 w 303"/>
                <a:gd name="T13" fmla="*/ 7 h 407"/>
                <a:gd name="T14" fmla="*/ 6 w 303"/>
                <a:gd name="T15" fmla="*/ 5 h 407"/>
                <a:gd name="T16" fmla="*/ 6 w 303"/>
                <a:gd name="T17" fmla="*/ 2 h 407"/>
                <a:gd name="T18" fmla="*/ 7 w 303"/>
                <a:gd name="T19" fmla="*/ 1 h 407"/>
                <a:gd name="T20" fmla="*/ 4 w 303"/>
                <a:gd name="T21" fmla="*/ 1 h 407"/>
                <a:gd name="T22" fmla="*/ 2 w 303"/>
                <a:gd name="T23" fmla="*/ 0 h 407"/>
                <a:gd name="T24" fmla="*/ 0 w 303"/>
                <a:gd name="T25" fmla="*/ 1 h 4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3"/>
                <a:gd name="T40" fmla="*/ 0 h 407"/>
                <a:gd name="T41" fmla="*/ 303 w 303"/>
                <a:gd name="T42" fmla="*/ 407 h 4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3" h="407">
                  <a:moveTo>
                    <a:pt x="0" y="25"/>
                  </a:moveTo>
                  <a:lnTo>
                    <a:pt x="39" y="112"/>
                  </a:lnTo>
                  <a:lnTo>
                    <a:pt x="0" y="190"/>
                  </a:lnTo>
                  <a:lnTo>
                    <a:pt x="31" y="213"/>
                  </a:lnTo>
                  <a:lnTo>
                    <a:pt x="14" y="242"/>
                  </a:lnTo>
                  <a:lnTo>
                    <a:pt x="206" y="407"/>
                  </a:lnTo>
                  <a:lnTo>
                    <a:pt x="291" y="276"/>
                  </a:lnTo>
                  <a:lnTo>
                    <a:pt x="271" y="239"/>
                  </a:lnTo>
                  <a:lnTo>
                    <a:pt x="271" y="77"/>
                  </a:lnTo>
                  <a:lnTo>
                    <a:pt x="303" y="28"/>
                  </a:lnTo>
                  <a:lnTo>
                    <a:pt x="192" y="48"/>
                  </a:lnTo>
                  <a:lnTo>
                    <a:pt x="72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8" name="Freeform 454"/>
            <p:cNvSpPr/>
            <p:nvPr/>
          </p:nvSpPr>
          <p:spPr bwMode="auto">
            <a:xfrm>
              <a:off x="2590178" y="3292962"/>
              <a:ext cx="33693" cy="30233"/>
            </a:xfrm>
            <a:custGeom>
              <a:avLst/>
              <a:gdLst>
                <a:gd name="T0" fmla="*/ 0 w 70"/>
                <a:gd name="T1" fmla="*/ 1 h 67"/>
                <a:gd name="T2" fmla="*/ 1 w 70"/>
                <a:gd name="T3" fmla="*/ 0 h 67"/>
                <a:gd name="T4" fmla="*/ 2 w 70"/>
                <a:gd name="T5" fmla="*/ 1 h 67"/>
                <a:gd name="T6" fmla="*/ 0 w 70"/>
                <a:gd name="T7" fmla="*/ 1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7"/>
                <a:gd name="T14" fmla="*/ 70 w 7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7">
                  <a:moveTo>
                    <a:pt x="0" y="42"/>
                  </a:moveTo>
                  <a:lnTo>
                    <a:pt x="59" y="0"/>
                  </a:lnTo>
                  <a:lnTo>
                    <a:pt x="70" y="67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39" name="Freeform 455"/>
            <p:cNvSpPr/>
            <p:nvPr/>
          </p:nvSpPr>
          <p:spPr bwMode="auto">
            <a:xfrm>
              <a:off x="2379595" y="3187942"/>
              <a:ext cx="28639" cy="35006"/>
            </a:xfrm>
            <a:custGeom>
              <a:avLst/>
              <a:gdLst>
                <a:gd name="T0" fmla="*/ 0 w 61"/>
                <a:gd name="T1" fmla="*/ 2 h 76"/>
                <a:gd name="T2" fmla="*/ 1 w 61"/>
                <a:gd name="T3" fmla="*/ 2 h 76"/>
                <a:gd name="T4" fmla="*/ 1 w 61"/>
                <a:gd name="T5" fmla="*/ 1 h 76"/>
                <a:gd name="T6" fmla="*/ 1 w 61"/>
                <a:gd name="T7" fmla="*/ 0 h 76"/>
                <a:gd name="T8" fmla="*/ 0 w 61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76"/>
                <a:gd name="T17" fmla="*/ 61 w 6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76">
                  <a:moveTo>
                    <a:pt x="0" y="76"/>
                  </a:moveTo>
                  <a:lnTo>
                    <a:pt x="23" y="73"/>
                  </a:lnTo>
                  <a:lnTo>
                    <a:pt x="61" y="21"/>
                  </a:lnTo>
                  <a:lnTo>
                    <a:pt x="4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0" name="Freeform 456"/>
            <p:cNvSpPr/>
            <p:nvPr/>
          </p:nvSpPr>
          <p:spPr bwMode="auto">
            <a:xfrm>
              <a:off x="1527152" y="3741681"/>
              <a:ext cx="72441" cy="79561"/>
            </a:xfrm>
            <a:custGeom>
              <a:avLst/>
              <a:gdLst>
                <a:gd name="T0" fmla="*/ 0 w 148"/>
                <a:gd name="T1" fmla="*/ 1 h 177"/>
                <a:gd name="T2" fmla="*/ 1 w 148"/>
                <a:gd name="T3" fmla="*/ 0 h 177"/>
                <a:gd name="T4" fmla="*/ 2 w 148"/>
                <a:gd name="T5" fmla="*/ 0 h 177"/>
                <a:gd name="T6" fmla="*/ 2 w 148"/>
                <a:gd name="T7" fmla="*/ 1 h 177"/>
                <a:gd name="T8" fmla="*/ 3 w 148"/>
                <a:gd name="T9" fmla="*/ 1 h 177"/>
                <a:gd name="T10" fmla="*/ 3 w 148"/>
                <a:gd name="T11" fmla="*/ 2 h 177"/>
                <a:gd name="T12" fmla="*/ 3 w 148"/>
                <a:gd name="T13" fmla="*/ 3 h 177"/>
                <a:gd name="T14" fmla="*/ 3 w 148"/>
                <a:gd name="T15" fmla="*/ 4 h 177"/>
                <a:gd name="T16" fmla="*/ 0 w 148"/>
                <a:gd name="T17" fmla="*/ 1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177"/>
                <a:gd name="T29" fmla="*/ 148 w 148"/>
                <a:gd name="T30" fmla="*/ 177 h 1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177">
                  <a:moveTo>
                    <a:pt x="0" y="67"/>
                  </a:moveTo>
                  <a:lnTo>
                    <a:pt x="49" y="0"/>
                  </a:lnTo>
                  <a:lnTo>
                    <a:pt x="70" y="3"/>
                  </a:lnTo>
                  <a:lnTo>
                    <a:pt x="73" y="48"/>
                  </a:lnTo>
                  <a:lnTo>
                    <a:pt x="114" y="41"/>
                  </a:lnTo>
                  <a:lnTo>
                    <a:pt x="110" y="83"/>
                  </a:lnTo>
                  <a:lnTo>
                    <a:pt x="148" y="115"/>
                  </a:lnTo>
                  <a:lnTo>
                    <a:pt x="145" y="17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1" name="Freeform 457"/>
            <p:cNvSpPr/>
            <p:nvPr/>
          </p:nvSpPr>
          <p:spPr bwMode="auto">
            <a:xfrm>
              <a:off x="1907887" y="3222949"/>
              <a:ext cx="286394" cy="294373"/>
            </a:xfrm>
            <a:custGeom>
              <a:avLst/>
              <a:gdLst>
                <a:gd name="T0" fmla="*/ 0 w 597"/>
                <a:gd name="T1" fmla="*/ 8 h 646"/>
                <a:gd name="T2" fmla="*/ 0 w 597"/>
                <a:gd name="T3" fmla="*/ 3 h 646"/>
                <a:gd name="T4" fmla="*/ 2 w 597"/>
                <a:gd name="T5" fmla="*/ 0 h 646"/>
                <a:gd name="T6" fmla="*/ 5 w 597"/>
                <a:gd name="T7" fmla="*/ 1 h 646"/>
                <a:gd name="T8" fmla="*/ 6 w 597"/>
                <a:gd name="T9" fmla="*/ 2 h 646"/>
                <a:gd name="T10" fmla="*/ 8 w 597"/>
                <a:gd name="T11" fmla="*/ 3 h 646"/>
                <a:gd name="T12" fmla="*/ 9 w 597"/>
                <a:gd name="T13" fmla="*/ 3 h 646"/>
                <a:gd name="T14" fmla="*/ 9 w 597"/>
                <a:gd name="T15" fmla="*/ 1 h 646"/>
                <a:gd name="T16" fmla="*/ 10 w 597"/>
                <a:gd name="T17" fmla="*/ 0 h 646"/>
                <a:gd name="T18" fmla="*/ 14 w 597"/>
                <a:gd name="T19" fmla="*/ 2 h 646"/>
                <a:gd name="T20" fmla="*/ 13 w 597"/>
                <a:gd name="T21" fmla="*/ 3 h 646"/>
                <a:gd name="T22" fmla="*/ 14 w 597"/>
                <a:gd name="T23" fmla="*/ 12 h 646"/>
                <a:gd name="T24" fmla="*/ 14 w 597"/>
                <a:gd name="T25" fmla="*/ 15 h 646"/>
                <a:gd name="T26" fmla="*/ 13 w 597"/>
                <a:gd name="T27" fmla="*/ 15 h 646"/>
                <a:gd name="T28" fmla="*/ 13 w 597"/>
                <a:gd name="T29" fmla="*/ 15 h 646"/>
                <a:gd name="T30" fmla="*/ 6 w 597"/>
                <a:gd name="T31" fmla="*/ 11 h 646"/>
                <a:gd name="T32" fmla="*/ 5 w 597"/>
                <a:gd name="T33" fmla="*/ 11 h 646"/>
                <a:gd name="T34" fmla="*/ 2 w 597"/>
                <a:gd name="T35" fmla="*/ 11 h 646"/>
                <a:gd name="T36" fmla="*/ 0 w 597"/>
                <a:gd name="T37" fmla="*/ 8 h 6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7"/>
                <a:gd name="T58" fmla="*/ 0 h 646"/>
                <a:gd name="T59" fmla="*/ 597 w 597"/>
                <a:gd name="T60" fmla="*/ 646 h 6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7" h="646">
                  <a:moveTo>
                    <a:pt x="0" y="336"/>
                  </a:moveTo>
                  <a:lnTo>
                    <a:pt x="1" y="139"/>
                  </a:lnTo>
                  <a:lnTo>
                    <a:pt x="74" y="0"/>
                  </a:lnTo>
                  <a:lnTo>
                    <a:pt x="219" y="42"/>
                  </a:lnTo>
                  <a:lnTo>
                    <a:pt x="246" y="89"/>
                  </a:lnTo>
                  <a:lnTo>
                    <a:pt x="363" y="139"/>
                  </a:lnTo>
                  <a:lnTo>
                    <a:pt x="398" y="123"/>
                  </a:lnTo>
                  <a:lnTo>
                    <a:pt x="402" y="52"/>
                  </a:lnTo>
                  <a:lnTo>
                    <a:pt x="440" y="19"/>
                  </a:lnTo>
                  <a:lnTo>
                    <a:pt x="597" y="75"/>
                  </a:lnTo>
                  <a:lnTo>
                    <a:pt x="580" y="150"/>
                  </a:lnTo>
                  <a:lnTo>
                    <a:pt x="597" y="529"/>
                  </a:lnTo>
                  <a:lnTo>
                    <a:pt x="597" y="618"/>
                  </a:lnTo>
                  <a:lnTo>
                    <a:pt x="564" y="619"/>
                  </a:lnTo>
                  <a:lnTo>
                    <a:pt x="564" y="646"/>
                  </a:lnTo>
                  <a:lnTo>
                    <a:pt x="258" y="462"/>
                  </a:lnTo>
                  <a:lnTo>
                    <a:pt x="219" y="483"/>
                  </a:lnTo>
                  <a:lnTo>
                    <a:pt x="89" y="460"/>
                  </a:lnTo>
                  <a:lnTo>
                    <a:pt x="0" y="33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2" name="Freeform 458"/>
            <p:cNvSpPr/>
            <p:nvPr/>
          </p:nvSpPr>
          <p:spPr bwMode="auto">
            <a:xfrm>
              <a:off x="2526161" y="4153804"/>
              <a:ext cx="129719" cy="278461"/>
            </a:xfrm>
            <a:custGeom>
              <a:avLst/>
              <a:gdLst>
                <a:gd name="T0" fmla="*/ 0 w 270"/>
                <a:gd name="T1" fmla="*/ 10 h 616"/>
                <a:gd name="T2" fmla="*/ 1 w 270"/>
                <a:gd name="T3" fmla="*/ 13 h 616"/>
                <a:gd name="T4" fmla="*/ 2 w 270"/>
                <a:gd name="T5" fmla="*/ 14 h 616"/>
                <a:gd name="T6" fmla="*/ 4 w 270"/>
                <a:gd name="T7" fmla="*/ 13 h 616"/>
                <a:gd name="T8" fmla="*/ 6 w 270"/>
                <a:gd name="T9" fmla="*/ 3 h 616"/>
                <a:gd name="T10" fmla="*/ 6 w 270"/>
                <a:gd name="T11" fmla="*/ 4 h 616"/>
                <a:gd name="T12" fmla="*/ 5 w 270"/>
                <a:gd name="T13" fmla="*/ 0 h 616"/>
                <a:gd name="T14" fmla="*/ 4 w 270"/>
                <a:gd name="T15" fmla="*/ 1 h 616"/>
                <a:gd name="T16" fmla="*/ 4 w 270"/>
                <a:gd name="T17" fmla="*/ 3 h 616"/>
                <a:gd name="T18" fmla="*/ 3 w 270"/>
                <a:gd name="T19" fmla="*/ 4 h 616"/>
                <a:gd name="T20" fmla="*/ 1 w 270"/>
                <a:gd name="T21" fmla="*/ 4 h 616"/>
                <a:gd name="T22" fmla="*/ 1 w 270"/>
                <a:gd name="T23" fmla="*/ 5 h 616"/>
                <a:gd name="T24" fmla="*/ 1 w 270"/>
                <a:gd name="T25" fmla="*/ 8 h 616"/>
                <a:gd name="T26" fmla="*/ 0 w 270"/>
                <a:gd name="T27" fmla="*/ 10 h 6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0"/>
                <a:gd name="T43" fmla="*/ 0 h 616"/>
                <a:gd name="T44" fmla="*/ 270 w 270"/>
                <a:gd name="T45" fmla="*/ 616 h 6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0" h="616">
                  <a:moveTo>
                    <a:pt x="0" y="441"/>
                  </a:moveTo>
                  <a:lnTo>
                    <a:pt x="26" y="567"/>
                  </a:lnTo>
                  <a:lnTo>
                    <a:pt x="76" y="616"/>
                  </a:lnTo>
                  <a:lnTo>
                    <a:pt x="161" y="567"/>
                  </a:lnTo>
                  <a:lnTo>
                    <a:pt x="254" y="144"/>
                  </a:lnTo>
                  <a:lnTo>
                    <a:pt x="270" y="161"/>
                  </a:lnTo>
                  <a:lnTo>
                    <a:pt x="232" y="0"/>
                  </a:lnTo>
                  <a:lnTo>
                    <a:pt x="182" y="68"/>
                  </a:lnTo>
                  <a:lnTo>
                    <a:pt x="182" y="115"/>
                  </a:lnTo>
                  <a:lnTo>
                    <a:pt x="122" y="165"/>
                  </a:lnTo>
                  <a:lnTo>
                    <a:pt x="47" y="186"/>
                  </a:lnTo>
                  <a:lnTo>
                    <a:pt x="29" y="240"/>
                  </a:lnTo>
                  <a:lnTo>
                    <a:pt x="47" y="348"/>
                  </a:lnTo>
                  <a:lnTo>
                    <a:pt x="0" y="44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3" name="Freeform 459"/>
            <p:cNvSpPr/>
            <p:nvPr/>
          </p:nvSpPr>
          <p:spPr bwMode="auto">
            <a:xfrm>
              <a:off x="2337478" y="4098111"/>
              <a:ext cx="60648" cy="157530"/>
            </a:xfrm>
            <a:custGeom>
              <a:avLst/>
              <a:gdLst>
                <a:gd name="T0" fmla="*/ 0 w 124"/>
                <a:gd name="T1" fmla="*/ 4 h 346"/>
                <a:gd name="T2" fmla="*/ 0 w 124"/>
                <a:gd name="T3" fmla="*/ 5 h 346"/>
                <a:gd name="T4" fmla="*/ 2 w 124"/>
                <a:gd name="T5" fmla="*/ 5 h 346"/>
                <a:gd name="T6" fmla="*/ 1 w 124"/>
                <a:gd name="T7" fmla="*/ 7 h 346"/>
                <a:gd name="T8" fmla="*/ 2 w 124"/>
                <a:gd name="T9" fmla="*/ 8 h 346"/>
                <a:gd name="T10" fmla="*/ 3 w 124"/>
                <a:gd name="T11" fmla="*/ 6 h 346"/>
                <a:gd name="T12" fmla="*/ 2 w 124"/>
                <a:gd name="T13" fmla="*/ 4 h 346"/>
                <a:gd name="T14" fmla="*/ 2 w 124"/>
                <a:gd name="T15" fmla="*/ 5 h 346"/>
                <a:gd name="T16" fmla="*/ 2 w 124"/>
                <a:gd name="T17" fmla="*/ 5 h 346"/>
                <a:gd name="T18" fmla="*/ 1 w 124"/>
                <a:gd name="T19" fmla="*/ 3 h 346"/>
                <a:gd name="T20" fmla="*/ 1 w 124"/>
                <a:gd name="T21" fmla="*/ 0 h 346"/>
                <a:gd name="T22" fmla="*/ 0 w 124"/>
                <a:gd name="T23" fmla="*/ 0 h 346"/>
                <a:gd name="T24" fmla="*/ 1 w 124"/>
                <a:gd name="T25" fmla="*/ 1 h 346"/>
                <a:gd name="T26" fmla="*/ 0 w 124"/>
                <a:gd name="T27" fmla="*/ 4 h 3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346"/>
                <a:gd name="T44" fmla="*/ 124 w 124"/>
                <a:gd name="T45" fmla="*/ 346 h 3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346">
                  <a:moveTo>
                    <a:pt x="0" y="189"/>
                  </a:moveTo>
                  <a:lnTo>
                    <a:pt x="16" y="209"/>
                  </a:lnTo>
                  <a:lnTo>
                    <a:pt x="64" y="228"/>
                  </a:lnTo>
                  <a:lnTo>
                    <a:pt x="61" y="292"/>
                  </a:lnTo>
                  <a:lnTo>
                    <a:pt x="100" y="346"/>
                  </a:lnTo>
                  <a:lnTo>
                    <a:pt x="124" y="248"/>
                  </a:lnTo>
                  <a:lnTo>
                    <a:pt x="84" y="182"/>
                  </a:lnTo>
                  <a:lnTo>
                    <a:pt x="95" y="219"/>
                  </a:lnTo>
                  <a:lnTo>
                    <a:pt x="72" y="217"/>
                  </a:lnTo>
                  <a:lnTo>
                    <a:pt x="47" y="128"/>
                  </a:lnTo>
                  <a:lnTo>
                    <a:pt x="46" y="9"/>
                  </a:lnTo>
                  <a:lnTo>
                    <a:pt x="10" y="0"/>
                  </a:lnTo>
                  <a:lnTo>
                    <a:pt x="38" y="58"/>
                  </a:lnTo>
                  <a:lnTo>
                    <a:pt x="0" y="1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4" name="Freeform 460"/>
            <p:cNvSpPr/>
            <p:nvPr/>
          </p:nvSpPr>
          <p:spPr bwMode="auto">
            <a:xfrm>
              <a:off x="1515359" y="3401164"/>
              <a:ext cx="298186" cy="303920"/>
            </a:xfrm>
            <a:custGeom>
              <a:avLst/>
              <a:gdLst>
                <a:gd name="T0" fmla="*/ 0 w 618"/>
                <a:gd name="T1" fmla="*/ 11 h 673"/>
                <a:gd name="T2" fmla="*/ 1 w 618"/>
                <a:gd name="T3" fmla="*/ 10 h 673"/>
                <a:gd name="T4" fmla="*/ 1 w 618"/>
                <a:gd name="T5" fmla="*/ 10 h 673"/>
                <a:gd name="T6" fmla="*/ 6 w 618"/>
                <a:gd name="T7" fmla="*/ 10 h 673"/>
                <a:gd name="T8" fmla="*/ 5 w 618"/>
                <a:gd name="T9" fmla="*/ 0 h 673"/>
                <a:gd name="T10" fmla="*/ 7 w 618"/>
                <a:gd name="T11" fmla="*/ 0 h 673"/>
                <a:gd name="T12" fmla="*/ 14 w 618"/>
                <a:gd name="T13" fmla="*/ 5 h 673"/>
                <a:gd name="T14" fmla="*/ 14 w 618"/>
                <a:gd name="T15" fmla="*/ 6 h 673"/>
                <a:gd name="T16" fmla="*/ 15 w 618"/>
                <a:gd name="T17" fmla="*/ 6 h 673"/>
                <a:gd name="T18" fmla="*/ 15 w 618"/>
                <a:gd name="T19" fmla="*/ 9 h 673"/>
                <a:gd name="T20" fmla="*/ 14 w 618"/>
                <a:gd name="T21" fmla="*/ 10 h 673"/>
                <a:gd name="T22" fmla="*/ 11 w 618"/>
                <a:gd name="T23" fmla="*/ 11 h 673"/>
                <a:gd name="T24" fmla="*/ 7 w 618"/>
                <a:gd name="T25" fmla="*/ 12 h 673"/>
                <a:gd name="T26" fmla="*/ 6 w 618"/>
                <a:gd name="T27" fmla="*/ 15 h 673"/>
                <a:gd name="T28" fmla="*/ 5 w 618"/>
                <a:gd name="T29" fmla="*/ 15 h 673"/>
                <a:gd name="T30" fmla="*/ 4 w 618"/>
                <a:gd name="T31" fmla="*/ 15 h 673"/>
                <a:gd name="T32" fmla="*/ 3 w 618"/>
                <a:gd name="T33" fmla="*/ 13 h 673"/>
                <a:gd name="T34" fmla="*/ 1 w 618"/>
                <a:gd name="T35" fmla="*/ 14 h 673"/>
                <a:gd name="T36" fmla="*/ 1 w 618"/>
                <a:gd name="T37" fmla="*/ 13 h 673"/>
                <a:gd name="T38" fmla="*/ 0 w 618"/>
                <a:gd name="T39" fmla="*/ 11 h 6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673"/>
                <a:gd name="T62" fmla="*/ 618 w 618"/>
                <a:gd name="T63" fmla="*/ 673 h 6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673">
                  <a:moveTo>
                    <a:pt x="0" y="468"/>
                  </a:moveTo>
                  <a:lnTo>
                    <a:pt x="26" y="418"/>
                  </a:lnTo>
                  <a:lnTo>
                    <a:pt x="56" y="450"/>
                  </a:lnTo>
                  <a:lnTo>
                    <a:pt x="248" y="435"/>
                  </a:lnTo>
                  <a:lnTo>
                    <a:pt x="208" y="0"/>
                  </a:lnTo>
                  <a:lnTo>
                    <a:pt x="279" y="0"/>
                  </a:lnTo>
                  <a:lnTo>
                    <a:pt x="583" y="236"/>
                  </a:lnTo>
                  <a:lnTo>
                    <a:pt x="585" y="275"/>
                  </a:lnTo>
                  <a:lnTo>
                    <a:pt x="617" y="271"/>
                  </a:lnTo>
                  <a:lnTo>
                    <a:pt x="618" y="409"/>
                  </a:lnTo>
                  <a:lnTo>
                    <a:pt x="591" y="439"/>
                  </a:lnTo>
                  <a:lnTo>
                    <a:pt x="467" y="458"/>
                  </a:lnTo>
                  <a:lnTo>
                    <a:pt x="310" y="537"/>
                  </a:lnTo>
                  <a:lnTo>
                    <a:pt x="261" y="665"/>
                  </a:lnTo>
                  <a:lnTo>
                    <a:pt x="223" y="649"/>
                  </a:lnTo>
                  <a:lnTo>
                    <a:pt x="155" y="673"/>
                  </a:lnTo>
                  <a:lnTo>
                    <a:pt x="117" y="566"/>
                  </a:lnTo>
                  <a:lnTo>
                    <a:pt x="53" y="592"/>
                  </a:lnTo>
                  <a:lnTo>
                    <a:pt x="26" y="5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5" name="Freeform 461"/>
            <p:cNvSpPr/>
            <p:nvPr/>
          </p:nvSpPr>
          <p:spPr bwMode="auto">
            <a:xfrm>
              <a:off x="1426072" y="3351836"/>
              <a:ext cx="224061" cy="260957"/>
            </a:xfrm>
            <a:custGeom>
              <a:avLst/>
              <a:gdLst>
                <a:gd name="T0" fmla="*/ 0 w 467"/>
                <a:gd name="T1" fmla="*/ 7 h 575"/>
                <a:gd name="T2" fmla="*/ 1 w 467"/>
                <a:gd name="T3" fmla="*/ 7 h 575"/>
                <a:gd name="T4" fmla="*/ 1 w 467"/>
                <a:gd name="T5" fmla="*/ 9 h 575"/>
                <a:gd name="T6" fmla="*/ 0 w 467"/>
                <a:gd name="T7" fmla="*/ 12 h 575"/>
                <a:gd name="T8" fmla="*/ 2 w 467"/>
                <a:gd name="T9" fmla="*/ 11 h 575"/>
                <a:gd name="T10" fmla="*/ 4 w 467"/>
                <a:gd name="T11" fmla="*/ 13 h 575"/>
                <a:gd name="T12" fmla="*/ 5 w 467"/>
                <a:gd name="T13" fmla="*/ 12 h 575"/>
                <a:gd name="T14" fmla="*/ 6 w 467"/>
                <a:gd name="T15" fmla="*/ 13 h 575"/>
                <a:gd name="T16" fmla="*/ 10 w 467"/>
                <a:gd name="T17" fmla="*/ 13 h 575"/>
                <a:gd name="T18" fmla="*/ 9 w 467"/>
                <a:gd name="T19" fmla="*/ 3 h 575"/>
                <a:gd name="T20" fmla="*/ 11 w 467"/>
                <a:gd name="T21" fmla="*/ 3 h 575"/>
                <a:gd name="T22" fmla="*/ 7 w 467"/>
                <a:gd name="T23" fmla="*/ 0 h 575"/>
                <a:gd name="T24" fmla="*/ 7 w 467"/>
                <a:gd name="T25" fmla="*/ 1 h 575"/>
                <a:gd name="T26" fmla="*/ 5 w 467"/>
                <a:gd name="T27" fmla="*/ 1 h 575"/>
                <a:gd name="T28" fmla="*/ 5 w 467"/>
                <a:gd name="T29" fmla="*/ 4 h 575"/>
                <a:gd name="T30" fmla="*/ 3 w 467"/>
                <a:gd name="T31" fmla="*/ 5 h 575"/>
                <a:gd name="T32" fmla="*/ 4 w 467"/>
                <a:gd name="T33" fmla="*/ 6 h 575"/>
                <a:gd name="T34" fmla="*/ 0 w 467"/>
                <a:gd name="T35" fmla="*/ 7 h 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7"/>
                <a:gd name="T55" fmla="*/ 0 h 575"/>
                <a:gd name="T56" fmla="*/ 467 w 467"/>
                <a:gd name="T57" fmla="*/ 575 h 5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7" h="575">
                  <a:moveTo>
                    <a:pt x="0" y="288"/>
                  </a:moveTo>
                  <a:lnTo>
                    <a:pt x="30" y="320"/>
                  </a:lnTo>
                  <a:lnTo>
                    <a:pt x="36" y="408"/>
                  </a:lnTo>
                  <a:lnTo>
                    <a:pt x="13" y="515"/>
                  </a:lnTo>
                  <a:lnTo>
                    <a:pt x="101" y="492"/>
                  </a:lnTo>
                  <a:lnTo>
                    <a:pt x="188" y="575"/>
                  </a:lnTo>
                  <a:lnTo>
                    <a:pt x="214" y="525"/>
                  </a:lnTo>
                  <a:lnTo>
                    <a:pt x="244" y="557"/>
                  </a:lnTo>
                  <a:lnTo>
                    <a:pt x="436" y="542"/>
                  </a:lnTo>
                  <a:lnTo>
                    <a:pt x="396" y="107"/>
                  </a:lnTo>
                  <a:lnTo>
                    <a:pt x="467" y="107"/>
                  </a:lnTo>
                  <a:lnTo>
                    <a:pt x="322" y="0"/>
                  </a:lnTo>
                  <a:lnTo>
                    <a:pt x="317" y="58"/>
                  </a:lnTo>
                  <a:lnTo>
                    <a:pt x="197" y="54"/>
                  </a:lnTo>
                  <a:lnTo>
                    <a:pt x="196" y="176"/>
                  </a:lnTo>
                  <a:lnTo>
                    <a:pt x="152" y="199"/>
                  </a:lnTo>
                  <a:lnTo>
                    <a:pt x="156" y="270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6" name="Freeform 462"/>
            <p:cNvSpPr/>
            <p:nvPr/>
          </p:nvSpPr>
          <p:spPr bwMode="auto">
            <a:xfrm>
              <a:off x="1500197" y="3167256"/>
              <a:ext cx="213953" cy="176624"/>
            </a:xfrm>
            <a:custGeom>
              <a:avLst/>
              <a:gdLst>
                <a:gd name="T0" fmla="*/ 0 w 447"/>
                <a:gd name="T1" fmla="*/ 9 h 392"/>
                <a:gd name="T2" fmla="*/ 3 w 447"/>
                <a:gd name="T3" fmla="*/ 7 h 392"/>
                <a:gd name="T4" fmla="*/ 3 w 447"/>
                <a:gd name="T5" fmla="*/ 3 h 392"/>
                <a:gd name="T6" fmla="*/ 6 w 447"/>
                <a:gd name="T7" fmla="*/ 2 h 392"/>
                <a:gd name="T8" fmla="*/ 6 w 447"/>
                <a:gd name="T9" fmla="*/ 0 h 392"/>
                <a:gd name="T10" fmla="*/ 9 w 447"/>
                <a:gd name="T11" fmla="*/ 1 h 392"/>
                <a:gd name="T12" fmla="*/ 10 w 447"/>
                <a:gd name="T13" fmla="*/ 4 h 392"/>
                <a:gd name="T14" fmla="*/ 9 w 447"/>
                <a:gd name="T15" fmla="*/ 4 h 392"/>
                <a:gd name="T16" fmla="*/ 8 w 447"/>
                <a:gd name="T17" fmla="*/ 4 h 392"/>
                <a:gd name="T18" fmla="*/ 8 w 447"/>
                <a:gd name="T19" fmla="*/ 5 h 392"/>
                <a:gd name="T20" fmla="*/ 4 w 447"/>
                <a:gd name="T21" fmla="*/ 7 h 392"/>
                <a:gd name="T22" fmla="*/ 4 w 447"/>
                <a:gd name="T23" fmla="*/ 9 h 392"/>
                <a:gd name="T24" fmla="*/ 0 w 447"/>
                <a:gd name="T25" fmla="*/ 9 h 3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7"/>
                <a:gd name="T40" fmla="*/ 0 h 392"/>
                <a:gd name="T41" fmla="*/ 447 w 447"/>
                <a:gd name="T42" fmla="*/ 392 h 3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7" h="392">
                  <a:moveTo>
                    <a:pt x="0" y="387"/>
                  </a:moveTo>
                  <a:lnTo>
                    <a:pt x="109" y="311"/>
                  </a:lnTo>
                  <a:lnTo>
                    <a:pt x="149" y="157"/>
                  </a:lnTo>
                  <a:lnTo>
                    <a:pt x="242" y="77"/>
                  </a:lnTo>
                  <a:lnTo>
                    <a:pt x="273" y="0"/>
                  </a:lnTo>
                  <a:lnTo>
                    <a:pt x="409" y="26"/>
                  </a:lnTo>
                  <a:lnTo>
                    <a:pt x="447" y="172"/>
                  </a:lnTo>
                  <a:lnTo>
                    <a:pt x="387" y="175"/>
                  </a:lnTo>
                  <a:lnTo>
                    <a:pt x="352" y="192"/>
                  </a:lnTo>
                  <a:lnTo>
                    <a:pt x="359" y="230"/>
                  </a:lnTo>
                  <a:lnTo>
                    <a:pt x="184" y="317"/>
                  </a:lnTo>
                  <a:lnTo>
                    <a:pt x="163" y="392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7" name="Freeform 463"/>
            <p:cNvSpPr/>
            <p:nvPr/>
          </p:nvSpPr>
          <p:spPr bwMode="auto">
            <a:xfrm>
              <a:off x="2288622" y="4118797"/>
              <a:ext cx="192052" cy="335744"/>
            </a:xfrm>
            <a:custGeom>
              <a:avLst/>
              <a:gdLst>
                <a:gd name="T0" fmla="*/ 0 w 398"/>
                <a:gd name="T1" fmla="*/ 5 h 739"/>
                <a:gd name="T2" fmla="*/ 0 w 398"/>
                <a:gd name="T3" fmla="*/ 5 h 739"/>
                <a:gd name="T4" fmla="*/ 2 w 398"/>
                <a:gd name="T5" fmla="*/ 6 h 739"/>
                <a:gd name="T6" fmla="*/ 3 w 398"/>
                <a:gd name="T7" fmla="*/ 7 h 739"/>
                <a:gd name="T8" fmla="*/ 3 w 398"/>
                <a:gd name="T9" fmla="*/ 10 h 739"/>
                <a:gd name="T10" fmla="*/ 1 w 398"/>
                <a:gd name="T11" fmla="*/ 13 h 739"/>
                <a:gd name="T12" fmla="*/ 2 w 398"/>
                <a:gd name="T13" fmla="*/ 16 h 739"/>
                <a:gd name="T14" fmla="*/ 2 w 398"/>
                <a:gd name="T15" fmla="*/ 17 h 739"/>
                <a:gd name="T16" fmla="*/ 3 w 398"/>
                <a:gd name="T17" fmla="*/ 17 h 739"/>
                <a:gd name="T18" fmla="*/ 3 w 398"/>
                <a:gd name="T19" fmla="*/ 16 h 739"/>
                <a:gd name="T20" fmla="*/ 5 w 398"/>
                <a:gd name="T21" fmla="*/ 15 h 739"/>
                <a:gd name="T22" fmla="*/ 4 w 398"/>
                <a:gd name="T23" fmla="*/ 10 h 739"/>
                <a:gd name="T24" fmla="*/ 9 w 398"/>
                <a:gd name="T25" fmla="*/ 5 h 739"/>
                <a:gd name="T26" fmla="*/ 9 w 398"/>
                <a:gd name="T27" fmla="*/ 0 h 739"/>
                <a:gd name="T28" fmla="*/ 8 w 398"/>
                <a:gd name="T29" fmla="*/ 1 h 739"/>
                <a:gd name="T30" fmla="*/ 4 w 398"/>
                <a:gd name="T31" fmla="*/ 1 h 739"/>
                <a:gd name="T32" fmla="*/ 4 w 398"/>
                <a:gd name="T33" fmla="*/ 3 h 739"/>
                <a:gd name="T34" fmla="*/ 5 w 398"/>
                <a:gd name="T35" fmla="*/ 5 h 739"/>
                <a:gd name="T36" fmla="*/ 5 w 398"/>
                <a:gd name="T37" fmla="*/ 7 h 739"/>
                <a:gd name="T38" fmla="*/ 4 w 398"/>
                <a:gd name="T39" fmla="*/ 6 h 739"/>
                <a:gd name="T40" fmla="*/ 4 w 398"/>
                <a:gd name="T41" fmla="*/ 4 h 739"/>
                <a:gd name="T42" fmla="*/ 3 w 398"/>
                <a:gd name="T43" fmla="*/ 4 h 739"/>
                <a:gd name="T44" fmla="*/ 0 w 398"/>
                <a:gd name="T45" fmla="*/ 5 h 7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8"/>
                <a:gd name="T70" fmla="*/ 0 h 739"/>
                <a:gd name="T71" fmla="*/ 398 w 398"/>
                <a:gd name="T72" fmla="*/ 739 h 7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8" h="739">
                  <a:moveTo>
                    <a:pt x="0" y="206"/>
                  </a:moveTo>
                  <a:lnTo>
                    <a:pt x="8" y="230"/>
                  </a:lnTo>
                  <a:lnTo>
                    <a:pt x="102" y="263"/>
                  </a:lnTo>
                  <a:lnTo>
                    <a:pt x="113" y="310"/>
                  </a:lnTo>
                  <a:lnTo>
                    <a:pt x="105" y="428"/>
                  </a:lnTo>
                  <a:lnTo>
                    <a:pt x="57" y="549"/>
                  </a:lnTo>
                  <a:lnTo>
                    <a:pt x="73" y="693"/>
                  </a:lnTo>
                  <a:lnTo>
                    <a:pt x="77" y="739"/>
                  </a:lnTo>
                  <a:lnTo>
                    <a:pt x="104" y="739"/>
                  </a:lnTo>
                  <a:lnTo>
                    <a:pt x="104" y="689"/>
                  </a:lnTo>
                  <a:lnTo>
                    <a:pt x="205" y="622"/>
                  </a:lnTo>
                  <a:lnTo>
                    <a:pt x="175" y="428"/>
                  </a:lnTo>
                  <a:lnTo>
                    <a:pt x="396" y="229"/>
                  </a:lnTo>
                  <a:lnTo>
                    <a:pt x="398" y="0"/>
                  </a:lnTo>
                  <a:lnTo>
                    <a:pt x="342" y="39"/>
                  </a:lnTo>
                  <a:lnTo>
                    <a:pt x="188" y="52"/>
                  </a:lnTo>
                  <a:lnTo>
                    <a:pt x="187" y="134"/>
                  </a:lnTo>
                  <a:lnTo>
                    <a:pt x="227" y="200"/>
                  </a:lnTo>
                  <a:lnTo>
                    <a:pt x="203" y="298"/>
                  </a:lnTo>
                  <a:lnTo>
                    <a:pt x="164" y="244"/>
                  </a:lnTo>
                  <a:lnTo>
                    <a:pt x="167" y="180"/>
                  </a:lnTo>
                  <a:lnTo>
                    <a:pt x="119" y="161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8" name="Freeform 464"/>
            <p:cNvSpPr/>
            <p:nvPr/>
          </p:nvSpPr>
          <p:spPr bwMode="auto">
            <a:xfrm>
              <a:off x="1741105" y="3432988"/>
              <a:ext cx="291448" cy="241863"/>
            </a:xfrm>
            <a:custGeom>
              <a:avLst/>
              <a:gdLst>
                <a:gd name="T0" fmla="*/ 0 w 607"/>
                <a:gd name="T1" fmla="*/ 9 h 535"/>
                <a:gd name="T2" fmla="*/ 0 w 607"/>
                <a:gd name="T3" fmla="*/ 10 h 535"/>
                <a:gd name="T4" fmla="*/ 2 w 607"/>
                <a:gd name="T5" fmla="*/ 12 h 535"/>
                <a:gd name="T6" fmla="*/ 2 w 607"/>
                <a:gd name="T7" fmla="*/ 12 h 535"/>
                <a:gd name="T8" fmla="*/ 3 w 607"/>
                <a:gd name="T9" fmla="*/ 12 h 535"/>
                <a:gd name="T10" fmla="*/ 4 w 607"/>
                <a:gd name="T11" fmla="*/ 10 h 535"/>
                <a:gd name="T12" fmla="*/ 8 w 607"/>
                <a:gd name="T13" fmla="*/ 11 h 535"/>
                <a:gd name="T14" fmla="*/ 11 w 607"/>
                <a:gd name="T15" fmla="*/ 10 h 535"/>
                <a:gd name="T16" fmla="*/ 12 w 607"/>
                <a:gd name="T17" fmla="*/ 10 h 535"/>
                <a:gd name="T18" fmla="*/ 13 w 607"/>
                <a:gd name="T19" fmla="*/ 7 h 535"/>
                <a:gd name="T20" fmla="*/ 14 w 607"/>
                <a:gd name="T21" fmla="*/ 3 h 535"/>
                <a:gd name="T22" fmla="*/ 13 w 607"/>
                <a:gd name="T23" fmla="*/ 2 h 535"/>
                <a:gd name="T24" fmla="*/ 13 w 607"/>
                <a:gd name="T25" fmla="*/ 1 h 535"/>
                <a:gd name="T26" fmla="*/ 10 w 607"/>
                <a:gd name="T27" fmla="*/ 0 h 535"/>
                <a:gd name="T28" fmla="*/ 5 w 607"/>
                <a:gd name="T29" fmla="*/ 4 h 535"/>
                <a:gd name="T30" fmla="*/ 3 w 607"/>
                <a:gd name="T31" fmla="*/ 5 h 535"/>
                <a:gd name="T32" fmla="*/ 3 w 607"/>
                <a:gd name="T33" fmla="*/ 8 h 535"/>
                <a:gd name="T34" fmla="*/ 3 w 607"/>
                <a:gd name="T35" fmla="*/ 9 h 535"/>
                <a:gd name="T36" fmla="*/ 0 w 607"/>
                <a:gd name="T37" fmla="*/ 9 h 5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35"/>
                <a:gd name="T59" fmla="*/ 607 w 607"/>
                <a:gd name="T60" fmla="*/ 535 h 5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35">
                  <a:moveTo>
                    <a:pt x="0" y="389"/>
                  </a:moveTo>
                  <a:lnTo>
                    <a:pt x="8" y="431"/>
                  </a:lnTo>
                  <a:lnTo>
                    <a:pt x="79" y="524"/>
                  </a:lnTo>
                  <a:lnTo>
                    <a:pt x="100" y="505"/>
                  </a:lnTo>
                  <a:lnTo>
                    <a:pt x="129" y="535"/>
                  </a:lnTo>
                  <a:lnTo>
                    <a:pt x="178" y="442"/>
                  </a:lnTo>
                  <a:lnTo>
                    <a:pt x="349" y="489"/>
                  </a:lnTo>
                  <a:lnTo>
                    <a:pt x="498" y="440"/>
                  </a:lnTo>
                  <a:lnTo>
                    <a:pt x="504" y="418"/>
                  </a:lnTo>
                  <a:lnTo>
                    <a:pt x="579" y="300"/>
                  </a:lnTo>
                  <a:lnTo>
                    <a:pt x="607" y="142"/>
                  </a:lnTo>
                  <a:lnTo>
                    <a:pt x="568" y="92"/>
                  </a:lnTo>
                  <a:lnTo>
                    <a:pt x="568" y="23"/>
                  </a:lnTo>
                  <a:lnTo>
                    <a:pt x="438" y="0"/>
                  </a:lnTo>
                  <a:lnTo>
                    <a:pt x="209" y="185"/>
                  </a:lnTo>
                  <a:lnTo>
                    <a:pt x="150" y="202"/>
                  </a:lnTo>
                  <a:lnTo>
                    <a:pt x="151" y="340"/>
                  </a:lnTo>
                  <a:lnTo>
                    <a:pt x="124" y="370"/>
                  </a:lnTo>
                  <a:lnTo>
                    <a:pt x="0" y="38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49" name="Freeform 465"/>
            <p:cNvSpPr/>
            <p:nvPr/>
          </p:nvSpPr>
          <p:spPr bwMode="auto">
            <a:xfrm>
              <a:off x="1788276" y="3630296"/>
              <a:ext cx="213953" cy="195718"/>
            </a:xfrm>
            <a:custGeom>
              <a:avLst/>
              <a:gdLst>
                <a:gd name="T0" fmla="*/ 0 w 445"/>
                <a:gd name="T1" fmla="*/ 8 h 429"/>
                <a:gd name="T2" fmla="*/ 1 w 445"/>
                <a:gd name="T3" fmla="*/ 2 h 429"/>
                <a:gd name="T4" fmla="*/ 2 w 445"/>
                <a:gd name="T5" fmla="*/ 0 h 429"/>
                <a:gd name="T6" fmla="*/ 6 w 445"/>
                <a:gd name="T7" fmla="*/ 1 h 429"/>
                <a:gd name="T8" fmla="*/ 9 w 445"/>
                <a:gd name="T9" fmla="*/ 0 h 429"/>
                <a:gd name="T10" fmla="*/ 10 w 445"/>
                <a:gd name="T11" fmla="*/ 1 h 429"/>
                <a:gd name="T12" fmla="*/ 10 w 445"/>
                <a:gd name="T13" fmla="*/ 2 h 429"/>
                <a:gd name="T14" fmla="*/ 9 w 445"/>
                <a:gd name="T15" fmla="*/ 3 h 429"/>
                <a:gd name="T16" fmla="*/ 7 w 445"/>
                <a:gd name="T17" fmla="*/ 8 h 429"/>
                <a:gd name="T18" fmla="*/ 6 w 445"/>
                <a:gd name="T19" fmla="*/ 7 h 429"/>
                <a:gd name="T20" fmla="*/ 5 w 445"/>
                <a:gd name="T21" fmla="*/ 9 h 429"/>
                <a:gd name="T22" fmla="*/ 3 w 445"/>
                <a:gd name="T23" fmla="*/ 10 h 429"/>
                <a:gd name="T24" fmla="*/ 2 w 445"/>
                <a:gd name="T25" fmla="*/ 8 h 429"/>
                <a:gd name="T26" fmla="*/ 0 w 445"/>
                <a:gd name="T27" fmla="*/ 8 h 4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"/>
                <a:gd name="T43" fmla="*/ 0 h 429"/>
                <a:gd name="T44" fmla="*/ 445 w 445"/>
                <a:gd name="T45" fmla="*/ 429 h 4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" h="429">
                  <a:moveTo>
                    <a:pt x="0" y="335"/>
                  </a:moveTo>
                  <a:lnTo>
                    <a:pt x="29" y="95"/>
                  </a:lnTo>
                  <a:lnTo>
                    <a:pt x="78" y="2"/>
                  </a:lnTo>
                  <a:lnTo>
                    <a:pt x="249" y="49"/>
                  </a:lnTo>
                  <a:lnTo>
                    <a:pt x="398" y="0"/>
                  </a:lnTo>
                  <a:lnTo>
                    <a:pt x="428" y="57"/>
                  </a:lnTo>
                  <a:lnTo>
                    <a:pt x="445" y="95"/>
                  </a:lnTo>
                  <a:lnTo>
                    <a:pt x="406" y="130"/>
                  </a:lnTo>
                  <a:lnTo>
                    <a:pt x="323" y="324"/>
                  </a:lnTo>
                  <a:lnTo>
                    <a:pt x="252" y="312"/>
                  </a:lnTo>
                  <a:lnTo>
                    <a:pt x="214" y="404"/>
                  </a:lnTo>
                  <a:lnTo>
                    <a:pt x="128" y="429"/>
                  </a:lnTo>
                  <a:lnTo>
                    <a:pt x="78" y="347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0" name="Freeform 466"/>
            <p:cNvSpPr/>
            <p:nvPr/>
          </p:nvSpPr>
          <p:spPr bwMode="auto">
            <a:xfrm>
              <a:off x="1429441" y="3654164"/>
              <a:ext cx="55594" cy="36598"/>
            </a:xfrm>
            <a:custGeom>
              <a:avLst/>
              <a:gdLst>
                <a:gd name="T0" fmla="*/ 0 w 117"/>
                <a:gd name="T1" fmla="*/ 0 h 79"/>
                <a:gd name="T2" fmla="*/ 1 w 117"/>
                <a:gd name="T3" fmla="*/ 1 h 79"/>
                <a:gd name="T4" fmla="*/ 2 w 117"/>
                <a:gd name="T5" fmla="*/ 1 h 79"/>
                <a:gd name="T6" fmla="*/ 1 w 117"/>
                <a:gd name="T7" fmla="*/ 1 h 79"/>
                <a:gd name="T8" fmla="*/ 1 w 117"/>
                <a:gd name="T9" fmla="*/ 2 h 79"/>
                <a:gd name="T10" fmla="*/ 3 w 117"/>
                <a:gd name="T11" fmla="*/ 1 h 79"/>
                <a:gd name="T12" fmla="*/ 3 w 117"/>
                <a:gd name="T13" fmla="*/ 0 h 79"/>
                <a:gd name="T14" fmla="*/ 0 w 117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7"/>
                <a:gd name="T25" fmla="*/ 0 h 79"/>
                <a:gd name="T26" fmla="*/ 117 w 117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7" h="79">
                  <a:moveTo>
                    <a:pt x="0" y="9"/>
                  </a:moveTo>
                  <a:lnTo>
                    <a:pt x="38" y="44"/>
                  </a:lnTo>
                  <a:lnTo>
                    <a:pt x="72" y="33"/>
                  </a:lnTo>
                  <a:lnTo>
                    <a:pt x="54" y="44"/>
                  </a:lnTo>
                  <a:lnTo>
                    <a:pt x="68" y="79"/>
                  </a:lnTo>
                  <a:lnTo>
                    <a:pt x="114" y="44"/>
                  </a:lnTo>
                  <a:lnTo>
                    <a:pt x="117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1" name="Freeform 467"/>
            <p:cNvSpPr/>
            <p:nvPr/>
          </p:nvSpPr>
          <p:spPr bwMode="auto">
            <a:xfrm>
              <a:off x="2669358" y="3375704"/>
              <a:ext cx="10108" cy="35006"/>
            </a:xfrm>
            <a:custGeom>
              <a:avLst/>
              <a:gdLst>
                <a:gd name="T0" fmla="*/ 0 w 22"/>
                <a:gd name="T1" fmla="*/ 1 h 74"/>
                <a:gd name="T2" fmla="*/ 0 w 22"/>
                <a:gd name="T3" fmla="*/ 2 h 74"/>
                <a:gd name="T4" fmla="*/ 1 w 22"/>
                <a:gd name="T5" fmla="*/ 2 h 74"/>
                <a:gd name="T6" fmla="*/ 0 w 22"/>
                <a:gd name="T7" fmla="*/ 0 h 74"/>
                <a:gd name="T8" fmla="*/ 0 w 22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74"/>
                <a:gd name="T17" fmla="*/ 22 w 22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74">
                  <a:moveTo>
                    <a:pt x="0" y="61"/>
                  </a:moveTo>
                  <a:lnTo>
                    <a:pt x="10" y="74"/>
                  </a:lnTo>
                  <a:lnTo>
                    <a:pt x="22" y="70"/>
                  </a:lnTo>
                  <a:lnTo>
                    <a:pt x="12" y="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2" name="Freeform 468"/>
            <p:cNvSpPr/>
            <p:nvPr/>
          </p:nvSpPr>
          <p:spPr bwMode="auto">
            <a:xfrm>
              <a:off x="2270091" y="3929444"/>
              <a:ext cx="32009" cy="33415"/>
            </a:xfrm>
            <a:custGeom>
              <a:avLst/>
              <a:gdLst>
                <a:gd name="T0" fmla="*/ 0 w 66"/>
                <a:gd name="T1" fmla="*/ 2 h 72"/>
                <a:gd name="T2" fmla="*/ 1 w 66"/>
                <a:gd name="T3" fmla="*/ 0 h 72"/>
                <a:gd name="T4" fmla="*/ 1 w 66"/>
                <a:gd name="T5" fmla="*/ 0 h 72"/>
                <a:gd name="T6" fmla="*/ 1 w 66"/>
                <a:gd name="T7" fmla="*/ 1 h 72"/>
                <a:gd name="T8" fmla="*/ 0 w 66"/>
                <a:gd name="T9" fmla="*/ 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72"/>
                <a:gd name="T17" fmla="*/ 66 w 6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72">
                  <a:moveTo>
                    <a:pt x="0" y="72"/>
                  </a:moveTo>
                  <a:lnTo>
                    <a:pt x="29" y="12"/>
                  </a:lnTo>
                  <a:lnTo>
                    <a:pt x="56" y="0"/>
                  </a:lnTo>
                  <a:lnTo>
                    <a:pt x="66" y="57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3" name="Freeform 469"/>
            <p:cNvSpPr/>
            <p:nvPr/>
          </p:nvSpPr>
          <p:spPr bwMode="auto">
            <a:xfrm>
              <a:off x="1415964" y="3574605"/>
              <a:ext cx="112873" cy="82742"/>
            </a:xfrm>
            <a:custGeom>
              <a:avLst/>
              <a:gdLst>
                <a:gd name="T0" fmla="*/ 0 w 233"/>
                <a:gd name="T1" fmla="*/ 2 h 184"/>
                <a:gd name="T2" fmla="*/ 1 w 233"/>
                <a:gd name="T3" fmla="*/ 3 h 184"/>
                <a:gd name="T4" fmla="*/ 3 w 233"/>
                <a:gd name="T5" fmla="*/ 3 h 184"/>
                <a:gd name="T6" fmla="*/ 1 w 233"/>
                <a:gd name="T7" fmla="*/ 4 h 184"/>
                <a:gd name="T8" fmla="*/ 1 w 233"/>
                <a:gd name="T9" fmla="*/ 4 h 184"/>
                <a:gd name="T10" fmla="*/ 3 w 233"/>
                <a:gd name="T11" fmla="*/ 4 h 184"/>
                <a:gd name="T12" fmla="*/ 5 w 233"/>
                <a:gd name="T13" fmla="*/ 4 h 184"/>
                <a:gd name="T14" fmla="*/ 5 w 233"/>
                <a:gd name="T15" fmla="*/ 2 h 184"/>
                <a:gd name="T16" fmla="*/ 3 w 233"/>
                <a:gd name="T17" fmla="*/ 0 h 184"/>
                <a:gd name="T18" fmla="*/ 1 w 233"/>
                <a:gd name="T19" fmla="*/ 1 h 184"/>
                <a:gd name="T20" fmla="*/ 0 w 233"/>
                <a:gd name="T21" fmla="*/ 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3"/>
                <a:gd name="T34" fmla="*/ 0 h 184"/>
                <a:gd name="T35" fmla="*/ 233 w 233"/>
                <a:gd name="T36" fmla="*/ 184 h 1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3" h="184">
                  <a:moveTo>
                    <a:pt x="0" y="83"/>
                  </a:moveTo>
                  <a:lnTo>
                    <a:pt x="32" y="134"/>
                  </a:lnTo>
                  <a:lnTo>
                    <a:pt x="139" y="143"/>
                  </a:lnTo>
                  <a:lnTo>
                    <a:pt x="25" y="160"/>
                  </a:lnTo>
                  <a:lnTo>
                    <a:pt x="25" y="184"/>
                  </a:lnTo>
                  <a:lnTo>
                    <a:pt x="142" y="175"/>
                  </a:lnTo>
                  <a:lnTo>
                    <a:pt x="233" y="184"/>
                  </a:lnTo>
                  <a:lnTo>
                    <a:pt x="207" y="83"/>
                  </a:lnTo>
                  <a:lnTo>
                    <a:pt x="120" y="0"/>
                  </a:lnTo>
                  <a:lnTo>
                    <a:pt x="32" y="23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4" name="Freeform 470"/>
            <p:cNvSpPr/>
            <p:nvPr/>
          </p:nvSpPr>
          <p:spPr bwMode="auto">
            <a:xfrm>
              <a:off x="1495143" y="3711449"/>
              <a:ext cx="57279" cy="58875"/>
            </a:xfrm>
            <a:custGeom>
              <a:avLst/>
              <a:gdLst>
                <a:gd name="T0" fmla="*/ 0 w 116"/>
                <a:gd name="T1" fmla="*/ 1 h 133"/>
                <a:gd name="T2" fmla="*/ 0 w 116"/>
                <a:gd name="T3" fmla="*/ 2 h 133"/>
                <a:gd name="T4" fmla="*/ 2 w 116"/>
                <a:gd name="T5" fmla="*/ 3 h 133"/>
                <a:gd name="T6" fmla="*/ 3 w 116"/>
                <a:gd name="T7" fmla="*/ 1 h 133"/>
                <a:gd name="T8" fmla="*/ 2 w 116"/>
                <a:gd name="T9" fmla="*/ 0 h 133"/>
                <a:gd name="T10" fmla="*/ 0 w 116"/>
                <a:gd name="T11" fmla="*/ 1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133"/>
                <a:gd name="T20" fmla="*/ 116 w 116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133">
                  <a:moveTo>
                    <a:pt x="0" y="37"/>
                  </a:moveTo>
                  <a:lnTo>
                    <a:pt x="11" y="89"/>
                  </a:lnTo>
                  <a:lnTo>
                    <a:pt x="67" y="133"/>
                  </a:lnTo>
                  <a:lnTo>
                    <a:pt x="116" y="66"/>
                  </a:lnTo>
                  <a:lnTo>
                    <a:pt x="76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5" name="Freeform 471"/>
            <p:cNvSpPr/>
            <p:nvPr/>
          </p:nvSpPr>
          <p:spPr bwMode="auto">
            <a:xfrm>
              <a:off x="2490783" y="3670076"/>
              <a:ext cx="186998" cy="273687"/>
            </a:xfrm>
            <a:custGeom>
              <a:avLst/>
              <a:gdLst>
                <a:gd name="T0" fmla="*/ 0 w 390"/>
                <a:gd name="T1" fmla="*/ 13 h 602"/>
                <a:gd name="T2" fmla="*/ 0 w 390"/>
                <a:gd name="T3" fmla="*/ 9 h 602"/>
                <a:gd name="T4" fmla="*/ 1 w 390"/>
                <a:gd name="T5" fmla="*/ 8 h 602"/>
                <a:gd name="T6" fmla="*/ 3 w 390"/>
                <a:gd name="T7" fmla="*/ 7 h 602"/>
                <a:gd name="T8" fmla="*/ 6 w 390"/>
                <a:gd name="T9" fmla="*/ 4 h 602"/>
                <a:gd name="T10" fmla="*/ 3 w 390"/>
                <a:gd name="T11" fmla="*/ 3 h 602"/>
                <a:gd name="T12" fmla="*/ 2 w 390"/>
                <a:gd name="T13" fmla="*/ 1 h 602"/>
                <a:gd name="T14" fmla="*/ 2 w 390"/>
                <a:gd name="T15" fmla="*/ 1 h 602"/>
                <a:gd name="T16" fmla="*/ 3 w 390"/>
                <a:gd name="T17" fmla="*/ 2 h 602"/>
                <a:gd name="T18" fmla="*/ 9 w 390"/>
                <a:gd name="T19" fmla="*/ 0 h 602"/>
                <a:gd name="T20" fmla="*/ 9 w 390"/>
                <a:gd name="T21" fmla="*/ 2 h 602"/>
                <a:gd name="T22" fmla="*/ 6 w 390"/>
                <a:gd name="T23" fmla="*/ 8 h 602"/>
                <a:gd name="T24" fmla="*/ 1 w 390"/>
                <a:gd name="T25" fmla="*/ 14 h 602"/>
                <a:gd name="T26" fmla="*/ 0 w 390"/>
                <a:gd name="T27" fmla="*/ 13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0"/>
                <a:gd name="T43" fmla="*/ 0 h 602"/>
                <a:gd name="T44" fmla="*/ 390 w 390"/>
                <a:gd name="T45" fmla="*/ 602 h 6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0" h="602">
                  <a:moveTo>
                    <a:pt x="0" y="565"/>
                  </a:moveTo>
                  <a:lnTo>
                    <a:pt x="0" y="403"/>
                  </a:lnTo>
                  <a:lnTo>
                    <a:pt x="32" y="354"/>
                  </a:lnTo>
                  <a:lnTo>
                    <a:pt x="151" y="305"/>
                  </a:lnTo>
                  <a:lnTo>
                    <a:pt x="268" y="173"/>
                  </a:lnTo>
                  <a:lnTo>
                    <a:pt x="115" y="128"/>
                  </a:lnTo>
                  <a:lnTo>
                    <a:pt x="71" y="48"/>
                  </a:lnTo>
                  <a:lnTo>
                    <a:pt x="84" y="23"/>
                  </a:lnTo>
                  <a:lnTo>
                    <a:pt x="145" y="70"/>
                  </a:lnTo>
                  <a:lnTo>
                    <a:pt x="373" y="0"/>
                  </a:lnTo>
                  <a:lnTo>
                    <a:pt x="390" y="70"/>
                  </a:lnTo>
                  <a:lnTo>
                    <a:pt x="255" y="351"/>
                  </a:lnTo>
                  <a:lnTo>
                    <a:pt x="20" y="602"/>
                  </a:lnTo>
                  <a:lnTo>
                    <a:pt x="0" y="56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6" name="Freeform 472"/>
            <p:cNvSpPr/>
            <p:nvPr/>
          </p:nvSpPr>
          <p:spPr bwMode="auto">
            <a:xfrm>
              <a:off x="2197650" y="4223816"/>
              <a:ext cx="144882" cy="144800"/>
            </a:xfrm>
            <a:custGeom>
              <a:avLst/>
              <a:gdLst>
                <a:gd name="T0" fmla="*/ 0 w 301"/>
                <a:gd name="T1" fmla="*/ 2 h 319"/>
                <a:gd name="T2" fmla="*/ 1 w 301"/>
                <a:gd name="T3" fmla="*/ 2 h 319"/>
                <a:gd name="T4" fmla="*/ 3 w 301"/>
                <a:gd name="T5" fmla="*/ 1 h 319"/>
                <a:gd name="T6" fmla="*/ 3 w 301"/>
                <a:gd name="T7" fmla="*/ 0 h 319"/>
                <a:gd name="T8" fmla="*/ 5 w 301"/>
                <a:gd name="T9" fmla="*/ 0 h 319"/>
                <a:gd name="T10" fmla="*/ 7 w 301"/>
                <a:gd name="T11" fmla="*/ 1 h 319"/>
                <a:gd name="T12" fmla="*/ 7 w 301"/>
                <a:gd name="T13" fmla="*/ 2 h 319"/>
                <a:gd name="T14" fmla="*/ 7 w 301"/>
                <a:gd name="T15" fmla="*/ 5 h 319"/>
                <a:gd name="T16" fmla="*/ 6 w 301"/>
                <a:gd name="T17" fmla="*/ 7 h 319"/>
                <a:gd name="T18" fmla="*/ 4 w 301"/>
                <a:gd name="T19" fmla="*/ 7 h 319"/>
                <a:gd name="T20" fmla="*/ 3 w 301"/>
                <a:gd name="T21" fmla="*/ 6 h 319"/>
                <a:gd name="T22" fmla="*/ 0 w 301"/>
                <a:gd name="T23" fmla="*/ 2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1"/>
                <a:gd name="T37" fmla="*/ 0 h 319"/>
                <a:gd name="T38" fmla="*/ 301 w 301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1" h="319">
                  <a:moveTo>
                    <a:pt x="0" y="99"/>
                  </a:moveTo>
                  <a:lnTo>
                    <a:pt x="66" y="100"/>
                  </a:lnTo>
                  <a:lnTo>
                    <a:pt x="133" y="41"/>
                  </a:lnTo>
                  <a:lnTo>
                    <a:pt x="135" y="14"/>
                  </a:lnTo>
                  <a:lnTo>
                    <a:pt x="196" y="0"/>
                  </a:lnTo>
                  <a:lnTo>
                    <a:pt x="290" y="33"/>
                  </a:lnTo>
                  <a:lnTo>
                    <a:pt x="301" y="80"/>
                  </a:lnTo>
                  <a:lnTo>
                    <a:pt x="293" y="198"/>
                  </a:lnTo>
                  <a:lnTo>
                    <a:pt x="245" y="319"/>
                  </a:lnTo>
                  <a:lnTo>
                    <a:pt x="157" y="296"/>
                  </a:lnTo>
                  <a:lnTo>
                    <a:pt x="105" y="268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7" name="Freeform 473"/>
            <p:cNvSpPr/>
            <p:nvPr/>
          </p:nvSpPr>
          <p:spPr bwMode="auto">
            <a:xfrm>
              <a:off x="1948319" y="4249275"/>
              <a:ext cx="249331" cy="256184"/>
            </a:xfrm>
            <a:custGeom>
              <a:avLst/>
              <a:gdLst>
                <a:gd name="T0" fmla="*/ 0 w 520"/>
                <a:gd name="T1" fmla="*/ 0 h 565"/>
                <a:gd name="T2" fmla="*/ 1 w 520"/>
                <a:gd name="T3" fmla="*/ 0 h 565"/>
                <a:gd name="T4" fmla="*/ 9 w 520"/>
                <a:gd name="T5" fmla="*/ 1 h 565"/>
                <a:gd name="T6" fmla="*/ 10 w 520"/>
                <a:gd name="T7" fmla="*/ 1 h 565"/>
                <a:gd name="T8" fmla="*/ 12 w 520"/>
                <a:gd name="T9" fmla="*/ 1 h 565"/>
                <a:gd name="T10" fmla="*/ 11 w 520"/>
                <a:gd name="T11" fmla="*/ 2 h 565"/>
                <a:gd name="T12" fmla="*/ 10 w 520"/>
                <a:gd name="T13" fmla="*/ 1 h 565"/>
                <a:gd name="T14" fmla="*/ 8 w 520"/>
                <a:gd name="T15" fmla="*/ 2 h 565"/>
                <a:gd name="T16" fmla="*/ 8 w 520"/>
                <a:gd name="T17" fmla="*/ 5 h 565"/>
                <a:gd name="T18" fmla="*/ 7 w 520"/>
                <a:gd name="T19" fmla="*/ 5 h 565"/>
                <a:gd name="T20" fmla="*/ 7 w 520"/>
                <a:gd name="T21" fmla="*/ 8 h 565"/>
                <a:gd name="T22" fmla="*/ 7 w 520"/>
                <a:gd name="T23" fmla="*/ 13 h 565"/>
                <a:gd name="T24" fmla="*/ 7 w 520"/>
                <a:gd name="T25" fmla="*/ 13 h 565"/>
                <a:gd name="T26" fmla="*/ 5 w 520"/>
                <a:gd name="T27" fmla="*/ 13 h 565"/>
                <a:gd name="T28" fmla="*/ 5 w 520"/>
                <a:gd name="T29" fmla="*/ 12 h 565"/>
                <a:gd name="T30" fmla="*/ 4 w 520"/>
                <a:gd name="T31" fmla="*/ 13 h 565"/>
                <a:gd name="T32" fmla="*/ 3 w 520"/>
                <a:gd name="T33" fmla="*/ 11 h 565"/>
                <a:gd name="T34" fmla="*/ 3 w 520"/>
                <a:gd name="T35" fmla="*/ 7 h 565"/>
                <a:gd name="T36" fmla="*/ 3 w 520"/>
                <a:gd name="T37" fmla="*/ 6 h 565"/>
                <a:gd name="T38" fmla="*/ 0 w 520"/>
                <a:gd name="T39" fmla="*/ 0 h 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0"/>
                <a:gd name="T61" fmla="*/ 0 h 565"/>
                <a:gd name="T62" fmla="*/ 520 w 520"/>
                <a:gd name="T63" fmla="*/ 565 h 5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0" h="565">
                  <a:moveTo>
                    <a:pt x="0" y="19"/>
                  </a:moveTo>
                  <a:lnTo>
                    <a:pt x="63" y="0"/>
                  </a:lnTo>
                  <a:lnTo>
                    <a:pt x="376" y="54"/>
                  </a:lnTo>
                  <a:lnTo>
                    <a:pt x="446" y="28"/>
                  </a:lnTo>
                  <a:lnTo>
                    <a:pt x="520" y="42"/>
                  </a:lnTo>
                  <a:lnTo>
                    <a:pt x="457" y="81"/>
                  </a:lnTo>
                  <a:lnTo>
                    <a:pt x="434" y="54"/>
                  </a:lnTo>
                  <a:lnTo>
                    <a:pt x="359" y="72"/>
                  </a:lnTo>
                  <a:lnTo>
                    <a:pt x="359" y="230"/>
                  </a:lnTo>
                  <a:lnTo>
                    <a:pt x="319" y="233"/>
                  </a:lnTo>
                  <a:lnTo>
                    <a:pt x="319" y="356"/>
                  </a:lnTo>
                  <a:lnTo>
                    <a:pt x="319" y="537"/>
                  </a:lnTo>
                  <a:lnTo>
                    <a:pt x="286" y="565"/>
                  </a:lnTo>
                  <a:lnTo>
                    <a:pt x="236" y="565"/>
                  </a:lnTo>
                  <a:lnTo>
                    <a:pt x="210" y="525"/>
                  </a:lnTo>
                  <a:lnTo>
                    <a:pt x="188" y="547"/>
                  </a:lnTo>
                  <a:lnTo>
                    <a:pt x="137" y="486"/>
                  </a:lnTo>
                  <a:lnTo>
                    <a:pt x="113" y="288"/>
                  </a:lnTo>
                  <a:lnTo>
                    <a:pt x="113" y="264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8" name="Freeform 474"/>
            <p:cNvSpPr/>
            <p:nvPr/>
          </p:nvSpPr>
          <p:spPr bwMode="auto">
            <a:xfrm>
              <a:off x="1426072" y="3342289"/>
              <a:ext cx="154990" cy="140026"/>
            </a:xfrm>
            <a:custGeom>
              <a:avLst/>
              <a:gdLst>
                <a:gd name="T0" fmla="*/ 0 w 322"/>
                <a:gd name="T1" fmla="*/ 7 h 310"/>
                <a:gd name="T2" fmla="*/ 4 w 322"/>
                <a:gd name="T3" fmla="*/ 0 h 310"/>
                <a:gd name="T4" fmla="*/ 7 w 322"/>
                <a:gd name="T5" fmla="*/ 0 h 310"/>
                <a:gd name="T6" fmla="*/ 7 w 322"/>
                <a:gd name="T7" fmla="*/ 1 h 310"/>
                <a:gd name="T8" fmla="*/ 7 w 322"/>
                <a:gd name="T9" fmla="*/ 2 h 310"/>
                <a:gd name="T10" fmla="*/ 5 w 322"/>
                <a:gd name="T11" fmla="*/ 2 h 310"/>
                <a:gd name="T12" fmla="*/ 5 w 322"/>
                <a:gd name="T13" fmla="*/ 5 h 310"/>
                <a:gd name="T14" fmla="*/ 3 w 322"/>
                <a:gd name="T15" fmla="*/ 5 h 310"/>
                <a:gd name="T16" fmla="*/ 4 w 322"/>
                <a:gd name="T17" fmla="*/ 7 h 310"/>
                <a:gd name="T18" fmla="*/ 0 w 322"/>
                <a:gd name="T19" fmla="*/ 7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2"/>
                <a:gd name="T31" fmla="*/ 0 h 310"/>
                <a:gd name="T32" fmla="*/ 322 w 322"/>
                <a:gd name="T33" fmla="*/ 310 h 3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2" h="310">
                  <a:moveTo>
                    <a:pt x="0" y="310"/>
                  </a:moveTo>
                  <a:lnTo>
                    <a:pt x="154" y="0"/>
                  </a:lnTo>
                  <a:lnTo>
                    <a:pt x="317" y="5"/>
                  </a:lnTo>
                  <a:lnTo>
                    <a:pt x="322" y="22"/>
                  </a:lnTo>
                  <a:lnTo>
                    <a:pt x="317" y="80"/>
                  </a:lnTo>
                  <a:lnTo>
                    <a:pt x="197" y="76"/>
                  </a:lnTo>
                  <a:lnTo>
                    <a:pt x="196" y="198"/>
                  </a:lnTo>
                  <a:lnTo>
                    <a:pt x="152" y="221"/>
                  </a:lnTo>
                  <a:lnTo>
                    <a:pt x="156" y="292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59" name="Freeform 475"/>
            <p:cNvSpPr/>
            <p:nvPr/>
          </p:nvSpPr>
          <p:spPr bwMode="auto">
            <a:xfrm>
              <a:off x="2140372" y="3440943"/>
              <a:ext cx="303240" cy="396209"/>
            </a:xfrm>
            <a:custGeom>
              <a:avLst/>
              <a:gdLst>
                <a:gd name="T0" fmla="*/ 0 w 634"/>
                <a:gd name="T1" fmla="*/ 11 h 874"/>
                <a:gd name="T2" fmla="*/ 1 w 634"/>
                <a:gd name="T3" fmla="*/ 13 h 874"/>
                <a:gd name="T4" fmla="*/ 1 w 634"/>
                <a:gd name="T5" fmla="*/ 15 h 874"/>
                <a:gd name="T6" fmla="*/ 3 w 634"/>
                <a:gd name="T7" fmla="*/ 16 h 874"/>
                <a:gd name="T8" fmla="*/ 5 w 634"/>
                <a:gd name="T9" fmla="*/ 19 h 874"/>
                <a:gd name="T10" fmla="*/ 8 w 634"/>
                <a:gd name="T11" fmla="*/ 20 h 874"/>
                <a:gd name="T12" fmla="*/ 11 w 634"/>
                <a:gd name="T13" fmla="*/ 20 h 874"/>
                <a:gd name="T14" fmla="*/ 12 w 634"/>
                <a:gd name="T15" fmla="*/ 19 h 874"/>
                <a:gd name="T16" fmla="*/ 11 w 634"/>
                <a:gd name="T17" fmla="*/ 17 h 874"/>
                <a:gd name="T18" fmla="*/ 10 w 634"/>
                <a:gd name="T19" fmla="*/ 16 h 874"/>
                <a:gd name="T20" fmla="*/ 11 w 634"/>
                <a:gd name="T21" fmla="*/ 15 h 874"/>
                <a:gd name="T22" fmla="*/ 11 w 634"/>
                <a:gd name="T23" fmla="*/ 13 h 874"/>
                <a:gd name="T24" fmla="*/ 12 w 634"/>
                <a:gd name="T25" fmla="*/ 11 h 874"/>
                <a:gd name="T26" fmla="*/ 13 w 634"/>
                <a:gd name="T27" fmla="*/ 6 h 874"/>
                <a:gd name="T28" fmla="*/ 14 w 634"/>
                <a:gd name="T29" fmla="*/ 5 h 874"/>
                <a:gd name="T30" fmla="*/ 13 w 634"/>
                <a:gd name="T31" fmla="*/ 5 h 874"/>
                <a:gd name="T32" fmla="*/ 13 w 634"/>
                <a:gd name="T33" fmla="*/ 1 h 874"/>
                <a:gd name="T34" fmla="*/ 12 w 634"/>
                <a:gd name="T35" fmla="*/ 0 h 874"/>
                <a:gd name="T36" fmla="*/ 11 w 634"/>
                <a:gd name="T37" fmla="*/ 1 h 874"/>
                <a:gd name="T38" fmla="*/ 3 w 634"/>
                <a:gd name="T39" fmla="*/ 1 h 874"/>
                <a:gd name="T40" fmla="*/ 3 w 634"/>
                <a:gd name="T41" fmla="*/ 3 h 874"/>
                <a:gd name="T42" fmla="*/ 2 w 634"/>
                <a:gd name="T43" fmla="*/ 3 h 874"/>
                <a:gd name="T44" fmla="*/ 2 w 634"/>
                <a:gd name="T45" fmla="*/ 4 h 874"/>
                <a:gd name="T46" fmla="*/ 2 w 634"/>
                <a:gd name="T47" fmla="*/ 8 h 874"/>
                <a:gd name="T48" fmla="*/ 1 w 634"/>
                <a:gd name="T49" fmla="*/ 8 h 874"/>
                <a:gd name="T50" fmla="*/ 0 w 634"/>
                <a:gd name="T51" fmla="*/ 11 h 8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4"/>
                <a:gd name="T79" fmla="*/ 0 h 874"/>
                <a:gd name="T80" fmla="*/ 634 w 634"/>
                <a:gd name="T81" fmla="*/ 874 h 8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4" h="874">
                  <a:moveTo>
                    <a:pt x="0" y="460"/>
                  </a:moveTo>
                  <a:lnTo>
                    <a:pt x="30" y="549"/>
                  </a:lnTo>
                  <a:lnTo>
                    <a:pt x="59" y="644"/>
                  </a:lnTo>
                  <a:lnTo>
                    <a:pt x="124" y="679"/>
                  </a:lnTo>
                  <a:lnTo>
                    <a:pt x="216" y="807"/>
                  </a:lnTo>
                  <a:lnTo>
                    <a:pt x="344" y="874"/>
                  </a:lnTo>
                  <a:lnTo>
                    <a:pt x="460" y="857"/>
                  </a:lnTo>
                  <a:lnTo>
                    <a:pt x="532" y="832"/>
                  </a:lnTo>
                  <a:lnTo>
                    <a:pt x="488" y="740"/>
                  </a:lnTo>
                  <a:lnTo>
                    <a:pt x="423" y="684"/>
                  </a:lnTo>
                  <a:lnTo>
                    <a:pt x="466" y="652"/>
                  </a:lnTo>
                  <a:lnTo>
                    <a:pt x="474" y="572"/>
                  </a:lnTo>
                  <a:lnTo>
                    <a:pt x="544" y="462"/>
                  </a:lnTo>
                  <a:lnTo>
                    <a:pt x="575" y="273"/>
                  </a:lnTo>
                  <a:lnTo>
                    <a:pt x="634" y="230"/>
                  </a:lnTo>
                  <a:lnTo>
                    <a:pt x="587" y="192"/>
                  </a:lnTo>
                  <a:lnTo>
                    <a:pt x="570" y="50"/>
                  </a:lnTo>
                  <a:lnTo>
                    <a:pt x="521" y="0"/>
                  </a:lnTo>
                  <a:lnTo>
                    <a:pt x="460" y="59"/>
                  </a:lnTo>
                  <a:lnTo>
                    <a:pt x="116" y="49"/>
                  </a:lnTo>
                  <a:lnTo>
                    <a:pt x="116" y="138"/>
                  </a:lnTo>
                  <a:lnTo>
                    <a:pt x="83" y="139"/>
                  </a:lnTo>
                  <a:lnTo>
                    <a:pt x="83" y="166"/>
                  </a:lnTo>
                  <a:lnTo>
                    <a:pt x="82" y="334"/>
                  </a:lnTo>
                  <a:lnTo>
                    <a:pt x="42" y="343"/>
                  </a:lnTo>
                  <a:lnTo>
                    <a:pt x="0" y="46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0" name="Freeform 476"/>
            <p:cNvSpPr/>
            <p:nvPr/>
          </p:nvSpPr>
          <p:spPr bwMode="auto">
            <a:xfrm>
              <a:off x="2302100" y="4433855"/>
              <a:ext cx="23585" cy="31824"/>
            </a:xfrm>
            <a:custGeom>
              <a:avLst/>
              <a:gdLst>
                <a:gd name="T0" fmla="*/ 0 w 46"/>
                <a:gd name="T1" fmla="*/ 1 h 72"/>
                <a:gd name="T2" fmla="*/ 1 w 46"/>
                <a:gd name="T3" fmla="*/ 2 h 72"/>
                <a:gd name="T4" fmla="*/ 1 w 46"/>
                <a:gd name="T5" fmla="*/ 1 h 72"/>
                <a:gd name="T6" fmla="*/ 1 w 46"/>
                <a:gd name="T7" fmla="*/ 0 h 72"/>
                <a:gd name="T8" fmla="*/ 0 w 46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72"/>
                <a:gd name="T17" fmla="*/ 46 w 4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72">
                  <a:moveTo>
                    <a:pt x="0" y="40"/>
                  </a:moveTo>
                  <a:lnTo>
                    <a:pt x="25" y="72"/>
                  </a:lnTo>
                  <a:lnTo>
                    <a:pt x="46" y="46"/>
                  </a:lnTo>
                  <a:lnTo>
                    <a:pt x="42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1" name="Freeform 477"/>
            <p:cNvSpPr/>
            <p:nvPr/>
          </p:nvSpPr>
          <p:spPr bwMode="auto">
            <a:xfrm>
              <a:off x="2281884" y="3927852"/>
              <a:ext cx="198791" cy="216404"/>
            </a:xfrm>
            <a:custGeom>
              <a:avLst/>
              <a:gdLst>
                <a:gd name="T0" fmla="*/ 0 w 409"/>
                <a:gd name="T1" fmla="*/ 3 h 475"/>
                <a:gd name="T2" fmla="*/ 0 w 409"/>
                <a:gd name="T3" fmla="*/ 6 h 475"/>
                <a:gd name="T4" fmla="*/ 1 w 409"/>
                <a:gd name="T5" fmla="*/ 8 h 475"/>
                <a:gd name="T6" fmla="*/ 3 w 409"/>
                <a:gd name="T7" fmla="*/ 9 h 475"/>
                <a:gd name="T8" fmla="*/ 4 w 409"/>
                <a:gd name="T9" fmla="*/ 9 h 475"/>
                <a:gd name="T10" fmla="*/ 5 w 409"/>
                <a:gd name="T11" fmla="*/ 11 h 475"/>
                <a:gd name="T12" fmla="*/ 8 w 409"/>
                <a:gd name="T13" fmla="*/ 11 h 475"/>
                <a:gd name="T14" fmla="*/ 10 w 409"/>
                <a:gd name="T15" fmla="*/ 10 h 475"/>
                <a:gd name="T16" fmla="*/ 8 w 409"/>
                <a:gd name="T17" fmla="*/ 5 h 475"/>
                <a:gd name="T18" fmla="*/ 9 w 409"/>
                <a:gd name="T19" fmla="*/ 4 h 475"/>
                <a:gd name="T20" fmla="*/ 4 w 409"/>
                <a:gd name="T21" fmla="*/ 0 h 475"/>
                <a:gd name="T22" fmla="*/ 3 w 409"/>
                <a:gd name="T23" fmla="*/ 2 h 475"/>
                <a:gd name="T24" fmla="*/ 2 w 409"/>
                <a:gd name="T25" fmla="*/ 1 h 475"/>
                <a:gd name="T26" fmla="*/ 2 w 409"/>
                <a:gd name="T27" fmla="*/ 2 h 475"/>
                <a:gd name="T28" fmla="*/ 2 w 409"/>
                <a:gd name="T29" fmla="*/ 0 h 475"/>
                <a:gd name="T30" fmla="*/ 1 w 409"/>
                <a:gd name="T31" fmla="*/ 0 h 475"/>
                <a:gd name="T32" fmla="*/ 1 w 409"/>
                <a:gd name="T33" fmla="*/ 1 h 475"/>
                <a:gd name="T34" fmla="*/ 1 w 409"/>
                <a:gd name="T35" fmla="*/ 2 h 475"/>
                <a:gd name="T36" fmla="*/ 0 w 409"/>
                <a:gd name="T37" fmla="*/ 3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9"/>
                <a:gd name="T58" fmla="*/ 0 h 475"/>
                <a:gd name="T59" fmla="*/ 409 w 409"/>
                <a:gd name="T60" fmla="*/ 475 h 4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9" h="475">
                  <a:moveTo>
                    <a:pt x="0" y="150"/>
                  </a:moveTo>
                  <a:lnTo>
                    <a:pt x="3" y="242"/>
                  </a:lnTo>
                  <a:lnTo>
                    <a:pt x="52" y="334"/>
                  </a:lnTo>
                  <a:lnTo>
                    <a:pt x="124" y="375"/>
                  </a:lnTo>
                  <a:lnTo>
                    <a:pt x="160" y="384"/>
                  </a:lnTo>
                  <a:lnTo>
                    <a:pt x="199" y="475"/>
                  </a:lnTo>
                  <a:lnTo>
                    <a:pt x="353" y="462"/>
                  </a:lnTo>
                  <a:lnTo>
                    <a:pt x="409" y="423"/>
                  </a:lnTo>
                  <a:lnTo>
                    <a:pt x="351" y="237"/>
                  </a:lnTo>
                  <a:lnTo>
                    <a:pt x="367" y="165"/>
                  </a:lnTo>
                  <a:lnTo>
                    <a:pt x="175" y="0"/>
                  </a:lnTo>
                  <a:lnTo>
                    <a:pt x="118" y="84"/>
                  </a:lnTo>
                  <a:lnTo>
                    <a:pt x="98" y="61"/>
                  </a:lnTo>
                  <a:lnTo>
                    <a:pt x="84" y="80"/>
                  </a:lnTo>
                  <a:lnTo>
                    <a:pt x="82" y="0"/>
                  </a:lnTo>
                  <a:lnTo>
                    <a:pt x="29" y="5"/>
                  </a:lnTo>
                  <a:lnTo>
                    <a:pt x="39" y="62"/>
                  </a:lnTo>
                  <a:lnTo>
                    <a:pt x="42" y="97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2" name="Freeform 478"/>
            <p:cNvSpPr/>
            <p:nvPr/>
          </p:nvSpPr>
          <p:spPr bwMode="auto">
            <a:xfrm>
              <a:off x="1734366" y="3685988"/>
              <a:ext cx="40432" cy="103428"/>
            </a:xfrm>
            <a:custGeom>
              <a:avLst/>
              <a:gdLst>
                <a:gd name="T0" fmla="*/ 0 w 82"/>
                <a:gd name="T1" fmla="*/ 0 h 227"/>
                <a:gd name="T2" fmla="*/ 1 w 82"/>
                <a:gd name="T3" fmla="*/ 0 h 227"/>
                <a:gd name="T4" fmla="*/ 2 w 82"/>
                <a:gd name="T5" fmla="*/ 5 h 227"/>
                <a:gd name="T6" fmla="*/ 1 w 82"/>
                <a:gd name="T7" fmla="*/ 5 h 227"/>
                <a:gd name="T8" fmla="*/ 0 w 8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227"/>
                <a:gd name="T17" fmla="*/ 82 w 82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227">
                  <a:moveTo>
                    <a:pt x="0" y="0"/>
                  </a:moveTo>
                  <a:lnTo>
                    <a:pt x="41" y="10"/>
                  </a:lnTo>
                  <a:lnTo>
                    <a:pt x="82" y="219"/>
                  </a:lnTo>
                  <a:lnTo>
                    <a:pt x="53" y="2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3" name="Freeform 479"/>
            <p:cNvSpPr/>
            <p:nvPr/>
          </p:nvSpPr>
          <p:spPr bwMode="auto">
            <a:xfrm>
              <a:off x="2283568" y="3829197"/>
              <a:ext cx="96026" cy="106611"/>
            </a:xfrm>
            <a:custGeom>
              <a:avLst/>
              <a:gdLst>
                <a:gd name="T0" fmla="*/ 0 w 198"/>
                <a:gd name="T1" fmla="*/ 5 h 234"/>
                <a:gd name="T2" fmla="*/ 1 w 198"/>
                <a:gd name="T3" fmla="*/ 5 h 234"/>
                <a:gd name="T4" fmla="*/ 2 w 198"/>
                <a:gd name="T5" fmla="*/ 5 h 234"/>
                <a:gd name="T6" fmla="*/ 2 w 198"/>
                <a:gd name="T7" fmla="*/ 4 h 234"/>
                <a:gd name="T8" fmla="*/ 4 w 198"/>
                <a:gd name="T9" fmla="*/ 4 h 234"/>
                <a:gd name="T10" fmla="*/ 5 w 198"/>
                <a:gd name="T11" fmla="*/ 2 h 234"/>
                <a:gd name="T12" fmla="*/ 4 w 198"/>
                <a:gd name="T13" fmla="*/ 0 h 234"/>
                <a:gd name="T14" fmla="*/ 1 w 198"/>
                <a:gd name="T15" fmla="*/ 0 h 234"/>
                <a:gd name="T16" fmla="*/ 1 w 198"/>
                <a:gd name="T17" fmla="*/ 2 h 234"/>
                <a:gd name="T18" fmla="*/ 1 w 198"/>
                <a:gd name="T19" fmla="*/ 3 h 234"/>
                <a:gd name="T20" fmla="*/ 0 w 198"/>
                <a:gd name="T21" fmla="*/ 5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8"/>
                <a:gd name="T34" fmla="*/ 0 h 234"/>
                <a:gd name="T35" fmla="*/ 198 w 198"/>
                <a:gd name="T36" fmla="*/ 234 h 2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8" h="234">
                  <a:moveTo>
                    <a:pt x="0" y="234"/>
                  </a:moveTo>
                  <a:lnTo>
                    <a:pt x="27" y="222"/>
                  </a:lnTo>
                  <a:lnTo>
                    <a:pt x="80" y="217"/>
                  </a:lnTo>
                  <a:lnTo>
                    <a:pt x="82" y="186"/>
                  </a:lnTo>
                  <a:lnTo>
                    <a:pt x="159" y="165"/>
                  </a:lnTo>
                  <a:lnTo>
                    <a:pt x="198" y="87"/>
                  </a:lnTo>
                  <a:lnTo>
                    <a:pt x="159" y="0"/>
                  </a:lnTo>
                  <a:lnTo>
                    <a:pt x="43" y="17"/>
                  </a:lnTo>
                  <a:lnTo>
                    <a:pt x="56" y="82"/>
                  </a:lnTo>
                  <a:lnTo>
                    <a:pt x="29" y="124"/>
                  </a:lnTo>
                  <a:lnTo>
                    <a:pt x="0" y="234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4" name="Freeform 480"/>
            <p:cNvSpPr/>
            <p:nvPr/>
          </p:nvSpPr>
          <p:spPr bwMode="auto">
            <a:xfrm>
              <a:off x="2187542" y="3256364"/>
              <a:ext cx="205530" cy="211630"/>
            </a:xfrm>
            <a:custGeom>
              <a:avLst/>
              <a:gdLst>
                <a:gd name="T0" fmla="*/ 0 w 429"/>
                <a:gd name="T1" fmla="*/ 2 h 464"/>
                <a:gd name="T2" fmla="*/ 0 w 429"/>
                <a:gd name="T3" fmla="*/ 11 h 464"/>
                <a:gd name="T4" fmla="*/ 8 w 429"/>
                <a:gd name="T5" fmla="*/ 11 h 464"/>
                <a:gd name="T6" fmla="*/ 10 w 429"/>
                <a:gd name="T7" fmla="*/ 9 h 464"/>
                <a:gd name="T8" fmla="*/ 10 w 429"/>
                <a:gd name="T9" fmla="*/ 9 h 464"/>
                <a:gd name="T10" fmla="*/ 7 w 429"/>
                <a:gd name="T11" fmla="*/ 2 h 464"/>
                <a:gd name="T12" fmla="*/ 8 w 429"/>
                <a:gd name="T13" fmla="*/ 4 h 464"/>
                <a:gd name="T14" fmla="*/ 9 w 429"/>
                <a:gd name="T15" fmla="*/ 3 h 464"/>
                <a:gd name="T16" fmla="*/ 8 w 429"/>
                <a:gd name="T17" fmla="*/ 0 h 464"/>
                <a:gd name="T18" fmla="*/ 7 w 429"/>
                <a:gd name="T19" fmla="*/ 1 h 464"/>
                <a:gd name="T20" fmla="*/ 7 w 429"/>
                <a:gd name="T21" fmla="*/ 0 h 464"/>
                <a:gd name="T22" fmla="*/ 5 w 429"/>
                <a:gd name="T23" fmla="*/ 0 h 464"/>
                <a:gd name="T24" fmla="*/ 4 w 429"/>
                <a:gd name="T25" fmla="*/ 1 h 464"/>
                <a:gd name="T26" fmla="*/ 0 w 429"/>
                <a:gd name="T27" fmla="*/ 0 h 464"/>
                <a:gd name="T28" fmla="*/ 0 w 429"/>
                <a:gd name="T29" fmla="*/ 2 h 4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9"/>
                <a:gd name="T46" fmla="*/ 0 h 464"/>
                <a:gd name="T47" fmla="*/ 429 w 429"/>
                <a:gd name="T48" fmla="*/ 464 h 4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9" h="464">
                  <a:moveTo>
                    <a:pt x="0" y="75"/>
                  </a:moveTo>
                  <a:lnTo>
                    <a:pt x="17" y="454"/>
                  </a:lnTo>
                  <a:lnTo>
                    <a:pt x="361" y="464"/>
                  </a:lnTo>
                  <a:lnTo>
                    <a:pt x="422" y="405"/>
                  </a:lnTo>
                  <a:lnTo>
                    <a:pt x="429" y="364"/>
                  </a:lnTo>
                  <a:lnTo>
                    <a:pt x="298" y="98"/>
                  </a:lnTo>
                  <a:lnTo>
                    <a:pt x="361" y="183"/>
                  </a:lnTo>
                  <a:lnTo>
                    <a:pt x="392" y="110"/>
                  </a:lnTo>
                  <a:lnTo>
                    <a:pt x="361" y="17"/>
                  </a:lnTo>
                  <a:lnTo>
                    <a:pt x="284" y="30"/>
                  </a:lnTo>
                  <a:lnTo>
                    <a:pt x="282" y="4"/>
                  </a:lnTo>
                  <a:lnTo>
                    <a:pt x="239" y="4"/>
                  </a:lnTo>
                  <a:lnTo>
                    <a:pt x="166" y="40"/>
                  </a:lnTo>
                  <a:lnTo>
                    <a:pt x="17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5" name="Freeform 481"/>
            <p:cNvSpPr/>
            <p:nvPr/>
          </p:nvSpPr>
          <p:spPr bwMode="auto">
            <a:xfrm>
              <a:off x="1641710" y="3608020"/>
              <a:ext cx="136458" cy="109794"/>
            </a:xfrm>
            <a:custGeom>
              <a:avLst/>
              <a:gdLst>
                <a:gd name="T0" fmla="*/ 0 w 285"/>
                <a:gd name="T1" fmla="*/ 5 h 242"/>
                <a:gd name="T2" fmla="*/ 1 w 285"/>
                <a:gd name="T3" fmla="*/ 5 h 242"/>
                <a:gd name="T4" fmla="*/ 2 w 285"/>
                <a:gd name="T5" fmla="*/ 6 h 242"/>
                <a:gd name="T6" fmla="*/ 2 w 285"/>
                <a:gd name="T7" fmla="*/ 4 h 242"/>
                <a:gd name="T8" fmla="*/ 5 w 285"/>
                <a:gd name="T9" fmla="*/ 4 h 242"/>
                <a:gd name="T10" fmla="*/ 5 w 285"/>
                <a:gd name="T11" fmla="*/ 4 h 242"/>
                <a:gd name="T12" fmla="*/ 7 w 285"/>
                <a:gd name="T13" fmla="*/ 3 h 242"/>
                <a:gd name="T14" fmla="*/ 5 w 285"/>
                <a:gd name="T15" fmla="*/ 1 h 242"/>
                <a:gd name="T16" fmla="*/ 5 w 285"/>
                <a:gd name="T17" fmla="*/ 0 h 242"/>
                <a:gd name="T18" fmla="*/ 1 w 285"/>
                <a:gd name="T19" fmla="*/ 2 h 242"/>
                <a:gd name="T20" fmla="*/ 0 w 285"/>
                <a:gd name="T21" fmla="*/ 5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242"/>
                <a:gd name="T35" fmla="*/ 285 w 285"/>
                <a:gd name="T36" fmla="*/ 242 h 2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242">
                  <a:moveTo>
                    <a:pt x="0" y="207"/>
                  </a:moveTo>
                  <a:lnTo>
                    <a:pt x="23" y="233"/>
                  </a:lnTo>
                  <a:lnTo>
                    <a:pt x="102" y="242"/>
                  </a:lnTo>
                  <a:lnTo>
                    <a:pt x="92" y="181"/>
                  </a:lnTo>
                  <a:lnTo>
                    <a:pt x="192" y="171"/>
                  </a:lnTo>
                  <a:lnTo>
                    <a:pt x="233" y="181"/>
                  </a:lnTo>
                  <a:lnTo>
                    <a:pt x="285" y="135"/>
                  </a:lnTo>
                  <a:lnTo>
                    <a:pt x="214" y="42"/>
                  </a:lnTo>
                  <a:lnTo>
                    <a:pt x="206" y="0"/>
                  </a:lnTo>
                  <a:lnTo>
                    <a:pt x="49" y="79"/>
                  </a:lnTo>
                  <a:lnTo>
                    <a:pt x="0" y="207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6" name="Freeform 482"/>
            <p:cNvSpPr/>
            <p:nvPr/>
          </p:nvSpPr>
          <p:spPr bwMode="auto">
            <a:xfrm>
              <a:off x="2140372" y="4072651"/>
              <a:ext cx="215638" cy="195718"/>
            </a:xfrm>
            <a:custGeom>
              <a:avLst/>
              <a:gdLst>
                <a:gd name="T0" fmla="*/ 0 w 450"/>
                <a:gd name="T1" fmla="*/ 5 h 434"/>
                <a:gd name="T2" fmla="*/ 0 w 450"/>
                <a:gd name="T3" fmla="*/ 9 h 434"/>
                <a:gd name="T4" fmla="*/ 1 w 450"/>
                <a:gd name="T5" fmla="*/ 10 h 434"/>
                <a:gd name="T6" fmla="*/ 3 w 450"/>
                <a:gd name="T7" fmla="*/ 10 h 434"/>
                <a:gd name="T8" fmla="*/ 4 w 450"/>
                <a:gd name="T9" fmla="*/ 10 h 434"/>
                <a:gd name="T10" fmla="*/ 6 w 450"/>
                <a:gd name="T11" fmla="*/ 9 h 434"/>
                <a:gd name="T12" fmla="*/ 6 w 450"/>
                <a:gd name="T13" fmla="*/ 8 h 434"/>
                <a:gd name="T14" fmla="*/ 7 w 450"/>
                <a:gd name="T15" fmla="*/ 8 h 434"/>
                <a:gd name="T16" fmla="*/ 7 w 450"/>
                <a:gd name="T17" fmla="*/ 7 h 434"/>
                <a:gd name="T18" fmla="*/ 10 w 450"/>
                <a:gd name="T19" fmla="*/ 6 h 434"/>
                <a:gd name="T20" fmla="*/ 9 w 450"/>
                <a:gd name="T21" fmla="*/ 6 h 434"/>
                <a:gd name="T22" fmla="*/ 10 w 450"/>
                <a:gd name="T23" fmla="*/ 3 h 434"/>
                <a:gd name="T24" fmla="*/ 10 w 450"/>
                <a:gd name="T25" fmla="*/ 1 h 434"/>
                <a:gd name="T26" fmla="*/ 8 w 450"/>
                <a:gd name="T27" fmla="*/ 0 h 434"/>
                <a:gd name="T28" fmla="*/ 8 w 450"/>
                <a:gd name="T29" fmla="*/ 0 h 434"/>
                <a:gd name="T30" fmla="*/ 6 w 450"/>
                <a:gd name="T31" fmla="*/ 1 h 434"/>
                <a:gd name="T32" fmla="*/ 6 w 450"/>
                <a:gd name="T33" fmla="*/ 3 h 434"/>
                <a:gd name="T34" fmla="*/ 7 w 450"/>
                <a:gd name="T35" fmla="*/ 4 h 434"/>
                <a:gd name="T36" fmla="*/ 7 w 450"/>
                <a:gd name="T37" fmla="*/ 5 h 434"/>
                <a:gd name="T38" fmla="*/ 2 w 450"/>
                <a:gd name="T39" fmla="*/ 3 h 434"/>
                <a:gd name="T40" fmla="*/ 2 w 450"/>
                <a:gd name="T41" fmla="*/ 5 h 434"/>
                <a:gd name="T42" fmla="*/ 0 w 450"/>
                <a:gd name="T43" fmla="*/ 5 h 4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0"/>
                <a:gd name="T67" fmla="*/ 0 h 434"/>
                <a:gd name="T68" fmla="*/ 450 w 450"/>
                <a:gd name="T69" fmla="*/ 434 h 4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0" h="434">
                  <a:moveTo>
                    <a:pt x="0" y="212"/>
                  </a:moveTo>
                  <a:lnTo>
                    <a:pt x="0" y="379"/>
                  </a:lnTo>
                  <a:lnTo>
                    <a:pt x="47" y="419"/>
                  </a:lnTo>
                  <a:lnTo>
                    <a:pt x="121" y="433"/>
                  </a:lnTo>
                  <a:lnTo>
                    <a:pt x="187" y="434"/>
                  </a:lnTo>
                  <a:lnTo>
                    <a:pt x="254" y="375"/>
                  </a:lnTo>
                  <a:lnTo>
                    <a:pt x="256" y="348"/>
                  </a:lnTo>
                  <a:lnTo>
                    <a:pt x="317" y="334"/>
                  </a:lnTo>
                  <a:lnTo>
                    <a:pt x="309" y="310"/>
                  </a:lnTo>
                  <a:lnTo>
                    <a:pt x="428" y="265"/>
                  </a:lnTo>
                  <a:lnTo>
                    <a:pt x="412" y="245"/>
                  </a:lnTo>
                  <a:lnTo>
                    <a:pt x="450" y="114"/>
                  </a:lnTo>
                  <a:lnTo>
                    <a:pt x="422" y="56"/>
                  </a:lnTo>
                  <a:lnTo>
                    <a:pt x="350" y="15"/>
                  </a:lnTo>
                  <a:lnTo>
                    <a:pt x="329" y="0"/>
                  </a:lnTo>
                  <a:lnTo>
                    <a:pt x="260" y="42"/>
                  </a:lnTo>
                  <a:lnTo>
                    <a:pt x="254" y="156"/>
                  </a:lnTo>
                  <a:lnTo>
                    <a:pt x="298" y="177"/>
                  </a:lnTo>
                  <a:lnTo>
                    <a:pt x="300" y="225"/>
                  </a:lnTo>
                  <a:lnTo>
                    <a:pt x="81" y="122"/>
                  </a:lnTo>
                  <a:lnTo>
                    <a:pt x="86" y="212"/>
                  </a:lnTo>
                  <a:lnTo>
                    <a:pt x="0" y="21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7" name="Freeform 483"/>
            <p:cNvSpPr/>
            <p:nvPr/>
          </p:nvSpPr>
          <p:spPr bwMode="auto">
            <a:xfrm>
              <a:off x="2039290" y="4359068"/>
              <a:ext cx="299871" cy="264140"/>
            </a:xfrm>
            <a:custGeom>
              <a:avLst/>
              <a:gdLst>
                <a:gd name="T0" fmla="*/ 0 w 624"/>
                <a:gd name="T1" fmla="*/ 7 h 583"/>
                <a:gd name="T2" fmla="*/ 1 w 624"/>
                <a:gd name="T3" fmla="*/ 7 h 583"/>
                <a:gd name="T4" fmla="*/ 1 w 624"/>
                <a:gd name="T5" fmla="*/ 7 h 583"/>
                <a:gd name="T6" fmla="*/ 2 w 624"/>
                <a:gd name="T7" fmla="*/ 7 h 583"/>
                <a:gd name="T8" fmla="*/ 3 w 624"/>
                <a:gd name="T9" fmla="*/ 7 h 583"/>
                <a:gd name="T10" fmla="*/ 3 w 624"/>
                <a:gd name="T11" fmla="*/ 3 h 583"/>
                <a:gd name="T12" fmla="*/ 4 w 624"/>
                <a:gd name="T13" fmla="*/ 4 h 583"/>
                <a:gd name="T14" fmla="*/ 4 w 624"/>
                <a:gd name="T15" fmla="*/ 5 h 583"/>
                <a:gd name="T16" fmla="*/ 5 w 624"/>
                <a:gd name="T17" fmla="*/ 5 h 583"/>
                <a:gd name="T18" fmla="*/ 6 w 624"/>
                <a:gd name="T19" fmla="*/ 4 h 583"/>
                <a:gd name="T20" fmla="*/ 8 w 624"/>
                <a:gd name="T21" fmla="*/ 4 h 583"/>
                <a:gd name="T22" fmla="*/ 11 w 624"/>
                <a:gd name="T23" fmla="*/ 0 h 583"/>
                <a:gd name="T24" fmla="*/ 13 w 624"/>
                <a:gd name="T25" fmla="*/ 1 h 583"/>
                <a:gd name="T26" fmla="*/ 14 w 624"/>
                <a:gd name="T27" fmla="*/ 4 h 583"/>
                <a:gd name="T28" fmla="*/ 13 w 624"/>
                <a:gd name="T29" fmla="*/ 5 h 583"/>
                <a:gd name="T30" fmla="*/ 13 w 624"/>
                <a:gd name="T31" fmla="*/ 5 h 583"/>
                <a:gd name="T32" fmla="*/ 14 w 624"/>
                <a:gd name="T33" fmla="*/ 5 h 583"/>
                <a:gd name="T34" fmla="*/ 15 w 624"/>
                <a:gd name="T35" fmla="*/ 5 h 583"/>
                <a:gd name="T36" fmla="*/ 14 w 624"/>
                <a:gd name="T37" fmla="*/ 7 h 583"/>
                <a:gd name="T38" fmla="*/ 12 w 624"/>
                <a:gd name="T39" fmla="*/ 10 h 583"/>
                <a:gd name="T40" fmla="*/ 9 w 624"/>
                <a:gd name="T41" fmla="*/ 13 h 583"/>
                <a:gd name="T42" fmla="*/ 7 w 624"/>
                <a:gd name="T43" fmla="*/ 13 h 583"/>
                <a:gd name="T44" fmla="*/ 2 w 624"/>
                <a:gd name="T45" fmla="*/ 13 h 583"/>
                <a:gd name="T46" fmla="*/ 1 w 624"/>
                <a:gd name="T47" fmla="*/ 12 h 583"/>
                <a:gd name="T48" fmla="*/ 1 w 624"/>
                <a:gd name="T49" fmla="*/ 11 h 583"/>
                <a:gd name="T50" fmla="*/ 0 w 624"/>
                <a:gd name="T51" fmla="*/ 7 h 5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4"/>
                <a:gd name="T79" fmla="*/ 0 h 583"/>
                <a:gd name="T80" fmla="*/ 624 w 624"/>
                <a:gd name="T81" fmla="*/ 583 h 5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4" h="583">
                  <a:moveTo>
                    <a:pt x="0" y="308"/>
                  </a:moveTo>
                  <a:lnTo>
                    <a:pt x="22" y="286"/>
                  </a:lnTo>
                  <a:lnTo>
                    <a:pt x="48" y="326"/>
                  </a:lnTo>
                  <a:lnTo>
                    <a:pt x="98" y="326"/>
                  </a:lnTo>
                  <a:lnTo>
                    <a:pt x="131" y="298"/>
                  </a:lnTo>
                  <a:lnTo>
                    <a:pt x="131" y="117"/>
                  </a:lnTo>
                  <a:lnTo>
                    <a:pt x="165" y="163"/>
                  </a:lnTo>
                  <a:lnTo>
                    <a:pt x="163" y="213"/>
                  </a:lnTo>
                  <a:lnTo>
                    <a:pt x="217" y="211"/>
                  </a:lnTo>
                  <a:lnTo>
                    <a:pt x="262" y="156"/>
                  </a:lnTo>
                  <a:lnTo>
                    <a:pt x="347" y="156"/>
                  </a:lnTo>
                  <a:lnTo>
                    <a:pt x="489" y="0"/>
                  </a:lnTo>
                  <a:lnTo>
                    <a:pt x="577" y="23"/>
                  </a:lnTo>
                  <a:lnTo>
                    <a:pt x="593" y="167"/>
                  </a:lnTo>
                  <a:lnTo>
                    <a:pt x="551" y="207"/>
                  </a:lnTo>
                  <a:lnTo>
                    <a:pt x="576" y="239"/>
                  </a:lnTo>
                  <a:lnTo>
                    <a:pt x="597" y="213"/>
                  </a:lnTo>
                  <a:lnTo>
                    <a:pt x="624" y="213"/>
                  </a:lnTo>
                  <a:lnTo>
                    <a:pt x="608" y="298"/>
                  </a:lnTo>
                  <a:lnTo>
                    <a:pt x="521" y="429"/>
                  </a:lnTo>
                  <a:lnTo>
                    <a:pt x="404" y="543"/>
                  </a:lnTo>
                  <a:lnTo>
                    <a:pt x="319" y="581"/>
                  </a:lnTo>
                  <a:lnTo>
                    <a:pt x="75" y="583"/>
                  </a:lnTo>
                  <a:lnTo>
                    <a:pt x="53" y="517"/>
                  </a:lnTo>
                  <a:lnTo>
                    <a:pt x="65" y="468"/>
                  </a:lnTo>
                  <a:lnTo>
                    <a:pt x="0" y="3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8" name="Freeform 484"/>
            <p:cNvSpPr/>
            <p:nvPr/>
          </p:nvSpPr>
          <p:spPr bwMode="auto">
            <a:xfrm>
              <a:off x="2231344" y="4500686"/>
              <a:ext cx="42117" cy="47736"/>
            </a:xfrm>
            <a:custGeom>
              <a:avLst/>
              <a:gdLst>
                <a:gd name="T0" fmla="*/ 0 w 86"/>
                <a:gd name="T1" fmla="*/ 1 h 106"/>
                <a:gd name="T2" fmla="*/ 1 w 86"/>
                <a:gd name="T3" fmla="*/ 2 h 106"/>
                <a:gd name="T4" fmla="*/ 2 w 86"/>
                <a:gd name="T5" fmla="*/ 1 h 106"/>
                <a:gd name="T6" fmla="*/ 1 w 86"/>
                <a:gd name="T7" fmla="*/ 0 h 106"/>
                <a:gd name="T8" fmla="*/ 0 w 8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06"/>
                <a:gd name="T17" fmla="*/ 86 w 8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06">
                  <a:moveTo>
                    <a:pt x="0" y="52"/>
                  </a:moveTo>
                  <a:lnTo>
                    <a:pt x="33" y="106"/>
                  </a:lnTo>
                  <a:lnTo>
                    <a:pt x="86" y="52"/>
                  </a:lnTo>
                  <a:lnTo>
                    <a:pt x="61" y="0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69" name="Freeform 485"/>
            <p:cNvSpPr/>
            <p:nvPr/>
          </p:nvSpPr>
          <p:spPr bwMode="auto">
            <a:xfrm>
              <a:off x="2163956" y="2669209"/>
              <a:ext cx="144882" cy="122523"/>
            </a:xfrm>
            <a:custGeom>
              <a:avLst/>
              <a:gdLst>
                <a:gd name="T0" fmla="*/ 2 w 302"/>
                <a:gd name="T1" fmla="*/ 0 h 272"/>
                <a:gd name="T2" fmla="*/ 3 w 302"/>
                <a:gd name="T3" fmla="*/ 0 h 272"/>
                <a:gd name="T4" fmla="*/ 3 w 302"/>
                <a:gd name="T5" fmla="*/ 1 h 272"/>
                <a:gd name="T6" fmla="*/ 4 w 302"/>
                <a:gd name="T7" fmla="*/ 1 h 272"/>
                <a:gd name="T8" fmla="*/ 5 w 302"/>
                <a:gd name="T9" fmla="*/ 1 h 272"/>
                <a:gd name="T10" fmla="*/ 6 w 302"/>
                <a:gd name="T11" fmla="*/ 1 h 272"/>
                <a:gd name="T12" fmla="*/ 6 w 302"/>
                <a:gd name="T13" fmla="*/ 3 h 272"/>
                <a:gd name="T14" fmla="*/ 6 w 302"/>
                <a:gd name="T15" fmla="*/ 3 h 272"/>
                <a:gd name="T16" fmla="*/ 7 w 302"/>
                <a:gd name="T17" fmla="*/ 3 h 272"/>
                <a:gd name="T18" fmla="*/ 7 w 302"/>
                <a:gd name="T19" fmla="*/ 3 h 272"/>
                <a:gd name="T20" fmla="*/ 7 w 302"/>
                <a:gd name="T21" fmla="*/ 4 h 272"/>
                <a:gd name="T22" fmla="*/ 7 w 302"/>
                <a:gd name="T23" fmla="*/ 4 h 272"/>
                <a:gd name="T24" fmla="*/ 6 w 302"/>
                <a:gd name="T25" fmla="*/ 4 h 272"/>
                <a:gd name="T26" fmla="*/ 6 w 302"/>
                <a:gd name="T27" fmla="*/ 4 h 272"/>
                <a:gd name="T28" fmla="*/ 6 w 302"/>
                <a:gd name="T29" fmla="*/ 5 h 272"/>
                <a:gd name="T30" fmla="*/ 7 w 302"/>
                <a:gd name="T31" fmla="*/ 5 h 272"/>
                <a:gd name="T32" fmla="*/ 6 w 302"/>
                <a:gd name="T33" fmla="*/ 5 h 272"/>
                <a:gd name="T34" fmla="*/ 6 w 302"/>
                <a:gd name="T35" fmla="*/ 5 h 272"/>
                <a:gd name="T36" fmla="*/ 6 w 302"/>
                <a:gd name="T37" fmla="*/ 5 h 272"/>
                <a:gd name="T38" fmla="*/ 5 w 302"/>
                <a:gd name="T39" fmla="*/ 6 h 272"/>
                <a:gd name="T40" fmla="*/ 5 w 302"/>
                <a:gd name="T41" fmla="*/ 6 h 272"/>
                <a:gd name="T42" fmla="*/ 5 w 302"/>
                <a:gd name="T43" fmla="*/ 6 h 272"/>
                <a:gd name="T44" fmla="*/ 5 w 302"/>
                <a:gd name="T45" fmla="*/ 6 h 272"/>
                <a:gd name="T46" fmla="*/ 4 w 302"/>
                <a:gd name="T47" fmla="*/ 6 h 272"/>
                <a:gd name="T48" fmla="*/ 4 w 302"/>
                <a:gd name="T49" fmla="*/ 6 h 272"/>
                <a:gd name="T50" fmla="*/ 3 w 302"/>
                <a:gd name="T51" fmla="*/ 6 h 272"/>
                <a:gd name="T52" fmla="*/ 2 w 302"/>
                <a:gd name="T53" fmla="*/ 5 h 272"/>
                <a:gd name="T54" fmla="*/ 1 w 302"/>
                <a:gd name="T55" fmla="*/ 5 h 272"/>
                <a:gd name="T56" fmla="*/ 1 w 302"/>
                <a:gd name="T57" fmla="*/ 5 h 272"/>
                <a:gd name="T58" fmla="*/ 0 w 302"/>
                <a:gd name="T59" fmla="*/ 6 h 272"/>
                <a:gd name="T60" fmla="*/ 0 w 302"/>
                <a:gd name="T61" fmla="*/ 5 h 272"/>
                <a:gd name="T62" fmla="*/ 1 w 302"/>
                <a:gd name="T63" fmla="*/ 4 h 272"/>
                <a:gd name="T64" fmla="*/ 0 w 302"/>
                <a:gd name="T65" fmla="*/ 3 h 272"/>
                <a:gd name="T66" fmla="*/ 1 w 302"/>
                <a:gd name="T67" fmla="*/ 3 h 272"/>
                <a:gd name="T68" fmla="*/ 1 w 302"/>
                <a:gd name="T69" fmla="*/ 2 h 272"/>
                <a:gd name="T70" fmla="*/ 1 w 302"/>
                <a:gd name="T71" fmla="*/ 2 h 272"/>
                <a:gd name="T72" fmla="*/ 1 w 302"/>
                <a:gd name="T73" fmla="*/ 2 h 272"/>
                <a:gd name="T74" fmla="*/ 1 w 302"/>
                <a:gd name="T75" fmla="*/ 1 h 272"/>
                <a:gd name="T76" fmla="*/ 1 w 302"/>
                <a:gd name="T77" fmla="*/ 1 h 272"/>
                <a:gd name="T78" fmla="*/ 2 w 302"/>
                <a:gd name="T79" fmla="*/ 0 h 272"/>
                <a:gd name="T80" fmla="*/ 2 w 302"/>
                <a:gd name="T81" fmla="*/ 0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2"/>
                <a:gd name="T124" fmla="*/ 0 h 272"/>
                <a:gd name="T125" fmla="*/ 302 w 3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2" h="272">
                  <a:moveTo>
                    <a:pt x="96" y="0"/>
                  </a:moveTo>
                  <a:lnTo>
                    <a:pt x="125" y="5"/>
                  </a:lnTo>
                  <a:lnTo>
                    <a:pt x="147" y="25"/>
                  </a:lnTo>
                  <a:lnTo>
                    <a:pt x="189" y="25"/>
                  </a:lnTo>
                  <a:lnTo>
                    <a:pt x="232" y="31"/>
                  </a:lnTo>
                  <a:lnTo>
                    <a:pt x="254" y="65"/>
                  </a:lnTo>
                  <a:lnTo>
                    <a:pt x="270" y="109"/>
                  </a:lnTo>
                  <a:lnTo>
                    <a:pt x="274" y="127"/>
                  </a:lnTo>
                  <a:lnTo>
                    <a:pt x="293" y="142"/>
                  </a:lnTo>
                  <a:lnTo>
                    <a:pt x="302" y="154"/>
                  </a:lnTo>
                  <a:lnTo>
                    <a:pt x="302" y="172"/>
                  </a:lnTo>
                  <a:lnTo>
                    <a:pt x="284" y="172"/>
                  </a:lnTo>
                  <a:lnTo>
                    <a:pt x="260" y="172"/>
                  </a:lnTo>
                  <a:lnTo>
                    <a:pt x="270" y="189"/>
                  </a:lnTo>
                  <a:lnTo>
                    <a:pt x="278" y="200"/>
                  </a:lnTo>
                  <a:lnTo>
                    <a:pt x="284" y="223"/>
                  </a:lnTo>
                  <a:lnTo>
                    <a:pt x="27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32" y="245"/>
                  </a:lnTo>
                  <a:lnTo>
                    <a:pt x="232" y="268"/>
                  </a:lnTo>
                  <a:lnTo>
                    <a:pt x="215" y="272"/>
                  </a:lnTo>
                  <a:lnTo>
                    <a:pt x="200" y="261"/>
                  </a:lnTo>
                  <a:lnTo>
                    <a:pt x="176" y="255"/>
                  </a:lnTo>
                  <a:lnTo>
                    <a:pt x="155" y="245"/>
                  </a:lnTo>
                  <a:lnTo>
                    <a:pt x="135" y="250"/>
                  </a:lnTo>
                  <a:lnTo>
                    <a:pt x="73" y="223"/>
                  </a:lnTo>
                  <a:lnTo>
                    <a:pt x="47" y="227"/>
                  </a:lnTo>
                  <a:lnTo>
                    <a:pt x="26" y="223"/>
                  </a:lnTo>
                  <a:lnTo>
                    <a:pt x="12" y="245"/>
                  </a:lnTo>
                  <a:lnTo>
                    <a:pt x="0" y="199"/>
                  </a:lnTo>
                  <a:lnTo>
                    <a:pt x="28" y="169"/>
                  </a:lnTo>
                  <a:lnTo>
                    <a:pt x="8" y="109"/>
                  </a:lnTo>
                  <a:lnTo>
                    <a:pt x="26" y="117"/>
                  </a:lnTo>
                  <a:lnTo>
                    <a:pt x="29" y="104"/>
                  </a:lnTo>
                  <a:lnTo>
                    <a:pt x="34" y="82"/>
                  </a:lnTo>
                  <a:lnTo>
                    <a:pt x="42" y="71"/>
                  </a:lnTo>
                  <a:lnTo>
                    <a:pt x="47" y="46"/>
                  </a:lnTo>
                  <a:lnTo>
                    <a:pt x="68" y="21"/>
                  </a:lnTo>
                  <a:lnTo>
                    <a:pt x="8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0" name="Freeform 486"/>
            <p:cNvSpPr/>
            <p:nvPr/>
          </p:nvSpPr>
          <p:spPr bwMode="auto">
            <a:xfrm>
              <a:off x="2142056" y="2756725"/>
              <a:ext cx="323456" cy="203674"/>
            </a:xfrm>
            <a:custGeom>
              <a:avLst/>
              <a:gdLst>
                <a:gd name="T0" fmla="*/ 8 w 671"/>
                <a:gd name="T1" fmla="*/ 0 h 446"/>
                <a:gd name="T2" fmla="*/ 9 w 671"/>
                <a:gd name="T3" fmla="*/ 0 h 446"/>
                <a:gd name="T4" fmla="*/ 10 w 671"/>
                <a:gd name="T5" fmla="*/ 1 h 446"/>
                <a:gd name="T6" fmla="*/ 10 w 671"/>
                <a:gd name="T7" fmla="*/ 1 h 446"/>
                <a:gd name="T8" fmla="*/ 11 w 671"/>
                <a:gd name="T9" fmla="*/ 2 h 446"/>
                <a:gd name="T10" fmla="*/ 13 w 671"/>
                <a:gd name="T11" fmla="*/ 3 h 446"/>
                <a:gd name="T12" fmla="*/ 14 w 671"/>
                <a:gd name="T13" fmla="*/ 3 h 446"/>
                <a:gd name="T14" fmla="*/ 15 w 671"/>
                <a:gd name="T15" fmla="*/ 4 h 446"/>
                <a:gd name="T16" fmla="*/ 15 w 671"/>
                <a:gd name="T17" fmla="*/ 6 h 446"/>
                <a:gd name="T18" fmla="*/ 13 w 671"/>
                <a:gd name="T19" fmla="*/ 7 h 446"/>
                <a:gd name="T20" fmla="*/ 11 w 671"/>
                <a:gd name="T21" fmla="*/ 9 h 446"/>
                <a:gd name="T22" fmla="*/ 11 w 671"/>
                <a:gd name="T23" fmla="*/ 9 h 446"/>
                <a:gd name="T24" fmla="*/ 11 w 671"/>
                <a:gd name="T25" fmla="*/ 11 h 446"/>
                <a:gd name="T26" fmla="*/ 10 w 671"/>
                <a:gd name="T27" fmla="*/ 9 h 446"/>
                <a:gd name="T28" fmla="*/ 9 w 671"/>
                <a:gd name="T29" fmla="*/ 8 h 446"/>
                <a:gd name="T30" fmla="*/ 9 w 671"/>
                <a:gd name="T31" fmla="*/ 7 h 446"/>
                <a:gd name="T32" fmla="*/ 7 w 671"/>
                <a:gd name="T33" fmla="*/ 9 h 446"/>
                <a:gd name="T34" fmla="*/ 6 w 671"/>
                <a:gd name="T35" fmla="*/ 8 h 446"/>
                <a:gd name="T36" fmla="*/ 7 w 671"/>
                <a:gd name="T37" fmla="*/ 8 h 446"/>
                <a:gd name="T38" fmla="*/ 7 w 671"/>
                <a:gd name="T39" fmla="*/ 7 h 446"/>
                <a:gd name="T40" fmla="*/ 6 w 671"/>
                <a:gd name="T41" fmla="*/ 6 h 446"/>
                <a:gd name="T42" fmla="*/ 5 w 671"/>
                <a:gd name="T43" fmla="*/ 5 h 446"/>
                <a:gd name="T44" fmla="*/ 2 w 671"/>
                <a:gd name="T45" fmla="*/ 6 h 446"/>
                <a:gd name="T46" fmla="*/ 1 w 671"/>
                <a:gd name="T47" fmla="*/ 6 h 446"/>
                <a:gd name="T48" fmla="*/ 0 w 671"/>
                <a:gd name="T49" fmla="*/ 4 h 446"/>
                <a:gd name="T50" fmla="*/ 2 w 671"/>
                <a:gd name="T51" fmla="*/ 2 h 446"/>
                <a:gd name="T52" fmla="*/ 1 w 671"/>
                <a:gd name="T53" fmla="*/ 1 h 446"/>
                <a:gd name="T54" fmla="*/ 2 w 671"/>
                <a:gd name="T55" fmla="*/ 1 h 446"/>
                <a:gd name="T56" fmla="*/ 3 w 671"/>
                <a:gd name="T57" fmla="*/ 1 h 446"/>
                <a:gd name="T58" fmla="*/ 5 w 671"/>
                <a:gd name="T59" fmla="*/ 1 h 446"/>
                <a:gd name="T60" fmla="*/ 6 w 671"/>
                <a:gd name="T61" fmla="*/ 1 h 446"/>
                <a:gd name="T62" fmla="*/ 7 w 671"/>
                <a:gd name="T63" fmla="*/ 2 h 446"/>
                <a:gd name="T64" fmla="*/ 7 w 671"/>
                <a:gd name="T65" fmla="*/ 1 h 446"/>
                <a:gd name="T66" fmla="*/ 7 w 671"/>
                <a:gd name="T67" fmla="*/ 1 h 4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1"/>
                <a:gd name="T103" fmla="*/ 0 h 446"/>
                <a:gd name="T104" fmla="*/ 671 w 671"/>
                <a:gd name="T105" fmla="*/ 446 h 4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1" h="446">
                  <a:moveTo>
                    <a:pt x="334" y="20"/>
                  </a:moveTo>
                  <a:lnTo>
                    <a:pt x="344" y="17"/>
                  </a:lnTo>
                  <a:lnTo>
                    <a:pt x="362" y="4"/>
                  </a:lnTo>
                  <a:lnTo>
                    <a:pt x="379" y="0"/>
                  </a:lnTo>
                  <a:lnTo>
                    <a:pt x="406" y="4"/>
                  </a:lnTo>
                  <a:lnTo>
                    <a:pt x="418" y="27"/>
                  </a:lnTo>
                  <a:lnTo>
                    <a:pt x="424" y="54"/>
                  </a:lnTo>
                  <a:lnTo>
                    <a:pt x="435" y="63"/>
                  </a:lnTo>
                  <a:lnTo>
                    <a:pt x="448" y="58"/>
                  </a:lnTo>
                  <a:lnTo>
                    <a:pt x="481" y="95"/>
                  </a:lnTo>
                  <a:lnTo>
                    <a:pt x="498" y="124"/>
                  </a:lnTo>
                  <a:lnTo>
                    <a:pt x="542" y="145"/>
                  </a:lnTo>
                  <a:lnTo>
                    <a:pt x="574" y="150"/>
                  </a:lnTo>
                  <a:lnTo>
                    <a:pt x="587" y="145"/>
                  </a:lnTo>
                  <a:lnTo>
                    <a:pt x="617" y="160"/>
                  </a:lnTo>
                  <a:lnTo>
                    <a:pt x="650" y="165"/>
                  </a:lnTo>
                  <a:lnTo>
                    <a:pt x="671" y="233"/>
                  </a:lnTo>
                  <a:lnTo>
                    <a:pt x="638" y="242"/>
                  </a:lnTo>
                  <a:lnTo>
                    <a:pt x="631" y="276"/>
                  </a:lnTo>
                  <a:lnTo>
                    <a:pt x="579" y="311"/>
                  </a:lnTo>
                  <a:lnTo>
                    <a:pt x="500" y="334"/>
                  </a:lnTo>
                  <a:lnTo>
                    <a:pt x="491" y="366"/>
                  </a:lnTo>
                  <a:lnTo>
                    <a:pt x="462" y="352"/>
                  </a:lnTo>
                  <a:lnTo>
                    <a:pt x="493" y="395"/>
                  </a:lnTo>
                  <a:lnTo>
                    <a:pt x="540" y="400"/>
                  </a:lnTo>
                  <a:lnTo>
                    <a:pt x="453" y="446"/>
                  </a:lnTo>
                  <a:lnTo>
                    <a:pt x="400" y="396"/>
                  </a:lnTo>
                  <a:lnTo>
                    <a:pt x="444" y="358"/>
                  </a:lnTo>
                  <a:lnTo>
                    <a:pt x="400" y="349"/>
                  </a:lnTo>
                  <a:lnTo>
                    <a:pt x="376" y="349"/>
                  </a:lnTo>
                  <a:lnTo>
                    <a:pt x="383" y="315"/>
                  </a:lnTo>
                  <a:lnTo>
                    <a:pt x="374" y="320"/>
                  </a:lnTo>
                  <a:lnTo>
                    <a:pt x="310" y="338"/>
                  </a:lnTo>
                  <a:lnTo>
                    <a:pt x="289" y="396"/>
                  </a:lnTo>
                  <a:lnTo>
                    <a:pt x="244" y="394"/>
                  </a:lnTo>
                  <a:lnTo>
                    <a:pt x="254" y="352"/>
                  </a:lnTo>
                  <a:lnTo>
                    <a:pt x="255" y="334"/>
                  </a:lnTo>
                  <a:lnTo>
                    <a:pt x="283" y="325"/>
                  </a:lnTo>
                  <a:lnTo>
                    <a:pt x="295" y="312"/>
                  </a:lnTo>
                  <a:lnTo>
                    <a:pt x="298" y="302"/>
                  </a:lnTo>
                  <a:lnTo>
                    <a:pt x="283" y="296"/>
                  </a:lnTo>
                  <a:lnTo>
                    <a:pt x="262" y="253"/>
                  </a:lnTo>
                  <a:lnTo>
                    <a:pt x="236" y="227"/>
                  </a:lnTo>
                  <a:lnTo>
                    <a:pt x="203" y="227"/>
                  </a:lnTo>
                  <a:lnTo>
                    <a:pt x="162" y="239"/>
                  </a:lnTo>
                  <a:lnTo>
                    <a:pt x="100" y="242"/>
                  </a:lnTo>
                  <a:lnTo>
                    <a:pt x="72" y="250"/>
                  </a:lnTo>
                  <a:lnTo>
                    <a:pt x="24" y="250"/>
                  </a:lnTo>
                  <a:lnTo>
                    <a:pt x="0" y="224"/>
                  </a:lnTo>
                  <a:lnTo>
                    <a:pt x="16" y="185"/>
                  </a:lnTo>
                  <a:lnTo>
                    <a:pt x="41" y="143"/>
                  </a:lnTo>
                  <a:lnTo>
                    <a:pt x="73" y="99"/>
                  </a:lnTo>
                  <a:lnTo>
                    <a:pt x="56" y="47"/>
                  </a:lnTo>
                  <a:lnTo>
                    <a:pt x="57" y="38"/>
                  </a:lnTo>
                  <a:lnTo>
                    <a:pt x="70" y="27"/>
                  </a:lnTo>
                  <a:lnTo>
                    <a:pt x="91" y="31"/>
                  </a:lnTo>
                  <a:lnTo>
                    <a:pt x="117" y="27"/>
                  </a:lnTo>
                  <a:lnTo>
                    <a:pt x="143" y="39"/>
                  </a:lnTo>
                  <a:lnTo>
                    <a:pt x="177" y="54"/>
                  </a:lnTo>
                  <a:lnTo>
                    <a:pt x="199" y="47"/>
                  </a:lnTo>
                  <a:lnTo>
                    <a:pt x="220" y="59"/>
                  </a:lnTo>
                  <a:lnTo>
                    <a:pt x="244" y="65"/>
                  </a:lnTo>
                  <a:lnTo>
                    <a:pt x="259" y="76"/>
                  </a:lnTo>
                  <a:lnTo>
                    <a:pt x="276" y="72"/>
                  </a:lnTo>
                  <a:lnTo>
                    <a:pt x="279" y="49"/>
                  </a:lnTo>
                  <a:lnTo>
                    <a:pt x="290" y="38"/>
                  </a:lnTo>
                  <a:lnTo>
                    <a:pt x="314" y="38"/>
                  </a:lnTo>
                  <a:lnTo>
                    <a:pt x="322" y="31"/>
                  </a:lnTo>
                  <a:lnTo>
                    <a:pt x="334" y="20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1" name="Freeform 487"/>
            <p:cNvSpPr/>
            <p:nvPr/>
          </p:nvSpPr>
          <p:spPr bwMode="auto">
            <a:xfrm>
              <a:off x="2224604" y="2860154"/>
              <a:ext cx="62333" cy="74787"/>
            </a:xfrm>
            <a:custGeom>
              <a:avLst/>
              <a:gdLst>
                <a:gd name="T0" fmla="*/ 1 w 129"/>
                <a:gd name="T1" fmla="*/ 1 h 165"/>
                <a:gd name="T2" fmla="*/ 1 w 129"/>
                <a:gd name="T3" fmla="*/ 2 h 165"/>
                <a:gd name="T4" fmla="*/ 1 w 129"/>
                <a:gd name="T5" fmla="*/ 2 h 165"/>
                <a:gd name="T6" fmla="*/ 1 w 129"/>
                <a:gd name="T7" fmla="*/ 4 h 165"/>
                <a:gd name="T8" fmla="*/ 2 w 129"/>
                <a:gd name="T9" fmla="*/ 4 h 165"/>
                <a:gd name="T10" fmla="*/ 2 w 129"/>
                <a:gd name="T11" fmla="*/ 3 h 165"/>
                <a:gd name="T12" fmla="*/ 2 w 129"/>
                <a:gd name="T13" fmla="*/ 3 h 165"/>
                <a:gd name="T14" fmla="*/ 3 w 129"/>
                <a:gd name="T15" fmla="*/ 2 h 165"/>
                <a:gd name="T16" fmla="*/ 3 w 129"/>
                <a:gd name="T17" fmla="*/ 2 h 165"/>
                <a:gd name="T18" fmla="*/ 3 w 129"/>
                <a:gd name="T19" fmla="*/ 2 h 165"/>
                <a:gd name="T20" fmla="*/ 2 w 129"/>
                <a:gd name="T21" fmla="*/ 1 h 165"/>
                <a:gd name="T22" fmla="*/ 1 w 129"/>
                <a:gd name="T23" fmla="*/ 0 h 165"/>
                <a:gd name="T24" fmla="*/ 1 w 129"/>
                <a:gd name="T25" fmla="*/ 0 h 165"/>
                <a:gd name="T26" fmla="*/ 0 w 129"/>
                <a:gd name="T27" fmla="*/ 0 h 165"/>
                <a:gd name="T28" fmla="*/ 1 w 129"/>
                <a:gd name="T29" fmla="*/ 1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9"/>
                <a:gd name="T46" fmla="*/ 0 h 165"/>
                <a:gd name="T47" fmla="*/ 129 w 129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9" h="165">
                  <a:moveTo>
                    <a:pt x="29" y="45"/>
                  </a:moveTo>
                  <a:lnTo>
                    <a:pt x="46" y="69"/>
                  </a:lnTo>
                  <a:lnTo>
                    <a:pt x="53" y="87"/>
                  </a:lnTo>
                  <a:lnTo>
                    <a:pt x="61" y="164"/>
                  </a:lnTo>
                  <a:lnTo>
                    <a:pt x="73" y="165"/>
                  </a:lnTo>
                  <a:lnTo>
                    <a:pt x="83" y="125"/>
                  </a:lnTo>
                  <a:lnTo>
                    <a:pt x="84" y="106"/>
                  </a:lnTo>
                  <a:lnTo>
                    <a:pt x="121" y="93"/>
                  </a:lnTo>
                  <a:lnTo>
                    <a:pt x="129" y="76"/>
                  </a:lnTo>
                  <a:lnTo>
                    <a:pt x="115" y="71"/>
                  </a:lnTo>
                  <a:lnTo>
                    <a:pt x="93" y="27"/>
                  </a:lnTo>
                  <a:lnTo>
                    <a:pt x="65" y="3"/>
                  </a:lnTo>
                  <a:lnTo>
                    <a:pt x="32" y="0"/>
                  </a:lnTo>
                  <a:lnTo>
                    <a:pt x="0" y="6"/>
                  </a:lnTo>
                  <a:lnTo>
                    <a:pt x="29" y="45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2" name="Freeform 488"/>
            <p:cNvSpPr/>
            <p:nvPr/>
          </p:nvSpPr>
          <p:spPr bwMode="auto">
            <a:xfrm>
              <a:off x="2445296" y="2960400"/>
              <a:ext cx="134773" cy="66830"/>
            </a:xfrm>
            <a:custGeom>
              <a:avLst/>
              <a:gdLst>
                <a:gd name="T0" fmla="*/ 0 w 282"/>
                <a:gd name="T1" fmla="*/ 0 h 147"/>
                <a:gd name="T2" fmla="*/ 1 w 282"/>
                <a:gd name="T3" fmla="*/ 0 h 147"/>
                <a:gd name="T4" fmla="*/ 3 w 282"/>
                <a:gd name="T5" fmla="*/ 1 h 147"/>
                <a:gd name="T6" fmla="*/ 4 w 282"/>
                <a:gd name="T7" fmla="*/ 1 h 147"/>
                <a:gd name="T8" fmla="*/ 4 w 282"/>
                <a:gd name="T9" fmla="*/ 1 h 147"/>
                <a:gd name="T10" fmla="*/ 5 w 282"/>
                <a:gd name="T11" fmla="*/ 1 h 147"/>
                <a:gd name="T12" fmla="*/ 5 w 282"/>
                <a:gd name="T13" fmla="*/ 1 h 147"/>
                <a:gd name="T14" fmla="*/ 6 w 282"/>
                <a:gd name="T15" fmla="*/ 2 h 147"/>
                <a:gd name="T16" fmla="*/ 6 w 282"/>
                <a:gd name="T17" fmla="*/ 2 h 147"/>
                <a:gd name="T18" fmla="*/ 6 w 282"/>
                <a:gd name="T19" fmla="*/ 2 h 147"/>
                <a:gd name="T20" fmla="*/ 7 w 282"/>
                <a:gd name="T21" fmla="*/ 3 h 147"/>
                <a:gd name="T22" fmla="*/ 6 w 282"/>
                <a:gd name="T23" fmla="*/ 3 h 147"/>
                <a:gd name="T24" fmla="*/ 6 w 282"/>
                <a:gd name="T25" fmla="*/ 3 h 147"/>
                <a:gd name="T26" fmla="*/ 5 w 282"/>
                <a:gd name="T27" fmla="*/ 3 h 147"/>
                <a:gd name="T28" fmla="*/ 5 w 282"/>
                <a:gd name="T29" fmla="*/ 3 h 147"/>
                <a:gd name="T30" fmla="*/ 5 w 282"/>
                <a:gd name="T31" fmla="*/ 3 h 147"/>
                <a:gd name="T32" fmla="*/ 4 w 282"/>
                <a:gd name="T33" fmla="*/ 3 h 147"/>
                <a:gd name="T34" fmla="*/ 3 w 282"/>
                <a:gd name="T35" fmla="*/ 3 h 147"/>
                <a:gd name="T36" fmla="*/ 3 w 282"/>
                <a:gd name="T37" fmla="*/ 3 h 147"/>
                <a:gd name="T38" fmla="*/ 3 w 282"/>
                <a:gd name="T39" fmla="*/ 2 h 147"/>
                <a:gd name="T40" fmla="*/ 1 w 282"/>
                <a:gd name="T41" fmla="*/ 1 h 147"/>
                <a:gd name="T42" fmla="*/ 0 w 282"/>
                <a:gd name="T43" fmla="*/ 0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2"/>
                <a:gd name="T67" fmla="*/ 0 h 147"/>
                <a:gd name="T68" fmla="*/ 282 w 28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2" h="147">
                  <a:moveTo>
                    <a:pt x="0" y="8"/>
                  </a:moveTo>
                  <a:lnTo>
                    <a:pt x="68" y="0"/>
                  </a:lnTo>
                  <a:lnTo>
                    <a:pt x="130" y="31"/>
                  </a:lnTo>
                  <a:lnTo>
                    <a:pt x="160" y="63"/>
                  </a:lnTo>
                  <a:lnTo>
                    <a:pt x="192" y="63"/>
                  </a:lnTo>
                  <a:lnTo>
                    <a:pt x="214" y="50"/>
                  </a:lnTo>
                  <a:lnTo>
                    <a:pt x="235" y="43"/>
                  </a:lnTo>
                  <a:lnTo>
                    <a:pt x="249" y="78"/>
                  </a:lnTo>
                  <a:lnTo>
                    <a:pt x="278" y="86"/>
                  </a:lnTo>
                  <a:lnTo>
                    <a:pt x="275" y="100"/>
                  </a:lnTo>
                  <a:lnTo>
                    <a:pt x="282" y="125"/>
                  </a:lnTo>
                  <a:lnTo>
                    <a:pt x="278" y="144"/>
                  </a:lnTo>
                  <a:lnTo>
                    <a:pt x="249" y="115"/>
                  </a:lnTo>
                  <a:lnTo>
                    <a:pt x="235" y="105"/>
                  </a:lnTo>
                  <a:lnTo>
                    <a:pt x="215" y="105"/>
                  </a:lnTo>
                  <a:lnTo>
                    <a:pt x="208" y="139"/>
                  </a:lnTo>
                  <a:lnTo>
                    <a:pt x="187" y="130"/>
                  </a:lnTo>
                  <a:lnTo>
                    <a:pt x="152" y="147"/>
                  </a:lnTo>
                  <a:lnTo>
                    <a:pt x="110" y="142"/>
                  </a:lnTo>
                  <a:lnTo>
                    <a:pt x="109" y="86"/>
                  </a:lnTo>
                  <a:lnTo>
                    <a:pt x="39" y="3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3" name="Freeform 489"/>
            <p:cNvSpPr/>
            <p:nvPr/>
          </p:nvSpPr>
          <p:spPr bwMode="auto">
            <a:xfrm>
              <a:off x="2546376" y="3000179"/>
              <a:ext cx="112873" cy="100245"/>
            </a:xfrm>
            <a:custGeom>
              <a:avLst/>
              <a:gdLst>
                <a:gd name="T0" fmla="*/ 2 w 234"/>
                <a:gd name="T1" fmla="*/ 0 h 221"/>
                <a:gd name="T2" fmla="*/ 2 w 234"/>
                <a:gd name="T3" fmla="*/ 0 h 221"/>
                <a:gd name="T4" fmla="*/ 3 w 234"/>
                <a:gd name="T5" fmla="*/ 0 h 221"/>
                <a:gd name="T6" fmla="*/ 4 w 234"/>
                <a:gd name="T7" fmla="*/ 1 h 221"/>
                <a:gd name="T8" fmla="*/ 5 w 234"/>
                <a:gd name="T9" fmla="*/ 2 h 221"/>
                <a:gd name="T10" fmla="*/ 5 w 234"/>
                <a:gd name="T11" fmla="*/ 3 h 221"/>
                <a:gd name="T12" fmla="*/ 5 w 234"/>
                <a:gd name="T13" fmla="*/ 3 h 221"/>
                <a:gd name="T14" fmla="*/ 5 w 234"/>
                <a:gd name="T15" fmla="*/ 4 h 221"/>
                <a:gd name="T16" fmla="*/ 5 w 234"/>
                <a:gd name="T17" fmla="*/ 4 h 221"/>
                <a:gd name="T18" fmla="*/ 4 w 234"/>
                <a:gd name="T19" fmla="*/ 5 h 221"/>
                <a:gd name="T20" fmla="*/ 4 w 234"/>
                <a:gd name="T21" fmla="*/ 5 h 221"/>
                <a:gd name="T22" fmla="*/ 3 w 234"/>
                <a:gd name="T23" fmla="*/ 4 h 221"/>
                <a:gd name="T24" fmla="*/ 3 w 234"/>
                <a:gd name="T25" fmla="*/ 4 h 221"/>
                <a:gd name="T26" fmla="*/ 2 w 234"/>
                <a:gd name="T27" fmla="*/ 5 h 221"/>
                <a:gd name="T28" fmla="*/ 1 w 234"/>
                <a:gd name="T29" fmla="*/ 5 h 221"/>
                <a:gd name="T30" fmla="*/ 1 w 234"/>
                <a:gd name="T31" fmla="*/ 4 h 221"/>
                <a:gd name="T32" fmla="*/ 1 w 234"/>
                <a:gd name="T33" fmla="*/ 4 h 221"/>
                <a:gd name="T34" fmla="*/ 1 w 234"/>
                <a:gd name="T35" fmla="*/ 3 h 221"/>
                <a:gd name="T36" fmla="*/ 1 w 234"/>
                <a:gd name="T37" fmla="*/ 4 h 221"/>
                <a:gd name="T38" fmla="*/ 2 w 234"/>
                <a:gd name="T39" fmla="*/ 4 h 221"/>
                <a:gd name="T40" fmla="*/ 3 w 234"/>
                <a:gd name="T41" fmla="*/ 4 h 221"/>
                <a:gd name="T42" fmla="*/ 1 w 234"/>
                <a:gd name="T43" fmla="*/ 3 h 221"/>
                <a:gd name="T44" fmla="*/ 1 w 234"/>
                <a:gd name="T45" fmla="*/ 2 h 221"/>
                <a:gd name="T46" fmla="*/ 1 w 234"/>
                <a:gd name="T47" fmla="*/ 2 h 221"/>
                <a:gd name="T48" fmla="*/ 1 w 234"/>
                <a:gd name="T49" fmla="*/ 1 h 221"/>
                <a:gd name="T50" fmla="*/ 1 w 234"/>
                <a:gd name="T51" fmla="*/ 1 h 221"/>
                <a:gd name="T52" fmla="*/ 0 w 234"/>
                <a:gd name="T53" fmla="*/ 1 h 221"/>
                <a:gd name="T54" fmla="*/ 0 w 234"/>
                <a:gd name="T55" fmla="*/ 1 h 221"/>
                <a:gd name="T56" fmla="*/ 0 w 234"/>
                <a:gd name="T57" fmla="*/ 0 h 221"/>
                <a:gd name="T58" fmla="*/ 1 w 234"/>
                <a:gd name="T59" fmla="*/ 0 h 221"/>
                <a:gd name="T60" fmla="*/ 1 w 234"/>
                <a:gd name="T61" fmla="*/ 1 h 221"/>
                <a:gd name="T62" fmla="*/ 2 w 234"/>
                <a:gd name="T63" fmla="*/ 1 h 221"/>
                <a:gd name="T64" fmla="*/ 2 w 234"/>
                <a:gd name="T65" fmla="*/ 1 h 221"/>
                <a:gd name="T66" fmla="*/ 1 w 234"/>
                <a:gd name="T67" fmla="*/ 0 h 221"/>
                <a:gd name="T68" fmla="*/ 2 w 234"/>
                <a:gd name="T69" fmla="*/ 0 h 221"/>
                <a:gd name="T70" fmla="*/ 2 w 234"/>
                <a:gd name="T71" fmla="*/ 0 h 2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221"/>
                <a:gd name="T110" fmla="*/ 234 w 234"/>
                <a:gd name="T111" fmla="*/ 221 h 2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221">
                  <a:moveTo>
                    <a:pt x="89" y="8"/>
                  </a:moveTo>
                  <a:lnTo>
                    <a:pt x="103" y="8"/>
                  </a:lnTo>
                  <a:lnTo>
                    <a:pt x="137" y="19"/>
                  </a:lnTo>
                  <a:lnTo>
                    <a:pt x="171" y="49"/>
                  </a:lnTo>
                  <a:lnTo>
                    <a:pt x="193" y="83"/>
                  </a:lnTo>
                  <a:lnTo>
                    <a:pt x="234" y="125"/>
                  </a:lnTo>
                  <a:lnTo>
                    <a:pt x="211" y="134"/>
                  </a:lnTo>
                  <a:lnTo>
                    <a:pt x="199" y="160"/>
                  </a:lnTo>
                  <a:lnTo>
                    <a:pt x="196" y="172"/>
                  </a:lnTo>
                  <a:lnTo>
                    <a:pt x="185" y="221"/>
                  </a:lnTo>
                  <a:lnTo>
                    <a:pt x="153" y="207"/>
                  </a:lnTo>
                  <a:lnTo>
                    <a:pt x="143" y="165"/>
                  </a:lnTo>
                  <a:lnTo>
                    <a:pt x="114" y="181"/>
                  </a:lnTo>
                  <a:lnTo>
                    <a:pt x="79" y="206"/>
                  </a:lnTo>
                  <a:lnTo>
                    <a:pt x="59" y="200"/>
                  </a:lnTo>
                  <a:lnTo>
                    <a:pt x="42" y="180"/>
                  </a:lnTo>
                  <a:lnTo>
                    <a:pt x="34" y="160"/>
                  </a:lnTo>
                  <a:lnTo>
                    <a:pt x="46" y="141"/>
                  </a:lnTo>
                  <a:lnTo>
                    <a:pt x="56" y="156"/>
                  </a:lnTo>
                  <a:lnTo>
                    <a:pt x="98" y="179"/>
                  </a:lnTo>
                  <a:lnTo>
                    <a:pt x="108" y="158"/>
                  </a:lnTo>
                  <a:lnTo>
                    <a:pt x="68" y="123"/>
                  </a:lnTo>
                  <a:lnTo>
                    <a:pt x="53" y="94"/>
                  </a:lnTo>
                  <a:lnTo>
                    <a:pt x="41" y="83"/>
                  </a:lnTo>
                  <a:lnTo>
                    <a:pt x="41" y="65"/>
                  </a:lnTo>
                  <a:lnTo>
                    <a:pt x="27" y="58"/>
                  </a:lnTo>
                  <a:lnTo>
                    <a:pt x="0" y="54"/>
                  </a:lnTo>
                  <a:lnTo>
                    <a:pt x="6" y="33"/>
                  </a:lnTo>
                  <a:lnTo>
                    <a:pt x="8" y="19"/>
                  </a:lnTo>
                  <a:lnTo>
                    <a:pt x="30" y="19"/>
                  </a:lnTo>
                  <a:lnTo>
                    <a:pt x="41" y="29"/>
                  </a:lnTo>
                  <a:lnTo>
                    <a:pt x="70" y="58"/>
                  </a:lnTo>
                  <a:lnTo>
                    <a:pt x="74" y="39"/>
                  </a:lnTo>
                  <a:lnTo>
                    <a:pt x="67" y="16"/>
                  </a:lnTo>
                  <a:lnTo>
                    <a:pt x="70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4" name="Freeform 490"/>
            <p:cNvSpPr/>
            <p:nvPr/>
          </p:nvSpPr>
          <p:spPr bwMode="auto">
            <a:xfrm>
              <a:off x="2522790" y="3019274"/>
              <a:ext cx="75810" cy="62058"/>
            </a:xfrm>
            <a:custGeom>
              <a:avLst/>
              <a:gdLst>
                <a:gd name="T0" fmla="*/ 0 w 156"/>
                <a:gd name="T1" fmla="*/ 0 h 135"/>
                <a:gd name="T2" fmla="*/ 0 w 156"/>
                <a:gd name="T3" fmla="*/ 1 h 135"/>
                <a:gd name="T4" fmla="*/ 1 w 156"/>
                <a:gd name="T5" fmla="*/ 2 h 135"/>
                <a:gd name="T6" fmla="*/ 2 w 156"/>
                <a:gd name="T7" fmla="*/ 3 h 135"/>
                <a:gd name="T8" fmla="*/ 2 w 156"/>
                <a:gd name="T9" fmla="*/ 2 h 135"/>
                <a:gd name="T10" fmla="*/ 2 w 156"/>
                <a:gd name="T11" fmla="*/ 3 h 135"/>
                <a:gd name="T12" fmla="*/ 3 w 156"/>
                <a:gd name="T13" fmla="*/ 3 h 135"/>
                <a:gd name="T14" fmla="*/ 3 w 156"/>
                <a:gd name="T15" fmla="*/ 3 h 135"/>
                <a:gd name="T16" fmla="*/ 4 w 156"/>
                <a:gd name="T17" fmla="*/ 3 h 135"/>
                <a:gd name="T18" fmla="*/ 3 w 156"/>
                <a:gd name="T19" fmla="*/ 2 h 135"/>
                <a:gd name="T20" fmla="*/ 3 w 156"/>
                <a:gd name="T21" fmla="*/ 1 h 135"/>
                <a:gd name="T22" fmla="*/ 2 w 156"/>
                <a:gd name="T23" fmla="*/ 1 h 135"/>
                <a:gd name="T24" fmla="*/ 2 w 156"/>
                <a:gd name="T25" fmla="*/ 1 h 135"/>
                <a:gd name="T26" fmla="*/ 2 w 156"/>
                <a:gd name="T27" fmla="*/ 0 h 135"/>
                <a:gd name="T28" fmla="*/ 1 w 156"/>
                <a:gd name="T29" fmla="*/ 0 h 135"/>
                <a:gd name="T30" fmla="*/ 1 w 156"/>
                <a:gd name="T31" fmla="*/ 0 h 135"/>
                <a:gd name="T32" fmla="*/ 0 w 156"/>
                <a:gd name="T33" fmla="*/ 0 h 135"/>
                <a:gd name="T34" fmla="*/ 0 w 156"/>
                <a:gd name="T35" fmla="*/ 0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6"/>
                <a:gd name="T55" fmla="*/ 0 h 135"/>
                <a:gd name="T56" fmla="*/ 156 w 156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6" h="135">
                  <a:moveTo>
                    <a:pt x="0" y="18"/>
                  </a:moveTo>
                  <a:lnTo>
                    <a:pt x="16" y="40"/>
                  </a:lnTo>
                  <a:lnTo>
                    <a:pt x="40" y="74"/>
                  </a:lnTo>
                  <a:lnTo>
                    <a:pt x="77" y="117"/>
                  </a:lnTo>
                  <a:lnTo>
                    <a:pt x="99" y="91"/>
                  </a:lnTo>
                  <a:lnTo>
                    <a:pt x="100" y="114"/>
                  </a:lnTo>
                  <a:lnTo>
                    <a:pt x="117" y="117"/>
                  </a:lnTo>
                  <a:lnTo>
                    <a:pt x="145" y="135"/>
                  </a:lnTo>
                  <a:lnTo>
                    <a:pt x="156" y="114"/>
                  </a:lnTo>
                  <a:lnTo>
                    <a:pt x="116" y="79"/>
                  </a:lnTo>
                  <a:lnTo>
                    <a:pt x="104" y="52"/>
                  </a:lnTo>
                  <a:lnTo>
                    <a:pt x="89" y="39"/>
                  </a:lnTo>
                  <a:lnTo>
                    <a:pt x="89" y="21"/>
                  </a:lnTo>
                  <a:lnTo>
                    <a:pt x="75" y="14"/>
                  </a:lnTo>
                  <a:lnTo>
                    <a:pt x="47" y="9"/>
                  </a:lnTo>
                  <a:lnTo>
                    <a:pt x="26" y="0"/>
                  </a:lnTo>
                  <a:lnTo>
                    <a:pt x="5" y="4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5" name="Freeform 491"/>
            <p:cNvSpPr/>
            <p:nvPr/>
          </p:nvSpPr>
          <p:spPr bwMode="auto">
            <a:xfrm>
              <a:off x="2564908" y="2675575"/>
              <a:ext cx="766524" cy="361204"/>
            </a:xfrm>
            <a:custGeom>
              <a:avLst/>
              <a:gdLst>
                <a:gd name="T0" fmla="*/ 35 w 1596"/>
                <a:gd name="T1" fmla="*/ 8 h 795"/>
                <a:gd name="T2" fmla="*/ 31 w 1596"/>
                <a:gd name="T3" fmla="*/ 7 h 795"/>
                <a:gd name="T4" fmla="*/ 30 w 1596"/>
                <a:gd name="T5" fmla="*/ 6 h 795"/>
                <a:gd name="T6" fmla="*/ 29 w 1596"/>
                <a:gd name="T7" fmla="*/ 6 h 795"/>
                <a:gd name="T8" fmla="*/ 27 w 1596"/>
                <a:gd name="T9" fmla="*/ 5 h 795"/>
                <a:gd name="T10" fmla="*/ 24 w 1596"/>
                <a:gd name="T11" fmla="*/ 3 h 795"/>
                <a:gd name="T12" fmla="*/ 20 w 1596"/>
                <a:gd name="T13" fmla="*/ 2 h 795"/>
                <a:gd name="T14" fmla="*/ 17 w 1596"/>
                <a:gd name="T15" fmla="*/ 1 h 795"/>
                <a:gd name="T16" fmla="*/ 15 w 1596"/>
                <a:gd name="T17" fmla="*/ 1 h 795"/>
                <a:gd name="T18" fmla="*/ 12 w 1596"/>
                <a:gd name="T19" fmla="*/ 1 h 795"/>
                <a:gd name="T20" fmla="*/ 9 w 1596"/>
                <a:gd name="T21" fmla="*/ 1 h 795"/>
                <a:gd name="T22" fmla="*/ 9 w 1596"/>
                <a:gd name="T23" fmla="*/ 4 h 795"/>
                <a:gd name="T24" fmla="*/ 10 w 1596"/>
                <a:gd name="T25" fmla="*/ 5 h 795"/>
                <a:gd name="T26" fmla="*/ 10 w 1596"/>
                <a:gd name="T27" fmla="*/ 6 h 795"/>
                <a:gd name="T28" fmla="*/ 9 w 1596"/>
                <a:gd name="T29" fmla="*/ 6 h 795"/>
                <a:gd name="T30" fmla="*/ 7 w 1596"/>
                <a:gd name="T31" fmla="*/ 5 h 795"/>
                <a:gd name="T32" fmla="*/ 6 w 1596"/>
                <a:gd name="T33" fmla="*/ 6 h 795"/>
                <a:gd name="T34" fmla="*/ 5 w 1596"/>
                <a:gd name="T35" fmla="*/ 5 h 795"/>
                <a:gd name="T36" fmla="*/ 2 w 1596"/>
                <a:gd name="T37" fmla="*/ 5 h 795"/>
                <a:gd name="T38" fmla="*/ 1 w 1596"/>
                <a:gd name="T39" fmla="*/ 6 h 795"/>
                <a:gd name="T40" fmla="*/ 1 w 1596"/>
                <a:gd name="T41" fmla="*/ 7 h 795"/>
                <a:gd name="T42" fmla="*/ 0 w 1596"/>
                <a:gd name="T43" fmla="*/ 7 h 795"/>
                <a:gd name="T44" fmla="*/ 0 w 1596"/>
                <a:gd name="T45" fmla="*/ 9 h 795"/>
                <a:gd name="T46" fmla="*/ 1 w 1596"/>
                <a:gd name="T47" fmla="*/ 10 h 795"/>
                <a:gd name="T48" fmla="*/ 2 w 1596"/>
                <a:gd name="T49" fmla="*/ 10 h 795"/>
                <a:gd name="T50" fmla="*/ 3 w 1596"/>
                <a:gd name="T51" fmla="*/ 12 h 795"/>
                <a:gd name="T52" fmla="*/ 7 w 1596"/>
                <a:gd name="T53" fmla="*/ 11 h 795"/>
                <a:gd name="T54" fmla="*/ 6 w 1596"/>
                <a:gd name="T55" fmla="*/ 13 h 795"/>
                <a:gd name="T56" fmla="*/ 4 w 1596"/>
                <a:gd name="T57" fmla="*/ 15 h 795"/>
                <a:gd name="T58" fmla="*/ 7 w 1596"/>
                <a:gd name="T59" fmla="*/ 17 h 795"/>
                <a:gd name="T60" fmla="*/ 8 w 1596"/>
                <a:gd name="T61" fmla="*/ 17 h 795"/>
                <a:gd name="T62" fmla="*/ 9 w 1596"/>
                <a:gd name="T63" fmla="*/ 17 h 795"/>
                <a:gd name="T64" fmla="*/ 9 w 1596"/>
                <a:gd name="T65" fmla="*/ 13 h 795"/>
                <a:gd name="T66" fmla="*/ 11 w 1596"/>
                <a:gd name="T67" fmla="*/ 12 h 795"/>
                <a:gd name="T68" fmla="*/ 11 w 1596"/>
                <a:gd name="T69" fmla="*/ 11 h 795"/>
                <a:gd name="T70" fmla="*/ 12 w 1596"/>
                <a:gd name="T71" fmla="*/ 11 h 795"/>
                <a:gd name="T72" fmla="*/ 13 w 1596"/>
                <a:gd name="T73" fmla="*/ 12 h 795"/>
                <a:gd name="T74" fmla="*/ 13 w 1596"/>
                <a:gd name="T75" fmla="*/ 13 h 795"/>
                <a:gd name="T76" fmla="*/ 14 w 1596"/>
                <a:gd name="T77" fmla="*/ 15 h 795"/>
                <a:gd name="T78" fmla="*/ 17 w 1596"/>
                <a:gd name="T79" fmla="*/ 15 h 795"/>
                <a:gd name="T80" fmla="*/ 17 w 1596"/>
                <a:gd name="T81" fmla="*/ 17 h 795"/>
                <a:gd name="T82" fmla="*/ 18 w 1596"/>
                <a:gd name="T83" fmla="*/ 19 h 795"/>
                <a:gd name="T84" fmla="*/ 21 w 1596"/>
                <a:gd name="T85" fmla="*/ 18 h 795"/>
                <a:gd name="T86" fmla="*/ 23 w 1596"/>
                <a:gd name="T87" fmla="*/ 18 h 795"/>
                <a:gd name="T88" fmla="*/ 23 w 1596"/>
                <a:gd name="T89" fmla="*/ 17 h 795"/>
                <a:gd name="T90" fmla="*/ 23 w 1596"/>
                <a:gd name="T91" fmla="*/ 16 h 795"/>
                <a:gd name="T92" fmla="*/ 25 w 1596"/>
                <a:gd name="T93" fmla="*/ 17 h 795"/>
                <a:gd name="T94" fmla="*/ 27 w 1596"/>
                <a:gd name="T95" fmla="*/ 16 h 795"/>
                <a:gd name="T96" fmla="*/ 31 w 1596"/>
                <a:gd name="T97" fmla="*/ 17 h 795"/>
                <a:gd name="T98" fmla="*/ 31 w 1596"/>
                <a:gd name="T99" fmla="*/ 14 h 795"/>
                <a:gd name="T100" fmla="*/ 34 w 1596"/>
                <a:gd name="T101" fmla="*/ 11 h 7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96"/>
                <a:gd name="T154" fmla="*/ 0 h 795"/>
                <a:gd name="T155" fmla="*/ 1596 w 1596"/>
                <a:gd name="T156" fmla="*/ 795 h 7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96" h="795">
                  <a:moveTo>
                    <a:pt x="1561" y="408"/>
                  </a:moveTo>
                  <a:lnTo>
                    <a:pt x="1596" y="391"/>
                  </a:lnTo>
                  <a:lnTo>
                    <a:pt x="1516" y="328"/>
                  </a:lnTo>
                  <a:lnTo>
                    <a:pt x="1467" y="354"/>
                  </a:lnTo>
                  <a:lnTo>
                    <a:pt x="1395" y="331"/>
                  </a:lnTo>
                  <a:lnTo>
                    <a:pt x="1358" y="311"/>
                  </a:lnTo>
                  <a:lnTo>
                    <a:pt x="1327" y="311"/>
                  </a:lnTo>
                  <a:lnTo>
                    <a:pt x="1310" y="272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47" y="246"/>
                  </a:lnTo>
                  <a:lnTo>
                    <a:pt x="1226" y="257"/>
                  </a:lnTo>
                  <a:lnTo>
                    <a:pt x="1186" y="212"/>
                  </a:lnTo>
                  <a:lnTo>
                    <a:pt x="1171" y="220"/>
                  </a:lnTo>
                  <a:lnTo>
                    <a:pt x="1150" y="230"/>
                  </a:lnTo>
                  <a:lnTo>
                    <a:pt x="1133" y="239"/>
                  </a:lnTo>
                  <a:lnTo>
                    <a:pt x="1098" y="207"/>
                  </a:lnTo>
                  <a:lnTo>
                    <a:pt x="1017" y="134"/>
                  </a:lnTo>
                  <a:lnTo>
                    <a:pt x="958" y="89"/>
                  </a:lnTo>
                  <a:lnTo>
                    <a:pt x="919" y="50"/>
                  </a:lnTo>
                  <a:lnTo>
                    <a:pt x="852" y="97"/>
                  </a:lnTo>
                  <a:lnTo>
                    <a:pt x="841" y="62"/>
                  </a:lnTo>
                  <a:lnTo>
                    <a:pt x="750" y="58"/>
                  </a:lnTo>
                  <a:lnTo>
                    <a:pt x="739" y="58"/>
                  </a:lnTo>
                  <a:lnTo>
                    <a:pt x="696" y="0"/>
                  </a:lnTo>
                  <a:lnTo>
                    <a:pt x="654" y="8"/>
                  </a:lnTo>
                  <a:lnTo>
                    <a:pt x="623" y="31"/>
                  </a:lnTo>
                  <a:lnTo>
                    <a:pt x="566" y="44"/>
                  </a:lnTo>
                  <a:lnTo>
                    <a:pt x="546" y="32"/>
                  </a:lnTo>
                  <a:lnTo>
                    <a:pt x="516" y="67"/>
                  </a:lnTo>
                  <a:lnTo>
                    <a:pt x="492" y="62"/>
                  </a:lnTo>
                  <a:lnTo>
                    <a:pt x="409" y="70"/>
                  </a:lnTo>
                  <a:lnTo>
                    <a:pt x="395" y="67"/>
                  </a:lnTo>
                  <a:lnTo>
                    <a:pt x="384" y="75"/>
                  </a:lnTo>
                  <a:lnTo>
                    <a:pt x="417" y="119"/>
                  </a:lnTo>
                  <a:lnTo>
                    <a:pt x="395" y="159"/>
                  </a:lnTo>
                  <a:lnTo>
                    <a:pt x="396" y="189"/>
                  </a:lnTo>
                  <a:lnTo>
                    <a:pt x="396" y="204"/>
                  </a:lnTo>
                  <a:lnTo>
                    <a:pt x="441" y="204"/>
                  </a:lnTo>
                  <a:lnTo>
                    <a:pt x="454" y="230"/>
                  </a:lnTo>
                  <a:lnTo>
                    <a:pt x="454" y="257"/>
                  </a:lnTo>
                  <a:lnTo>
                    <a:pt x="441" y="263"/>
                  </a:lnTo>
                  <a:lnTo>
                    <a:pt x="425" y="246"/>
                  </a:lnTo>
                  <a:lnTo>
                    <a:pt x="405" y="257"/>
                  </a:lnTo>
                  <a:lnTo>
                    <a:pt x="395" y="269"/>
                  </a:lnTo>
                  <a:lnTo>
                    <a:pt x="361" y="246"/>
                  </a:lnTo>
                  <a:lnTo>
                    <a:pt x="351" y="224"/>
                  </a:lnTo>
                  <a:lnTo>
                    <a:pt x="322" y="235"/>
                  </a:lnTo>
                  <a:lnTo>
                    <a:pt x="322" y="243"/>
                  </a:lnTo>
                  <a:lnTo>
                    <a:pt x="302" y="224"/>
                  </a:lnTo>
                  <a:lnTo>
                    <a:pt x="273" y="246"/>
                  </a:lnTo>
                  <a:lnTo>
                    <a:pt x="240" y="257"/>
                  </a:lnTo>
                  <a:lnTo>
                    <a:pt x="229" y="246"/>
                  </a:lnTo>
                  <a:lnTo>
                    <a:pt x="221" y="224"/>
                  </a:lnTo>
                  <a:lnTo>
                    <a:pt x="176" y="220"/>
                  </a:lnTo>
                  <a:lnTo>
                    <a:pt x="103" y="216"/>
                  </a:lnTo>
                  <a:lnTo>
                    <a:pt x="85" y="220"/>
                  </a:lnTo>
                  <a:lnTo>
                    <a:pt x="81" y="235"/>
                  </a:lnTo>
                  <a:lnTo>
                    <a:pt x="69" y="230"/>
                  </a:lnTo>
                  <a:lnTo>
                    <a:pt x="54" y="254"/>
                  </a:lnTo>
                  <a:lnTo>
                    <a:pt x="43" y="272"/>
                  </a:lnTo>
                  <a:lnTo>
                    <a:pt x="43" y="281"/>
                  </a:lnTo>
                  <a:lnTo>
                    <a:pt x="51" y="299"/>
                  </a:lnTo>
                  <a:lnTo>
                    <a:pt x="39" y="304"/>
                  </a:lnTo>
                  <a:lnTo>
                    <a:pt x="28" y="272"/>
                  </a:lnTo>
                  <a:lnTo>
                    <a:pt x="7" y="276"/>
                  </a:lnTo>
                  <a:lnTo>
                    <a:pt x="0" y="318"/>
                  </a:lnTo>
                  <a:lnTo>
                    <a:pt x="0" y="343"/>
                  </a:lnTo>
                  <a:lnTo>
                    <a:pt x="0" y="366"/>
                  </a:lnTo>
                  <a:lnTo>
                    <a:pt x="11" y="387"/>
                  </a:lnTo>
                  <a:lnTo>
                    <a:pt x="20" y="399"/>
                  </a:lnTo>
                  <a:lnTo>
                    <a:pt x="20" y="424"/>
                  </a:lnTo>
                  <a:lnTo>
                    <a:pt x="39" y="422"/>
                  </a:lnTo>
                  <a:lnTo>
                    <a:pt x="62" y="403"/>
                  </a:lnTo>
                  <a:lnTo>
                    <a:pt x="74" y="422"/>
                  </a:lnTo>
                  <a:lnTo>
                    <a:pt x="91" y="445"/>
                  </a:lnTo>
                  <a:lnTo>
                    <a:pt x="103" y="468"/>
                  </a:lnTo>
                  <a:lnTo>
                    <a:pt x="121" y="512"/>
                  </a:lnTo>
                  <a:lnTo>
                    <a:pt x="157" y="501"/>
                  </a:lnTo>
                  <a:lnTo>
                    <a:pt x="209" y="489"/>
                  </a:lnTo>
                  <a:lnTo>
                    <a:pt x="291" y="477"/>
                  </a:lnTo>
                  <a:lnTo>
                    <a:pt x="312" y="506"/>
                  </a:lnTo>
                  <a:lnTo>
                    <a:pt x="316" y="562"/>
                  </a:lnTo>
                  <a:lnTo>
                    <a:pt x="273" y="573"/>
                  </a:lnTo>
                  <a:lnTo>
                    <a:pt x="240" y="581"/>
                  </a:lnTo>
                  <a:lnTo>
                    <a:pt x="248" y="621"/>
                  </a:lnTo>
                  <a:lnTo>
                    <a:pt x="191" y="621"/>
                  </a:lnTo>
                  <a:lnTo>
                    <a:pt x="240" y="699"/>
                  </a:lnTo>
                  <a:lnTo>
                    <a:pt x="262" y="706"/>
                  </a:lnTo>
                  <a:lnTo>
                    <a:pt x="284" y="710"/>
                  </a:lnTo>
                  <a:lnTo>
                    <a:pt x="298" y="744"/>
                  </a:lnTo>
                  <a:lnTo>
                    <a:pt x="311" y="731"/>
                  </a:lnTo>
                  <a:lnTo>
                    <a:pt x="352" y="723"/>
                  </a:lnTo>
                  <a:lnTo>
                    <a:pt x="378" y="736"/>
                  </a:lnTo>
                  <a:lnTo>
                    <a:pt x="395" y="753"/>
                  </a:lnTo>
                  <a:lnTo>
                    <a:pt x="406" y="736"/>
                  </a:lnTo>
                  <a:lnTo>
                    <a:pt x="435" y="741"/>
                  </a:lnTo>
                  <a:lnTo>
                    <a:pt x="386" y="565"/>
                  </a:lnTo>
                  <a:lnTo>
                    <a:pt x="405" y="556"/>
                  </a:lnTo>
                  <a:lnTo>
                    <a:pt x="469" y="518"/>
                  </a:lnTo>
                  <a:lnTo>
                    <a:pt x="480" y="515"/>
                  </a:lnTo>
                  <a:lnTo>
                    <a:pt x="471" y="501"/>
                  </a:lnTo>
                  <a:lnTo>
                    <a:pt x="484" y="508"/>
                  </a:lnTo>
                  <a:lnTo>
                    <a:pt x="484" y="489"/>
                  </a:lnTo>
                  <a:lnTo>
                    <a:pt x="492" y="477"/>
                  </a:lnTo>
                  <a:lnTo>
                    <a:pt x="498" y="483"/>
                  </a:lnTo>
                  <a:lnTo>
                    <a:pt x="513" y="483"/>
                  </a:lnTo>
                  <a:lnTo>
                    <a:pt x="527" y="493"/>
                  </a:lnTo>
                  <a:lnTo>
                    <a:pt x="544" y="470"/>
                  </a:lnTo>
                  <a:lnTo>
                    <a:pt x="558" y="477"/>
                  </a:lnTo>
                  <a:lnTo>
                    <a:pt x="544" y="508"/>
                  </a:lnTo>
                  <a:lnTo>
                    <a:pt x="554" y="550"/>
                  </a:lnTo>
                  <a:lnTo>
                    <a:pt x="584" y="575"/>
                  </a:lnTo>
                  <a:lnTo>
                    <a:pt x="584" y="581"/>
                  </a:lnTo>
                  <a:lnTo>
                    <a:pt x="575" y="602"/>
                  </a:lnTo>
                  <a:lnTo>
                    <a:pt x="577" y="611"/>
                  </a:lnTo>
                  <a:lnTo>
                    <a:pt x="621" y="629"/>
                  </a:lnTo>
                  <a:lnTo>
                    <a:pt x="632" y="656"/>
                  </a:lnTo>
                  <a:lnTo>
                    <a:pt x="671" y="639"/>
                  </a:lnTo>
                  <a:lnTo>
                    <a:pt x="717" y="629"/>
                  </a:lnTo>
                  <a:lnTo>
                    <a:pt x="750" y="708"/>
                  </a:lnTo>
                  <a:lnTo>
                    <a:pt x="763" y="745"/>
                  </a:lnTo>
                  <a:lnTo>
                    <a:pt x="751" y="754"/>
                  </a:lnTo>
                  <a:lnTo>
                    <a:pt x="746" y="768"/>
                  </a:lnTo>
                  <a:lnTo>
                    <a:pt x="779" y="779"/>
                  </a:lnTo>
                  <a:lnTo>
                    <a:pt x="789" y="795"/>
                  </a:lnTo>
                  <a:lnTo>
                    <a:pt x="835" y="779"/>
                  </a:lnTo>
                  <a:lnTo>
                    <a:pt x="848" y="795"/>
                  </a:lnTo>
                  <a:lnTo>
                    <a:pt x="882" y="776"/>
                  </a:lnTo>
                  <a:lnTo>
                    <a:pt x="904" y="771"/>
                  </a:lnTo>
                  <a:lnTo>
                    <a:pt x="930" y="777"/>
                  </a:lnTo>
                  <a:lnTo>
                    <a:pt x="989" y="777"/>
                  </a:lnTo>
                  <a:lnTo>
                    <a:pt x="977" y="764"/>
                  </a:lnTo>
                  <a:lnTo>
                    <a:pt x="977" y="741"/>
                  </a:lnTo>
                  <a:lnTo>
                    <a:pt x="984" y="726"/>
                  </a:lnTo>
                  <a:lnTo>
                    <a:pt x="984" y="714"/>
                  </a:lnTo>
                  <a:lnTo>
                    <a:pt x="967" y="702"/>
                  </a:lnTo>
                  <a:lnTo>
                    <a:pt x="1004" y="698"/>
                  </a:lnTo>
                  <a:lnTo>
                    <a:pt x="1039" y="702"/>
                  </a:lnTo>
                  <a:lnTo>
                    <a:pt x="1047" y="714"/>
                  </a:lnTo>
                  <a:lnTo>
                    <a:pt x="1071" y="708"/>
                  </a:lnTo>
                  <a:lnTo>
                    <a:pt x="1055" y="673"/>
                  </a:lnTo>
                  <a:lnTo>
                    <a:pt x="1073" y="669"/>
                  </a:lnTo>
                  <a:lnTo>
                    <a:pt x="1166" y="683"/>
                  </a:lnTo>
                  <a:lnTo>
                    <a:pt x="1241" y="691"/>
                  </a:lnTo>
                  <a:lnTo>
                    <a:pt x="1297" y="719"/>
                  </a:lnTo>
                  <a:lnTo>
                    <a:pt x="1327" y="719"/>
                  </a:lnTo>
                  <a:lnTo>
                    <a:pt x="1336" y="753"/>
                  </a:lnTo>
                  <a:lnTo>
                    <a:pt x="1358" y="683"/>
                  </a:lnTo>
                  <a:lnTo>
                    <a:pt x="1327" y="607"/>
                  </a:lnTo>
                  <a:lnTo>
                    <a:pt x="1422" y="581"/>
                  </a:lnTo>
                  <a:lnTo>
                    <a:pt x="1436" y="539"/>
                  </a:lnTo>
                  <a:lnTo>
                    <a:pt x="1448" y="477"/>
                  </a:lnTo>
                  <a:lnTo>
                    <a:pt x="1545" y="483"/>
                  </a:lnTo>
                  <a:lnTo>
                    <a:pt x="1561" y="408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6" name="Freeform 492"/>
            <p:cNvSpPr/>
            <p:nvPr/>
          </p:nvSpPr>
          <p:spPr bwMode="auto">
            <a:xfrm>
              <a:off x="2748537" y="2907891"/>
              <a:ext cx="336934" cy="224360"/>
            </a:xfrm>
            <a:custGeom>
              <a:avLst/>
              <a:gdLst>
                <a:gd name="T0" fmla="*/ 1 w 697"/>
                <a:gd name="T1" fmla="*/ 5 h 492"/>
                <a:gd name="T2" fmla="*/ 2 w 697"/>
                <a:gd name="T3" fmla="*/ 4 h 492"/>
                <a:gd name="T4" fmla="*/ 2 w 697"/>
                <a:gd name="T5" fmla="*/ 4 h 492"/>
                <a:gd name="T6" fmla="*/ 3 w 697"/>
                <a:gd name="T7" fmla="*/ 4 h 492"/>
                <a:gd name="T8" fmla="*/ 4 w 697"/>
                <a:gd name="T9" fmla="*/ 4 h 492"/>
                <a:gd name="T10" fmla="*/ 4 w 697"/>
                <a:gd name="T11" fmla="*/ 5 h 492"/>
                <a:gd name="T12" fmla="*/ 4 w 697"/>
                <a:gd name="T13" fmla="*/ 5 h 492"/>
                <a:gd name="T14" fmla="*/ 5 w 697"/>
                <a:gd name="T15" fmla="*/ 7 h 492"/>
                <a:gd name="T16" fmla="*/ 5 w 697"/>
                <a:gd name="T17" fmla="*/ 6 h 492"/>
                <a:gd name="T18" fmla="*/ 6 w 697"/>
                <a:gd name="T19" fmla="*/ 7 h 492"/>
                <a:gd name="T20" fmla="*/ 8 w 697"/>
                <a:gd name="T21" fmla="*/ 8 h 492"/>
                <a:gd name="T22" fmla="*/ 9 w 697"/>
                <a:gd name="T23" fmla="*/ 9 h 492"/>
                <a:gd name="T24" fmla="*/ 10 w 697"/>
                <a:gd name="T25" fmla="*/ 10 h 492"/>
                <a:gd name="T26" fmla="*/ 11 w 697"/>
                <a:gd name="T27" fmla="*/ 11 h 492"/>
                <a:gd name="T28" fmla="*/ 12 w 697"/>
                <a:gd name="T29" fmla="*/ 10 h 492"/>
                <a:gd name="T30" fmla="*/ 12 w 697"/>
                <a:gd name="T31" fmla="*/ 9 h 492"/>
                <a:gd name="T32" fmla="*/ 11 w 697"/>
                <a:gd name="T33" fmla="*/ 7 h 492"/>
                <a:gd name="T34" fmla="*/ 12 w 697"/>
                <a:gd name="T35" fmla="*/ 7 h 492"/>
                <a:gd name="T36" fmla="*/ 14 w 697"/>
                <a:gd name="T37" fmla="*/ 7 h 492"/>
                <a:gd name="T38" fmla="*/ 16 w 697"/>
                <a:gd name="T39" fmla="*/ 7 h 492"/>
                <a:gd name="T40" fmla="*/ 16 w 697"/>
                <a:gd name="T41" fmla="*/ 6 h 492"/>
                <a:gd name="T42" fmla="*/ 13 w 697"/>
                <a:gd name="T43" fmla="*/ 6 h 492"/>
                <a:gd name="T44" fmla="*/ 12 w 697"/>
                <a:gd name="T45" fmla="*/ 6 h 492"/>
                <a:gd name="T46" fmla="*/ 11 w 697"/>
                <a:gd name="T47" fmla="*/ 7 h 492"/>
                <a:gd name="T48" fmla="*/ 10 w 697"/>
                <a:gd name="T49" fmla="*/ 6 h 492"/>
                <a:gd name="T50" fmla="*/ 9 w 697"/>
                <a:gd name="T51" fmla="*/ 7 h 492"/>
                <a:gd name="T52" fmla="*/ 9 w 697"/>
                <a:gd name="T53" fmla="*/ 6 h 492"/>
                <a:gd name="T54" fmla="*/ 9 w 697"/>
                <a:gd name="T55" fmla="*/ 5 h 492"/>
                <a:gd name="T56" fmla="*/ 9 w 697"/>
                <a:gd name="T57" fmla="*/ 4 h 492"/>
                <a:gd name="T58" fmla="*/ 6 w 697"/>
                <a:gd name="T59" fmla="*/ 3 h 492"/>
                <a:gd name="T60" fmla="*/ 5 w 697"/>
                <a:gd name="T61" fmla="*/ 2 h 492"/>
                <a:gd name="T62" fmla="*/ 3 w 697"/>
                <a:gd name="T63" fmla="*/ 3 h 492"/>
                <a:gd name="T64" fmla="*/ 2 w 697"/>
                <a:gd name="T65" fmla="*/ 1 h 492"/>
                <a:gd name="T66" fmla="*/ 2 w 697"/>
                <a:gd name="T67" fmla="*/ 0 h 492"/>
                <a:gd name="T68" fmla="*/ 1 w 697"/>
                <a:gd name="T69" fmla="*/ 5 h 4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7"/>
                <a:gd name="T106" fmla="*/ 0 h 492"/>
                <a:gd name="T107" fmla="*/ 697 w 697"/>
                <a:gd name="T108" fmla="*/ 492 h 4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7" h="492">
                  <a:moveTo>
                    <a:pt x="49" y="226"/>
                  </a:moveTo>
                  <a:lnTo>
                    <a:pt x="65" y="221"/>
                  </a:lnTo>
                  <a:lnTo>
                    <a:pt x="72" y="202"/>
                  </a:lnTo>
                  <a:lnTo>
                    <a:pt x="81" y="184"/>
                  </a:lnTo>
                  <a:lnTo>
                    <a:pt x="98" y="193"/>
                  </a:lnTo>
                  <a:lnTo>
                    <a:pt x="94" y="168"/>
                  </a:lnTo>
                  <a:lnTo>
                    <a:pt x="112" y="158"/>
                  </a:lnTo>
                  <a:lnTo>
                    <a:pt x="124" y="176"/>
                  </a:lnTo>
                  <a:lnTo>
                    <a:pt x="141" y="176"/>
                  </a:lnTo>
                  <a:lnTo>
                    <a:pt x="158" y="187"/>
                  </a:lnTo>
                  <a:lnTo>
                    <a:pt x="168" y="193"/>
                  </a:lnTo>
                  <a:lnTo>
                    <a:pt x="168" y="199"/>
                  </a:lnTo>
                  <a:lnTo>
                    <a:pt x="169" y="214"/>
                  </a:lnTo>
                  <a:lnTo>
                    <a:pt x="189" y="221"/>
                  </a:lnTo>
                  <a:lnTo>
                    <a:pt x="189" y="244"/>
                  </a:lnTo>
                  <a:lnTo>
                    <a:pt x="205" y="276"/>
                  </a:lnTo>
                  <a:lnTo>
                    <a:pt x="225" y="280"/>
                  </a:lnTo>
                  <a:lnTo>
                    <a:pt x="230" y="272"/>
                  </a:lnTo>
                  <a:lnTo>
                    <a:pt x="251" y="258"/>
                  </a:lnTo>
                  <a:lnTo>
                    <a:pt x="270" y="276"/>
                  </a:lnTo>
                  <a:lnTo>
                    <a:pt x="290" y="306"/>
                  </a:lnTo>
                  <a:lnTo>
                    <a:pt x="325" y="344"/>
                  </a:lnTo>
                  <a:lnTo>
                    <a:pt x="383" y="360"/>
                  </a:lnTo>
                  <a:lnTo>
                    <a:pt x="386" y="384"/>
                  </a:lnTo>
                  <a:lnTo>
                    <a:pt x="423" y="400"/>
                  </a:lnTo>
                  <a:lnTo>
                    <a:pt x="440" y="425"/>
                  </a:lnTo>
                  <a:lnTo>
                    <a:pt x="427" y="491"/>
                  </a:lnTo>
                  <a:lnTo>
                    <a:pt x="459" y="492"/>
                  </a:lnTo>
                  <a:lnTo>
                    <a:pt x="485" y="457"/>
                  </a:lnTo>
                  <a:lnTo>
                    <a:pt x="498" y="440"/>
                  </a:lnTo>
                  <a:lnTo>
                    <a:pt x="507" y="421"/>
                  </a:lnTo>
                  <a:lnTo>
                    <a:pt x="501" y="387"/>
                  </a:lnTo>
                  <a:lnTo>
                    <a:pt x="473" y="373"/>
                  </a:lnTo>
                  <a:lnTo>
                    <a:pt x="481" y="314"/>
                  </a:lnTo>
                  <a:lnTo>
                    <a:pt x="505" y="290"/>
                  </a:lnTo>
                  <a:lnTo>
                    <a:pt x="527" y="298"/>
                  </a:lnTo>
                  <a:lnTo>
                    <a:pt x="579" y="287"/>
                  </a:lnTo>
                  <a:lnTo>
                    <a:pt x="586" y="311"/>
                  </a:lnTo>
                  <a:lnTo>
                    <a:pt x="614" y="310"/>
                  </a:lnTo>
                  <a:lnTo>
                    <a:pt x="680" y="306"/>
                  </a:lnTo>
                  <a:lnTo>
                    <a:pt x="697" y="276"/>
                  </a:lnTo>
                  <a:lnTo>
                    <a:pt x="680" y="261"/>
                  </a:lnTo>
                  <a:lnTo>
                    <a:pt x="637" y="261"/>
                  </a:lnTo>
                  <a:lnTo>
                    <a:pt x="566" y="261"/>
                  </a:lnTo>
                  <a:lnTo>
                    <a:pt x="538" y="261"/>
                  </a:lnTo>
                  <a:lnTo>
                    <a:pt x="510" y="256"/>
                  </a:lnTo>
                  <a:lnTo>
                    <a:pt x="462" y="280"/>
                  </a:lnTo>
                  <a:lnTo>
                    <a:pt x="457" y="276"/>
                  </a:lnTo>
                  <a:lnTo>
                    <a:pt x="449" y="264"/>
                  </a:lnTo>
                  <a:lnTo>
                    <a:pt x="426" y="272"/>
                  </a:lnTo>
                  <a:lnTo>
                    <a:pt x="403" y="280"/>
                  </a:lnTo>
                  <a:lnTo>
                    <a:pt x="398" y="275"/>
                  </a:lnTo>
                  <a:lnTo>
                    <a:pt x="394" y="264"/>
                  </a:lnTo>
                  <a:lnTo>
                    <a:pt x="365" y="256"/>
                  </a:lnTo>
                  <a:lnTo>
                    <a:pt x="360" y="253"/>
                  </a:lnTo>
                  <a:lnTo>
                    <a:pt x="364" y="239"/>
                  </a:lnTo>
                  <a:lnTo>
                    <a:pt x="378" y="230"/>
                  </a:lnTo>
                  <a:lnTo>
                    <a:pt x="360" y="183"/>
                  </a:lnTo>
                  <a:lnTo>
                    <a:pt x="331" y="114"/>
                  </a:lnTo>
                  <a:lnTo>
                    <a:pt x="247" y="137"/>
                  </a:lnTo>
                  <a:lnTo>
                    <a:pt x="230" y="114"/>
                  </a:lnTo>
                  <a:lnTo>
                    <a:pt x="191" y="96"/>
                  </a:lnTo>
                  <a:lnTo>
                    <a:pt x="158" y="123"/>
                  </a:lnTo>
                  <a:lnTo>
                    <a:pt x="126" y="116"/>
                  </a:lnTo>
                  <a:lnTo>
                    <a:pt x="89" y="87"/>
                  </a:lnTo>
                  <a:lnTo>
                    <a:pt x="83" y="51"/>
                  </a:lnTo>
                  <a:lnTo>
                    <a:pt x="85" y="26"/>
                  </a:lnTo>
                  <a:lnTo>
                    <a:pt x="83" y="0"/>
                  </a:lnTo>
                  <a:lnTo>
                    <a:pt x="0" y="51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7" name="Freeform 493"/>
            <p:cNvSpPr/>
            <p:nvPr/>
          </p:nvSpPr>
          <p:spPr bwMode="auto">
            <a:xfrm>
              <a:off x="2706419" y="2981086"/>
              <a:ext cx="256070" cy="195718"/>
            </a:xfrm>
            <a:custGeom>
              <a:avLst/>
              <a:gdLst>
                <a:gd name="T0" fmla="*/ 0 w 534"/>
                <a:gd name="T1" fmla="*/ 1 h 433"/>
                <a:gd name="T2" fmla="*/ 0 w 534"/>
                <a:gd name="T3" fmla="*/ 3 h 433"/>
                <a:gd name="T4" fmla="*/ 1 w 534"/>
                <a:gd name="T5" fmla="*/ 2 h 433"/>
                <a:gd name="T6" fmla="*/ 2 w 534"/>
                <a:gd name="T7" fmla="*/ 3 h 433"/>
                <a:gd name="T8" fmla="*/ 1 w 534"/>
                <a:gd name="T9" fmla="*/ 3 h 433"/>
                <a:gd name="T10" fmla="*/ 0 w 534"/>
                <a:gd name="T11" fmla="*/ 3 h 433"/>
                <a:gd name="T12" fmla="*/ 0 w 534"/>
                <a:gd name="T13" fmla="*/ 4 h 433"/>
                <a:gd name="T14" fmla="*/ 0 w 534"/>
                <a:gd name="T15" fmla="*/ 4 h 433"/>
                <a:gd name="T16" fmla="*/ 1 w 534"/>
                <a:gd name="T17" fmla="*/ 5 h 433"/>
                <a:gd name="T18" fmla="*/ 1 w 534"/>
                <a:gd name="T19" fmla="*/ 5 h 433"/>
                <a:gd name="T20" fmla="*/ 1 w 534"/>
                <a:gd name="T21" fmla="*/ 5 h 433"/>
                <a:gd name="T22" fmla="*/ 1 w 534"/>
                <a:gd name="T23" fmla="*/ 7 h 433"/>
                <a:gd name="T24" fmla="*/ 3 w 534"/>
                <a:gd name="T25" fmla="*/ 7 h 433"/>
                <a:gd name="T26" fmla="*/ 4 w 534"/>
                <a:gd name="T27" fmla="*/ 6 h 433"/>
                <a:gd name="T28" fmla="*/ 6 w 534"/>
                <a:gd name="T29" fmla="*/ 7 h 433"/>
                <a:gd name="T30" fmla="*/ 7 w 534"/>
                <a:gd name="T31" fmla="*/ 8 h 433"/>
                <a:gd name="T32" fmla="*/ 7 w 534"/>
                <a:gd name="T33" fmla="*/ 9 h 433"/>
                <a:gd name="T34" fmla="*/ 7 w 534"/>
                <a:gd name="T35" fmla="*/ 9 h 433"/>
                <a:gd name="T36" fmla="*/ 9 w 534"/>
                <a:gd name="T37" fmla="*/ 10 h 433"/>
                <a:gd name="T38" fmla="*/ 11 w 534"/>
                <a:gd name="T39" fmla="*/ 7 h 433"/>
                <a:gd name="T40" fmla="*/ 12 w 534"/>
                <a:gd name="T41" fmla="*/ 7 h 433"/>
                <a:gd name="T42" fmla="*/ 12 w 534"/>
                <a:gd name="T43" fmla="*/ 7 h 433"/>
                <a:gd name="T44" fmla="*/ 12 w 534"/>
                <a:gd name="T45" fmla="*/ 6 h 433"/>
                <a:gd name="T46" fmla="*/ 12 w 534"/>
                <a:gd name="T47" fmla="*/ 5 h 433"/>
                <a:gd name="T48" fmla="*/ 11 w 534"/>
                <a:gd name="T49" fmla="*/ 5 h 433"/>
                <a:gd name="T50" fmla="*/ 11 w 534"/>
                <a:gd name="T51" fmla="*/ 5 h 433"/>
                <a:gd name="T52" fmla="*/ 10 w 534"/>
                <a:gd name="T53" fmla="*/ 4 h 433"/>
                <a:gd name="T54" fmla="*/ 9 w 534"/>
                <a:gd name="T55" fmla="*/ 3 h 433"/>
                <a:gd name="T56" fmla="*/ 9 w 534"/>
                <a:gd name="T57" fmla="*/ 3 h 433"/>
                <a:gd name="T58" fmla="*/ 8 w 534"/>
                <a:gd name="T59" fmla="*/ 2 h 433"/>
                <a:gd name="T60" fmla="*/ 7 w 534"/>
                <a:gd name="T61" fmla="*/ 3 h 433"/>
                <a:gd name="T62" fmla="*/ 7 w 534"/>
                <a:gd name="T63" fmla="*/ 3 h 433"/>
                <a:gd name="T64" fmla="*/ 7 w 534"/>
                <a:gd name="T65" fmla="*/ 3 h 433"/>
                <a:gd name="T66" fmla="*/ 7 w 534"/>
                <a:gd name="T67" fmla="*/ 2 h 433"/>
                <a:gd name="T68" fmla="*/ 7 w 534"/>
                <a:gd name="T69" fmla="*/ 1 h 433"/>
                <a:gd name="T70" fmla="*/ 6 w 534"/>
                <a:gd name="T71" fmla="*/ 1 h 433"/>
                <a:gd name="T72" fmla="*/ 6 w 534"/>
                <a:gd name="T73" fmla="*/ 1 h 433"/>
                <a:gd name="T74" fmla="*/ 5 w 534"/>
                <a:gd name="T75" fmla="*/ 0 h 433"/>
                <a:gd name="T76" fmla="*/ 5 w 534"/>
                <a:gd name="T77" fmla="*/ 0 h 433"/>
                <a:gd name="T78" fmla="*/ 5 w 534"/>
                <a:gd name="T79" fmla="*/ 0 h 433"/>
                <a:gd name="T80" fmla="*/ 4 w 534"/>
                <a:gd name="T81" fmla="*/ 0 h 433"/>
                <a:gd name="T82" fmla="*/ 5 w 534"/>
                <a:gd name="T83" fmla="*/ 1 h 433"/>
                <a:gd name="T84" fmla="*/ 4 w 534"/>
                <a:gd name="T85" fmla="*/ 1 h 433"/>
                <a:gd name="T86" fmla="*/ 4 w 534"/>
                <a:gd name="T87" fmla="*/ 1 h 433"/>
                <a:gd name="T88" fmla="*/ 4 w 534"/>
                <a:gd name="T89" fmla="*/ 1 h 433"/>
                <a:gd name="T90" fmla="*/ 3 w 534"/>
                <a:gd name="T91" fmla="*/ 1 h 433"/>
                <a:gd name="T92" fmla="*/ 3 w 534"/>
                <a:gd name="T93" fmla="*/ 1 h 433"/>
                <a:gd name="T94" fmla="*/ 2 w 534"/>
                <a:gd name="T95" fmla="*/ 2 h 433"/>
                <a:gd name="T96" fmla="*/ 2 w 534"/>
                <a:gd name="T97" fmla="*/ 1 h 433"/>
                <a:gd name="T98" fmla="*/ 1 w 534"/>
                <a:gd name="T99" fmla="*/ 1 h 433"/>
                <a:gd name="T100" fmla="*/ 0 w 534"/>
                <a:gd name="T101" fmla="*/ 1 h 4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4"/>
                <a:gd name="T154" fmla="*/ 0 h 433"/>
                <a:gd name="T155" fmla="*/ 534 w 534"/>
                <a:gd name="T156" fmla="*/ 433 h 4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4" h="433">
                  <a:moveTo>
                    <a:pt x="0" y="63"/>
                  </a:moveTo>
                  <a:lnTo>
                    <a:pt x="4" y="118"/>
                  </a:lnTo>
                  <a:lnTo>
                    <a:pt x="32" y="86"/>
                  </a:lnTo>
                  <a:lnTo>
                    <a:pt x="72" y="129"/>
                  </a:lnTo>
                  <a:lnTo>
                    <a:pt x="53" y="156"/>
                  </a:lnTo>
                  <a:lnTo>
                    <a:pt x="7" y="130"/>
                  </a:lnTo>
                  <a:lnTo>
                    <a:pt x="1" y="168"/>
                  </a:lnTo>
                  <a:lnTo>
                    <a:pt x="7" y="191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41" y="238"/>
                  </a:lnTo>
                  <a:lnTo>
                    <a:pt x="41" y="314"/>
                  </a:lnTo>
                  <a:lnTo>
                    <a:pt x="115" y="292"/>
                  </a:lnTo>
                  <a:lnTo>
                    <a:pt x="157" y="269"/>
                  </a:lnTo>
                  <a:lnTo>
                    <a:pt x="250" y="320"/>
                  </a:lnTo>
                  <a:lnTo>
                    <a:pt x="311" y="352"/>
                  </a:lnTo>
                  <a:lnTo>
                    <a:pt x="322" y="366"/>
                  </a:lnTo>
                  <a:lnTo>
                    <a:pt x="328" y="405"/>
                  </a:lnTo>
                  <a:lnTo>
                    <a:pt x="382" y="433"/>
                  </a:lnTo>
                  <a:lnTo>
                    <a:pt x="466" y="329"/>
                  </a:lnTo>
                  <a:lnTo>
                    <a:pt x="519" y="329"/>
                  </a:lnTo>
                  <a:lnTo>
                    <a:pt x="528" y="286"/>
                  </a:lnTo>
                  <a:lnTo>
                    <a:pt x="534" y="268"/>
                  </a:lnTo>
                  <a:lnTo>
                    <a:pt x="517" y="240"/>
                  </a:lnTo>
                  <a:lnTo>
                    <a:pt x="478" y="223"/>
                  </a:lnTo>
                  <a:lnTo>
                    <a:pt x="472" y="202"/>
                  </a:lnTo>
                  <a:lnTo>
                    <a:pt x="417" y="186"/>
                  </a:lnTo>
                  <a:lnTo>
                    <a:pt x="382" y="148"/>
                  </a:lnTo>
                  <a:lnTo>
                    <a:pt x="371" y="122"/>
                  </a:lnTo>
                  <a:lnTo>
                    <a:pt x="343" y="98"/>
                  </a:lnTo>
                  <a:lnTo>
                    <a:pt x="327" y="113"/>
                  </a:lnTo>
                  <a:lnTo>
                    <a:pt x="317" y="122"/>
                  </a:lnTo>
                  <a:lnTo>
                    <a:pt x="297" y="118"/>
                  </a:lnTo>
                  <a:lnTo>
                    <a:pt x="281" y="86"/>
                  </a:lnTo>
                  <a:lnTo>
                    <a:pt x="281" y="63"/>
                  </a:lnTo>
                  <a:lnTo>
                    <a:pt x="261" y="56"/>
                  </a:lnTo>
                  <a:lnTo>
                    <a:pt x="256" y="35"/>
                  </a:lnTo>
                  <a:lnTo>
                    <a:pt x="233" y="18"/>
                  </a:lnTo>
                  <a:lnTo>
                    <a:pt x="216" y="18"/>
                  </a:lnTo>
                  <a:lnTo>
                    <a:pt x="204" y="0"/>
                  </a:lnTo>
                  <a:lnTo>
                    <a:pt x="186" y="10"/>
                  </a:lnTo>
                  <a:lnTo>
                    <a:pt x="192" y="35"/>
                  </a:lnTo>
                  <a:lnTo>
                    <a:pt x="182" y="31"/>
                  </a:lnTo>
                  <a:lnTo>
                    <a:pt x="173" y="26"/>
                  </a:lnTo>
                  <a:lnTo>
                    <a:pt x="157" y="63"/>
                  </a:lnTo>
                  <a:lnTo>
                    <a:pt x="136" y="68"/>
                  </a:lnTo>
                  <a:lnTo>
                    <a:pt x="115" y="61"/>
                  </a:lnTo>
                  <a:lnTo>
                    <a:pt x="101" y="80"/>
                  </a:lnTo>
                  <a:lnTo>
                    <a:pt x="84" y="63"/>
                  </a:lnTo>
                  <a:lnTo>
                    <a:pt x="57" y="46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8" name="Freeform 494"/>
            <p:cNvSpPr/>
            <p:nvPr/>
          </p:nvSpPr>
          <p:spPr bwMode="auto">
            <a:xfrm>
              <a:off x="2992813" y="2979496"/>
              <a:ext cx="213953" cy="98654"/>
            </a:xfrm>
            <a:custGeom>
              <a:avLst/>
              <a:gdLst>
                <a:gd name="T0" fmla="*/ 3 w 444"/>
                <a:gd name="T1" fmla="*/ 3 h 219"/>
                <a:gd name="T2" fmla="*/ 2 w 444"/>
                <a:gd name="T3" fmla="*/ 3 h 219"/>
                <a:gd name="T4" fmla="*/ 0 w 444"/>
                <a:gd name="T5" fmla="*/ 4 h 219"/>
                <a:gd name="T6" fmla="*/ 0 w 444"/>
                <a:gd name="T7" fmla="*/ 4 h 219"/>
                <a:gd name="T8" fmla="*/ 0 w 444"/>
                <a:gd name="T9" fmla="*/ 5 h 219"/>
                <a:gd name="T10" fmla="*/ 1 w 444"/>
                <a:gd name="T11" fmla="*/ 5 h 219"/>
                <a:gd name="T12" fmla="*/ 3 w 444"/>
                <a:gd name="T13" fmla="*/ 5 h 219"/>
                <a:gd name="T14" fmla="*/ 4 w 444"/>
                <a:gd name="T15" fmla="*/ 5 h 219"/>
                <a:gd name="T16" fmla="*/ 5 w 444"/>
                <a:gd name="T17" fmla="*/ 5 h 219"/>
                <a:gd name="T18" fmla="*/ 5 w 444"/>
                <a:gd name="T19" fmla="*/ 4 h 219"/>
                <a:gd name="T20" fmla="*/ 6 w 444"/>
                <a:gd name="T21" fmla="*/ 4 h 219"/>
                <a:gd name="T22" fmla="*/ 7 w 444"/>
                <a:gd name="T23" fmla="*/ 4 h 219"/>
                <a:gd name="T24" fmla="*/ 7 w 444"/>
                <a:gd name="T25" fmla="*/ 4 h 219"/>
                <a:gd name="T26" fmla="*/ 9 w 444"/>
                <a:gd name="T27" fmla="*/ 3 h 219"/>
                <a:gd name="T28" fmla="*/ 10 w 444"/>
                <a:gd name="T29" fmla="*/ 2 h 219"/>
                <a:gd name="T30" fmla="*/ 10 w 444"/>
                <a:gd name="T31" fmla="*/ 2 h 219"/>
                <a:gd name="T32" fmla="*/ 10 w 444"/>
                <a:gd name="T33" fmla="*/ 1 h 219"/>
                <a:gd name="T34" fmla="*/ 9 w 444"/>
                <a:gd name="T35" fmla="*/ 1 h 219"/>
                <a:gd name="T36" fmla="*/ 9 w 444"/>
                <a:gd name="T37" fmla="*/ 1 h 219"/>
                <a:gd name="T38" fmla="*/ 8 w 444"/>
                <a:gd name="T39" fmla="*/ 1 h 219"/>
                <a:gd name="T40" fmla="*/ 7 w 444"/>
                <a:gd name="T41" fmla="*/ 0 h 219"/>
                <a:gd name="T42" fmla="*/ 4 w 444"/>
                <a:gd name="T43" fmla="*/ 0 h 219"/>
                <a:gd name="T44" fmla="*/ 4 w 444"/>
                <a:gd name="T45" fmla="*/ 0 h 219"/>
                <a:gd name="T46" fmla="*/ 4 w 444"/>
                <a:gd name="T47" fmla="*/ 1 h 219"/>
                <a:gd name="T48" fmla="*/ 4 w 444"/>
                <a:gd name="T49" fmla="*/ 1 h 219"/>
                <a:gd name="T50" fmla="*/ 4 w 444"/>
                <a:gd name="T51" fmla="*/ 1 h 219"/>
                <a:gd name="T52" fmla="*/ 3 w 444"/>
                <a:gd name="T53" fmla="*/ 1 h 219"/>
                <a:gd name="T54" fmla="*/ 3 w 444"/>
                <a:gd name="T55" fmla="*/ 1 h 219"/>
                <a:gd name="T56" fmla="*/ 2 w 444"/>
                <a:gd name="T57" fmla="*/ 1 h 219"/>
                <a:gd name="T58" fmla="*/ 2 w 444"/>
                <a:gd name="T59" fmla="*/ 1 h 219"/>
                <a:gd name="T60" fmla="*/ 2 w 444"/>
                <a:gd name="T61" fmla="*/ 1 h 219"/>
                <a:gd name="T62" fmla="*/ 2 w 444"/>
                <a:gd name="T63" fmla="*/ 2 h 219"/>
                <a:gd name="T64" fmla="*/ 2 w 444"/>
                <a:gd name="T65" fmla="*/ 2 h 219"/>
                <a:gd name="T66" fmla="*/ 2 w 444"/>
                <a:gd name="T67" fmla="*/ 3 h 219"/>
                <a:gd name="T68" fmla="*/ 4 w 444"/>
                <a:gd name="T69" fmla="*/ 3 h 219"/>
                <a:gd name="T70" fmla="*/ 4 w 444"/>
                <a:gd name="T71" fmla="*/ 2 h 219"/>
                <a:gd name="T72" fmla="*/ 5 w 444"/>
                <a:gd name="T73" fmla="*/ 3 h 219"/>
                <a:gd name="T74" fmla="*/ 4 w 444"/>
                <a:gd name="T75" fmla="*/ 3 h 219"/>
                <a:gd name="T76" fmla="*/ 4 w 444"/>
                <a:gd name="T77" fmla="*/ 3 h 219"/>
                <a:gd name="T78" fmla="*/ 3 w 444"/>
                <a:gd name="T79" fmla="*/ 3 h 219"/>
                <a:gd name="T80" fmla="*/ 3 w 444"/>
                <a:gd name="T81" fmla="*/ 3 h 219"/>
                <a:gd name="T82" fmla="*/ 3 w 444"/>
                <a:gd name="T83" fmla="*/ 3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4"/>
                <a:gd name="T127" fmla="*/ 0 h 219"/>
                <a:gd name="T128" fmla="*/ 444 w 44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4" h="219">
                  <a:moveTo>
                    <a:pt x="113" y="156"/>
                  </a:moveTo>
                  <a:lnTo>
                    <a:pt x="81" y="156"/>
                  </a:lnTo>
                  <a:lnTo>
                    <a:pt x="16" y="165"/>
                  </a:lnTo>
                  <a:lnTo>
                    <a:pt x="0" y="190"/>
                  </a:lnTo>
                  <a:lnTo>
                    <a:pt x="16" y="200"/>
                  </a:lnTo>
                  <a:lnTo>
                    <a:pt x="29" y="207"/>
                  </a:lnTo>
                  <a:lnTo>
                    <a:pt x="118" y="206"/>
                  </a:lnTo>
                  <a:lnTo>
                    <a:pt x="179" y="206"/>
                  </a:lnTo>
                  <a:lnTo>
                    <a:pt x="207" y="219"/>
                  </a:lnTo>
                  <a:lnTo>
                    <a:pt x="216" y="192"/>
                  </a:lnTo>
                  <a:lnTo>
                    <a:pt x="242" y="190"/>
                  </a:lnTo>
                  <a:lnTo>
                    <a:pt x="278" y="180"/>
                  </a:lnTo>
                  <a:lnTo>
                    <a:pt x="309" y="172"/>
                  </a:lnTo>
                  <a:lnTo>
                    <a:pt x="363" y="136"/>
                  </a:lnTo>
                  <a:lnTo>
                    <a:pt x="423" y="102"/>
                  </a:lnTo>
                  <a:lnTo>
                    <a:pt x="444" y="84"/>
                  </a:lnTo>
                  <a:lnTo>
                    <a:pt x="436" y="50"/>
                  </a:lnTo>
                  <a:lnTo>
                    <a:pt x="406" y="50"/>
                  </a:lnTo>
                  <a:lnTo>
                    <a:pt x="382" y="35"/>
                  </a:lnTo>
                  <a:lnTo>
                    <a:pt x="349" y="22"/>
                  </a:lnTo>
                  <a:lnTo>
                    <a:pt x="275" y="14"/>
                  </a:lnTo>
                  <a:lnTo>
                    <a:pt x="182" y="0"/>
                  </a:lnTo>
                  <a:lnTo>
                    <a:pt x="165" y="4"/>
                  </a:lnTo>
                  <a:lnTo>
                    <a:pt x="171" y="22"/>
                  </a:lnTo>
                  <a:lnTo>
                    <a:pt x="180" y="39"/>
                  </a:lnTo>
                  <a:lnTo>
                    <a:pt x="156" y="45"/>
                  </a:lnTo>
                  <a:lnTo>
                    <a:pt x="148" y="33"/>
                  </a:lnTo>
                  <a:lnTo>
                    <a:pt x="117" y="29"/>
                  </a:lnTo>
                  <a:lnTo>
                    <a:pt x="76" y="33"/>
                  </a:lnTo>
                  <a:lnTo>
                    <a:pt x="93" y="45"/>
                  </a:lnTo>
                  <a:lnTo>
                    <a:pt x="93" y="57"/>
                  </a:lnTo>
                  <a:lnTo>
                    <a:pt x="86" y="72"/>
                  </a:lnTo>
                  <a:lnTo>
                    <a:pt x="86" y="95"/>
                  </a:lnTo>
                  <a:lnTo>
                    <a:pt x="98" y="108"/>
                  </a:lnTo>
                  <a:lnTo>
                    <a:pt x="156" y="108"/>
                  </a:lnTo>
                  <a:lnTo>
                    <a:pt x="174" y="107"/>
                  </a:lnTo>
                  <a:lnTo>
                    <a:pt x="192" y="126"/>
                  </a:lnTo>
                  <a:lnTo>
                    <a:pt x="173" y="153"/>
                  </a:lnTo>
                  <a:lnTo>
                    <a:pt x="154" y="153"/>
                  </a:lnTo>
                  <a:lnTo>
                    <a:pt x="132" y="152"/>
                  </a:lnTo>
                  <a:lnTo>
                    <a:pt x="123" y="153"/>
                  </a:lnTo>
                  <a:lnTo>
                    <a:pt x="113" y="156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79" name="Freeform 495"/>
            <p:cNvSpPr/>
            <p:nvPr/>
          </p:nvSpPr>
          <p:spPr bwMode="auto">
            <a:xfrm>
              <a:off x="2970914" y="3038369"/>
              <a:ext cx="136458" cy="103428"/>
            </a:xfrm>
            <a:custGeom>
              <a:avLst/>
              <a:gdLst>
                <a:gd name="T0" fmla="*/ 0 w 285"/>
                <a:gd name="T1" fmla="*/ 5 h 227"/>
                <a:gd name="T2" fmla="*/ 0 w 285"/>
                <a:gd name="T3" fmla="*/ 5 h 227"/>
                <a:gd name="T4" fmla="*/ 1 w 285"/>
                <a:gd name="T5" fmla="*/ 5 h 227"/>
                <a:gd name="T6" fmla="*/ 2 w 285"/>
                <a:gd name="T7" fmla="*/ 5 h 227"/>
                <a:gd name="T8" fmla="*/ 3 w 285"/>
                <a:gd name="T9" fmla="*/ 3 h 227"/>
                <a:gd name="T10" fmla="*/ 3 w 285"/>
                <a:gd name="T11" fmla="*/ 4 h 227"/>
                <a:gd name="T12" fmla="*/ 4 w 285"/>
                <a:gd name="T13" fmla="*/ 5 h 227"/>
                <a:gd name="T14" fmla="*/ 5 w 285"/>
                <a:gd name="T15" fmla="*/ 5 h 227"/>
                <a:gd name="T16" fmla="*/ 6 w 285"/>
                <a:gd name="T17" fmla="*/ 5 h 227"/>
                <a:gd name="T18" fmla="*/ 7 w 285"/>
                <a:gd name="T19" fmla="*/ 5 h 227"/>
                <a:gd name="T20" fmla="*/ 7 w 285"/>
                <a:gd name="T21" fmla="*/ 3 h 227"/>
                <a:gd name="T22" fmla="*/ 6 w 285"/>
                <a:gd name="T23" fmla="*/ 3 h 227"/>
                <a:gd name="T24" fmla="*/ 6 w 285"/>
                <a:gd name="T25" fmla="*/ 3 h 227"/>
                <a:gd name="T26" fmla="*/ 6 w 285"/>
                <a:gd name="T27" fmla="*/ 2 h 227"/>
                <a:gd name="T28" fmla="*/ 5 w 285"/>
                <a:gd name="T29" fmla="*/ 2 h 227"/>
                <a:gd name="T30" fmla="*/ 5 w 285"/>
                <a:gd name="T31" fmla="*/ 2 h 227"/>
                <a:gd name="T32" fmla="*/ 3 w 285"/>
                <a:gd name="T33" fmla="*/ 2 h 227"/>
                <a:gd name="T34" fmla="*/ 3 w 285"/>
                <a:gd name="T35" fmla="*/ 2 h 227"/>
                <a:gd name="T36" fmla="*/ 2 w 285"/>
                <a:gd name="T37" fmla="*/ 2 h 227"/>
                <a:gd name="T38" fmla="*/ 1 w 285"/>
                <a:gd name="T39" fmla="*/ 1 h 227"/>
                <a:gd name="T40" fmla="*/ 1 w 285"/>
                <a:gd name="T41" fmla="*/ 1 h 227"/>
                <a:gd name="T42" fmla="*/ 1 w 285"/>
                <a:gd name="T43" fmla="*/ 1 h 227"/>
                <a:gd name="T44" fmla="*/ 1 w 285"/>
                <a:gd name="T45" fmla="*/ 1 h 227"/>
                <a:gd name="T46" fmla="*/ 3 w 285"/>
                <a:gd name="T47" fmla="*/ 1 h 227"/>
                <a:gd name="T48" fmla="*/ 3 w 285"/>
                <a:gd name="T49" fmla="*/ 0 h 227"/>
                <a:gd name="T50" fmla="*/ 2 w 285"/>
                <a:gd name="T51" fmla="*/ 0 h 227"/>
                <a:gd name="T52" fmla="*/ 1 w 285"/>
                <a:gd name="T53" fmla="*/ 0 h 227"/>
                <a:gd name="T54" fmla="*/ 0 w 285"/>
                <a:gd name="T55" fmla="*/ 1 h 227"/>
                <a:gd name="T56" fmla="*/ 0 w 285"/>
                <a:gd name="T57" fmla="*/ 2 h 227"/>
                <a:gd name="T58" fmla="*/ 0 w 285"/>
                <a:gd name="T59" fmla="*/ 2 h 227"/>
                <a:gd name="T60" fmla="*/ 0 w 285"/>
                <a:gd name="T61" fmla="*/ 2 h 227"/>
                <a:gd name="T62" fmla="*/ 1 w 285"/>
                <a:gd name="T63" fmla="*/ 2 h 227"/>
                <a:gd name="T64" fmla="*/ 1 w 285"/>
                <a:gd name="T65" fmla="*/ 3 h 227"/>
                <a:gd name="T66" fmla="*/ 1 w 285"/>
                <a:gd name="T67" fmla="*/ 4 h 227"/>
                <a:gd name="T68" fmla="*/ 1 w 285"/>
                <a:gd name="T69" fmla="*/ 4 h 227"/>
                <a:gd name="T70" fmla="*/ 1 w 285"/>
                <a:gd name="T71" fmla="*/ 4 h 227"/>
                <a:gd name="T72" fmla="*/ 0 w 285"/>
                <a:gd name="T73" fmla="*/ 5 h 2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5"/>
                <a:gd name="T112" fmla="*/ 0 h 227"/>
                <a:gd name="T113" fmla="*/ 285 w 285"/>
                <a:gd name="T114" fmla="*/ 227 h 2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5" h="227">
                  <a:moveTo>
                    <a:pt x="0" y="192"/>
                  </a:moveTo>
                  <a:lnTo>
                    <a:pt x="4" y="201"/>
                  </a:lnTo>
                  <a:lnTo>
                    <a:pt x="27" y="205"/>
                  </a:lnTo>
                  <a:lnTo>
                    <a:pt x="76" y="207"/>
                  </a:lnTo>
                  <a:lnTo>
                    <a:pt x="135" y="138"/>
                  </a:lnTo>
                  <a:lnTo>
                    <a:pt x="150" y="181"/>
                  </a:lnTo>
                  <a:lnTo>
                    <a:pt x="166" y="227"/>
                  </a:lnTo>
                  <a:lnTo>
                    <a:pt x="206" y="209"/>
                  </a:lnTo>
                  <a:lnTo>
                    <a:pt x="243" y="191"/>
                  </a:lnTo>
                  <a:lnTo>
                    <a:pt x="285" y="205"/>
                  </a:lnTo>
                  <a:lnTo>
                    <a:pt x="285" y="139"/>
                  </a:lnTo>
                  <a:lnTo>
                    <a:pt x="258" y="127"/>
                  </a:lnTo>
                  <a:lnTo>
                    <a:pt x="242" y="128"/>
                  </a:lnTo>
                  <a:lnTo>
                    <a:pt x="253" y="85"/>
                  </a:lnTo>
                  <a:lnTo>
                    <a:pt x="218" y="76"/>
                  </a:lnTo>
                  <a:lnTo>
                    <a:pt x="192" y="73"/>
                  </a:lnTo>
                  <a:lnTo>
                    <a:pt x="151" y="73"/>
                  </a:lnTo>
                  <a:lnTo>
                    <a:pt x="121" y="73"/>
                  </a:lnTo>
                  <a:lnTo>
                    <a:pt x="81" y="73"/>
                  </a:lnTo>
                  <a:lnTo>
                    <a:pt x="49" y="66"/>
                  </a:lnTo>
                  <a:lnTo>
                    <a:pt x="45" y="59"/>
                  </a:lnTo>
                  <a:lnTo>
                    <a:pt x="50" y="44"/>
                  </a:lnTo>
                  <a:lnTo>
                    <a:pt x="65" y="32"/>
                  </a:lnTo>
                  <a:lnTo>
                    <a:pt x="119" y="21"/>
                  </a:lnTo>
                  <a:lnTo>
                    <a:pt x="117" y="0"/>
                  </a:lnTo>
                  <a:lnTo>
                    <a:pt x="73" y="7"/>
                  </a:lnTo>
                  <a:lnTo>
                    <a:pt x="40" y="4"/>
                  </a:lnTo>
                  <a:lnTo>
                    <a:pt x="19" y="27"/>
                  </a:lnTo>
                  <a:lnTo>
                    <a:pt x="9" y="73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34" y="97"/>
                  </a:lnTo>
                  <a:lnTo>
                    <a:pt x="47" y="122"/>
                  </a:lnTo>
                  <a:lnTo>
                    <a:pt x="39" y="153"/>
                  </a:lnTo>
                  <a:lnTo>
                    <a:pt x="32" y="155"/>
                  </a:lnTo>
                  <a:lnTo>
                    <a:pt x="25" y="166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  <p:sp>
          <p:nvSpPr>
            <p:cNvPr id="780" name="Freeform 496"/>
            <p:cNvSpPr/>
            <p:nvPr/>
          </p:nvSpPr>
          <p:spPr bwMode="auto">
            <a:xfrm>
              <a:off x="3845256" y="3447293"/>
              <a:ext cx="10108" cy="15912"/>
            </a:xfrm>
            <a:custGeom>
              <a:avLst/>
              <a:gdLst>
                <a:gd name="T0" fmla="*/ 0 w 19"/>
                <a:gd name="T1" fmla="*/ 1 h 33"/>
                <a:gd name="T2" fmla="*/ 0 w 19"/>
                <a:gd name="T3" fmla="*/ 0 h 33"/>
                <a:gd name="T4" fmla="*/ 1 w 19"/>
                <a:gd name="T5" fmla="*/ 1 h 33"/>
                <a:gd name="T6" fmla="*/ 0 w 19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3"/>
                <a:gd name="T14" fmla="*/ 19 w 19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3">
                  <a:moveTo>
                    <a:pt x="0" y="33"/>
                  </a:moveTo>
                  <a:lnTo>
                    <a:pt x="11" y="0"/>
                  </a:lnTo>
                  <a:lnTo>
                    <a:pt x="19" y="18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80604020202020204" pitchFamily="34" charset="0"/>
              </a:endParaRPr>
            </a:p>
          </p:txBody>
        </p:sp>
      </p:grpSp>
      <p:pic>
        <p:nvPicPr>
          <p:cNvPr id="781" name="图片 780" descr="图片包含 户外艺术系列, 网&#10;&#10;已生成高可信度的说明"/>
          <p:cNvPicPr>
            <a:picLocks noChangeAspect="true"/>
          </p:cNvPicPr>
          <p:nvPr/>
        </p:nvPicPr>
        <p:blipFill rotWithShape="true">
          <a:blip r:embed="rId1">
            <a:extLst>
              <a:ext uri="{28A0092B-C50C-407E-A947-70E740481C1C}">
                <a14:useLocalDpi xmlns:a14="http://schemas.microsoft.com/office/drawing/2010/main" val="false"/>
              </a:ext>
            </a:extLst>
          </a:blip>
          <a:srcRect/>
          <a:stretch>
            <a:fillRect/>
          </a:stretch>
        </p:blipFill>
        <p:spPr>
          <a:xfrm flipH="true">
            <a:off x="6106160" y="-3175"/>
            <a:ext cx="6066790" cy="6386195"/>
          </a:xfrm>
          <a:prstGeom prst="rect">
            <a:avLst/>
          </a:prstGeom>
        </p:spPr>
      </p:pic>
      <p:sp>
        <p:nvSpPr>
          <p:cNvPr id="782" name="任意多边形 781"/>
          <p:cNvSpPr/>
          <p:nvPr>
            <p:custDataLst>
              <p:tags r:id="rId2"/>
            </p:custDataLst>
          </p:nvPr>
        </p:nvSpPr>
        <p:spPr>
          <a:xfrm>
            <a:off x="2310404" y="3556300"/>
            <a:ext cx="5734974" cy="1129776"/>
          </a:xfrm>
          <a:custGeom>
            <a:avLst/>
            <a:gdLst>
              <a:gd name="connsiteX0" fmla="*/ 0 w 7013359"/>
              <a:gd name="connsiteY0" fmla="*/ 1420427 h 1420427"/>
              <a:gd name="connsiteX1" fmla="*/ 1420427 w 7013359"/>
              <a:gd name="connsiteY1" fmla="*/ 790113 h 1420427"/>
              <a:gd name="connsiteX2" fmla="*/ 7013359 w 7013359"/>
              <a:gd name="connsiteY2" fmla="*/ 0 h 1420427"/>
              <a:gd name="connsiteX3" fmla="*/ 7013359 w 7013359"/>
              <a:gd name="connsiteY3" fmla="*/ 0 h 1420427"/>
              <a:gd name="connsiteX0-1" fmla="*/ 0 w 7013359"/>
              <a:gd name="connsiteY0-2" fmla="*/ 1420427 h 1420427"/>
              <a:gd name="connsiteX1-3" fmla="*/ 1313894 w 7013359"/>
              <a:gd name="connsiteY1-4" fmla="*/ 878889 h 1420427"/>
              <a:gd name="connsiteX2-5" fmla="*/ 7013359 w 7013359"/>
              <a:gd name="connsiteY2-6" fmla="*/ 0 h 1420427"/>
              <a:gd name="connsiteX3-7" fmla="*/ 7013359 w 7013359"/>
              <a:gd name="connsiteY3-8" fmla="*/ 0 h 1420427"/>
              <a:gd name="connsiteX0-9" fmla="*/ 0 w 7013359"/>
              <a:gd name="connsiteY0-10" fmla="*/ 1420427 h 1420427"/>
              <a:gd name="connsiteX1-11" fmla="*/ 1313894 w 7013359"/>
              <a:gd name="connsiteY1-12" fmla="*/ 878889 h 1420427"/>
              <a:gd name="connsiteX2-13" fmla="*/ 7013359 w 7013359"/>
              <a:gd name="connsiteY2-14" fmla="*/ 0 h 1420427"/>
              <a:gd name="connsiteX3-15" fmla="*/ 7013359 w 7013359"/>
              <a:gd name="connsiteY3-16" fmla="*/ 0 h 1420427"/>
              <a:gd name="connsiteX0-17" fmla="*/ 0 w 7013359"/>
              <a:gd name="connsiteY0-18" fmla="*/ 1420427 h 1420427"/>
              <a:gd name="connsiteX1-19" fmla="*/ 1313894 w 7013359"/>
              <a:gd name="connsiteY1-20" fmla="*/ 878889 h 1420427"/>
              <a:gd name="connsiteX2-21" fmla="*/ 2840854 w 7013359"/>
              <a:gd name="connsiteY2-22" fmla="*/ 701336 h 1420427"/>
              <a:gd name="connsiteX3-23" fmla="*/ 7013359 w 7013359"/>
              <a:gd name="connsiteY3-24" fmla="*/ 0 h 1420427"/>
              <a:gd name="connsiteX4" fmla="*/ 7013359 w 7013359"/>
              <a:gd name="connsiteY4" fmla="*/ 0 h 1420427"/>
              <a:gd name="connsiteX0-25" fmla="*/ 0 w 7013359"/>
              <a:gd name="connsiteY0-26" fmla="*/ 1420427 h 1420427"/>
              <a:gd name="connsiteX1-27" fmla="*/ 1313894 w 7013359"/>
              <a:gd name="connsiteY1-28" fmla="*/ 878889 h 1420427"/>
              <a:gd name="connsiteX2-29" fmla="*/ 2974019 w 7013359"/>
              <a:gd name="connsiteY2-30" fmla="*/ 1127464 h 1420427"/>
              <a:gd name="connsiteX3-31" fmla="*/ 7013359 w 7013359"/>
              <a:gd name="connsiteY3-32" fmla="*/ 0 h 1420427"/>
              <a:gd name="connsiteX4-33" fmla="*/ 7013359 w 7013359"/>
              <a:gd name="connsiteY4-34" fmla="*/ 0 h 1420427"/>
              <a:gd name="connsiteX0-35" fmla="*/ 0 w 7013359"/>
              <a:gd name="connsiteY0-36" fmla="*/ 1420427 h 1420427"/>
              <a:gd name="connsiteX1-37" fmla="*/ 1313894 w 7013359"/>
              <a:gd name="connsiteY1-38" fmla="*/ 878889 h 1420427"/>
              <a:gd name="connsiteX2-39" fmla="*/ 2974019 w 7013359"/>
              <a:gd name="connsiteY2-40" fmla="*/ 1127464 h 1420427"/>
              <a:gd name="connsiteX3-41" fmla="*/ 4429957 w 7013359"/>
              <a:gd name="connsiteY3-42" fmla="*/ 763480 h 1420427"/>
              <a:gd name="connsiteX4-43" fmla="*/ 7013359 w 7013359"/>
              <a:gd name="connsiteY4-44" fmla="*/ 0 h 1420427"/>
              <a:gd name="connsiteX5" fmla="*/ 7013359 w 7013359"/>
              <a:gd name="connsiteY5" fmla="*/ 0 h 1420427"/>
              <a:gd name="connsiteX0-45" fmla="*/ 0 w 7013359"/>
              <a:gd name="connsiteY0-46" fmla="*/ 1420427 h 1420427"/>
              <a:gd name="connsiteX1-47" fmla="*/ 1313894 w 7013359"/>
              <a:gd name="connsiteY1-48" fmla="*/ 878889 h 1420427"/>
              <a:gd name="connsiteX2-49" fmla="*/ 2974019 w 7013359"/>
              <a:gd name="connsiteY2-50" fmla="*/ 1127464 h 1420427"/>
              <a:gd name="connsiteX3-51" fmla="*/ 4279036 w 7013359"/>
              <a:gd name="connsiteY3-52" fmla="*/ 541538 h 1420427"/>
              <a:gd name="connsiteX4-53" fmla="*/ 7013359 w 7013359"/>
              <a:gd name="connsiteY4-54" fmla="*/ 0 h 1420427"/>
              <a:gd name="connsiteX5-55" fmla="*/ 7013359 w 7013359"/>
              <a:gd name="connsiteY5-56" fmla="*/ 0 h 1420427"/>
              <a:gd name="connsiteX0-57" fmla="*/ 0 w 7013359"/>
              <a:gd name="connsiteY0-58" fmla="*/ 1420427 h 1420427"/>
              <a:gd name="connsiteX1-59" fmla="*/ 1313894 w 7013359"/>
              <a:gd name="connsiteY1-60" fmla="*/ 878889 h 1420427"/>
              <a:gd name="connsiteX2-61" fmla="*/ 2974019 w 7013359"/>
              <a:gd name="connsiteY2-62" fmla="*/ 1127464 h 1420427"/>
              <a:gd name="connsiteX3-63" fmla="*/ 4243525 w 7013359"/>
              <a:gd name="connsiteY3-64" fmla="*/ 523783 h 1420427"/>
              <a:gd name="connsiteX4-65" fmla="*/ 7013359 w 7013359"/>
              <a:gd name="connsiteY4-66" fmla="*/ 0 h 1420427"/>
              <a:gd name="connsiteX5-67" fmla="*/ 7013359 w 7013359"/>
              <a:gd name="connsiteY5-68" fmla="*/ 0 h 1420427"/>
              <a:gd name="connsiteX0-69" fmla="*/ 0 w 7013359"/>
              <a:gd name="connsiteY0-70" fmla="*/ 1420427 h 1420427"/>
              <a:gd name="connsiteX1-71" fmla="*/ 1313894 w 7013359"/>
              <a:gd name="connsiteY1-72" fmla="*/ 878889 h 1420427"/>
              <a:gd name="connsiteX2-73" fmla="*/ 2974019 w 7013359"/>
              <a:gd name="connsiteY2-74" fmla="*/ 1127464 h 1420427"/>
              <a:gd name="connsiteX3-75" fmla="*/ 4243525 w 7013359"/>
              <a:gd name="connsiteY3-76" fmla="*/ 523783 h 1420427"/>
              <a:gd name="connsiteX4-77" fmla="*/ 5690586 w 7013359"/>
              <a:gd name="connsiteY4-78" fmla="*/ 221942 h 1420427"/>
              <a:gd name="connsiteX5-79" fmla="*/ 7013359 w 7013359"/>
              <a:gd name="connsiteY5-80" fmla="*/ 0 h 1420427"/>
              <a:gd name="connsiteX6" fmla="*/ 7013359 w 7013359"/>
              <a:gd name="connsiteY6" fmla="*/ 0 h 1420427"/>
              <a:gd name="connsiteX0-81" fmla="*/ 0 w 7013359"/>
              <a:gd name="connsiteY0-82" fmla="*/ 1420427 h 1420427"/>
              <a:gd name="connsiteX1-83" fmla="*/ 1313894 w 7013359"/>
              <a:gd name="connsiteY1-84" fmla="*/ 878889 h 1420427"/>
              <a:gd name="connsiteX2-85" fmla="*/ 2974019 w 7013359"/>
              <a:gd name="connsiteY2-86" fmla="*/ 1127464 h 1420427"/>
              <a:gd name="connsiteX3-87" fmla="*/ 4243525 w 7013359"/>
              <a:gd name="connsiteY3-88" fmla="*/ 523783 h 1420427"/>
              <a:gd name="connsiteX4-89" fmla="*/ 5734974 w 7013359"/>
              <a:gd name="connsiteY4-90" fmla="*/ 346229 h 1420427"/>
              <a:gd name="connsiteX5-91" fmla="*/ 7013359 w 7013359"/>
              <a:gd name="connsiteY5-92" fmla="*/ 0 h 1420427"/>
              <a:gd name="connsiteX6-93" fmla="*/ 7013359 w 7013359"/>
              <a:gd name="connsiteY6-94" fmla="*/ 0 h 1420427"/>
              <a:gd name="connsiteX0-95" fmla="*/ 0 w 7013359"/>
              <a:gd name="connsiteY0-96" fmla="*/ 1420427 h 1420427"/>
              <a:gd name="connsiteX1-97" fmla="*/ 1313894 w 7013359"/>
              <a:gd name="connsiteY1-98" fmla="*/ 878889 h 1420427"/>
              <a:gd name="connsiteX2-99" fmla="*/ 2974019 w 7013359"/>
              <a:gd name="connsiteY2-100" fmla="*/ 1127464 h 1420427"/>
              <a:gd name="connsiteX3-101" fmla="*/ 4243525 w 7013359"/>
              <a:gd name="connsiteY3-102" fmla="*/ 523783 h 1420427"/>
              <a:gd name="connsiteX4-103" fmla="*/ 5734974 w 7013359"/>
              <a:gd name="connsiteY4-104" fmla="*/ 346229 h 1420427"/>
              <a:gd name="connsiteX5-105" fmla="*/ 7013359 w 7013359"/>
              <a:gd name="connsiteY5-106" fmla="*/ 0 h 1420427"/>
              <a:gd name="connsiteX6-107" fmla="*/ 7013359 w 7013359"/>
              <a:gd name="connsiteY6-108" fmla="*/ 0 h 1420427"/>
              <a:gd name="connsiteX0-109" fmla="*/ 0 w 7013359"/>
              <a:gd name="connsiteY0-110" fmla="*/ 1420427 h 1420427"/>
              <a:gd name="connsiteX1-111" fmla="*/ 1340527 w 7013359"/>
              <a:gd name="connsiteY1-112" fmla="*/ 887766 h 1420427"/>
              <a:gd name="connsiteX2-113" fmla="*/ 2974019 w 7013359"/>
              <a:gd name="connsiteY2-114" fmla="*/ 1127464 h 1420427"/>
              <a:gd name="connsiteX3-115" fmla="*/ 4243525 w 7013359"/>
              <a:gd name="connsiteY3-116" fmla="*/ 523783 h 1420427"/>
              <a:gd name="connsiteX4-117" fmla="*/ 5734974 w 7013359"/>
              <a:gd name="connsiteY4-118" fmla="*/ 346229 h 1420427"/>
              <a:gd name="connsiteX5-119" fmla="*/ 7013359 w 7013359"/>
              <a:gd name="connsiteY5-120" fmla="*/ 0 h 1420427"/>
              <a:gd name="connsiteX6-121" fmla="*/ 7013359 w 7013359"/>
              <a:gd name="connsiteY6-122" fmla="*/ 0 h 1420427"/>
              <a:gd name="connsiteX0-123" fmla="*/ 0 w 7013359"/>
              <a:gd name="connsiteY0-124" fmla="*/ 1420427 h 1420427"/>
              <a:gd name="connsiteX1-125" fmla="*/ 1340527 w 7013359"/>
              <a:gd name="connsiteY1-126" fmla="*/ 887766 h 1420427"/>
              <a:gd name="connsiteX2-127" fmla="*/ 2807332 w 7013359"/>
              <a:gd name="connsiteY2-128" fmla="*/ 1132227 h 1420427"/>
              <a:gd name="connsiteX3-129" fmla="*/ 4243525 w 7013359"/>
              <a:gd name="connsiteY3-130" fmla="*/ 523783 h 1420427"/>
              <a:gd name="connsiteX4-131" fmla="*/ 5734974 w 7013359"/>
              <a:gd name="connsiteY4-132" fmla="*/ 346229 h 1420427"/>
              <a:gd name="connsiteX5-133" fmla="*/ 7013359 w 7013359"/>
              <a:gd name="connsiteY5-134" fmla="*/ 0 h 1420427"/>
              <a:gd name="connsiteX6-135" fmla="*/ 7013359 w 7013359"/>
              <a:gd name="connsiteY6-136" fmla="*/ 0 h 1420427"/>
              <a:gd name="connsiteX0-137" fmla="*/ 0 w 7013359"/>
              <a:gd name="connsiteY0-138" fmla="*/ 1420427 h 1420427"/>
              <a:gd name="connsiteX1-139" fmla="*/ 1340527 w 7013359"/>
              <a:gd name="connsiteY1-140" fmla="*/ 887766 h 1420427"/>
              <a:gd name="connsiteX2-141" fmla="*/ 2807332 w 7013359"/>
              <a:gd name="connsiteY2-142" fmla="*/ 1132227 h 1420427"/>
              <a:gd name="connsiteX3-143" fmla="*/ 4281625 w 7013359"/>
              <a:gd name="connsiteY3-144" fmla="*/ 533308 h 1420427"/>
              <a:gd name="connsiteX4-145" fmla="*/ 5734974 w 7013359"/>
              <a:gd name="connsiteY4-146" fmla="*/ 346229 h 1420427"/>
              <a:gd name="connsiteX5-147" fmla="*/ 7013359 w 7013359"/>
              <a:gd name="connsiteY5-148" fmla="*/ 0 h 1420427"/>
              <a:gd name="connsiteX6-149" fmla="*/ 7013359 w 7013359"/>
              <a:gd name="connsiteY6-150" fmla="*/ 0 h 1420427"/>
              <a:gd name="connsiteX0-151" fmla="*/ 0 w 7013359"/>
              <a:gd name="connsiteY0-152" fmla="*/ 1420427 h 1420427"/>
              <a:gd name="connsiteX1-153" fmla="*/ 1340527 w 7013359"/>
              <a:gd name="connsiteY1-154" fmla="*/ 887766 h 1420427"/>
              <a:gd name="connsiteX2-155" fmla="*/ 2807332 w 7013359"/>
              <a:gd name="connsiteY2-156" fmla="*/ 1132227 h 1420427"/>
              <a:gd name="connsiteX3-157" fmla="*/ 4281625 w 7013359"/>
              <a:gd name="connsiteY3-158" fmla="*/ 533308 h 1420427"/>
              <a:gd name="connsiteX4-159" fmla="*/ 5734974 w 7013359"/>
              <a:gd name="connsiteY4-160" fmla="*/ 346229 h 1420427"/>
              <a:gd name="connsiteX5-161" fmla="*/ 7013359 w 7013359"/>
              <a:gd name="connsiteY5-162" fmla="*/ 0 h 1420427"/>
              <a:gd name="connsiteX6-163" fmla="*/ 7013359 w 7013359"/>
              <a:gd name="connsiteY6-164" fmla="*/ 0 h 1420427"/>
              <a:gd name="connsiteX0-165" fmla="*/ 0 w 7013359"/>
              <a:gd name="connsiteY0-166" fmla="*/ 1420427 h 1420427"/>
              <a:gd name="connsiteX1-167" fmla="*/ 1340527 w 7013359"/>
              <a:gd name="connsiteY1-168" fmla="*/ 887766 h 1420427"/>
              <a:gd name="connsiteX2-169" fmla="*/ 2807332 w 7013359"/>
              <a:gd name="connsiteY2-170" fmla="*/ 1132227 h 1420427"/>
              <a:gd name="connsiteX3-171" fmla="*/ 4262575 w 7013359"/>
              <a:gd name="connsiteY3-172" fmla="*/ 538070 h 1420427"/>
              <a:gd name="connsiteX4-173" fmla="*/ 5734974 w 7013359"/>
              <a:gd name="connsiteY4-174" fmla="*/ 346229 h 1420427"/>
              <a:gd name="connsiteX5-175" fmla="*/ 7013359 w 7013359"/>
              <a:gd name="connsiteY5-176" fmla="*/ 0 h 1420427"/>
              <a:gd name="connsiteX6-177" fmla="*/ 7013359 w 7013359"/>
              <a:gd name="connsiteY6-178" fmla="*/ 0 h 1420427"/>
              <a:gd name="connsiteX0-179" fmla="*/ 0 w 7013359"/>
              <a:gd name="connsiteY0-180" fmla="*/ 1420427 h 1420427"/>
              <a:gd name="connsiteX1-181" fmla="*/ 1340527 w 7013359"/>
              <a:gd name="connsiteY1-182" fmla="*/ 887766 h 1420427"/>
              <a:gd name="connsiteX2-183" fmla="*/ 2807332 w 7013359"/>
              <a:gd name="connsiteY2-184" fmla="*/ 1132227 h 1420427"/>
              <a:gd name="connsiteX3-185" fmla="*/ 4276863 w 7013359"/>
              <a:gd name="connsiteY3-186" fmla="*/ 530927 h 1420427"/>
              <a:gd name="connsiteX4-187" fmla="*/ 5734974 w 7013359"/>
              <a:gd name="connsiteY4-188" fmla="*/ 346229 h 1420427"/>
              <a:gd name="connsiteX5-189" fmla="*/ 7013359 w 7013359"/>
              <a:gd name="connsiteY5-190" fmla="*/ 0 h 1420427"/>
              <a:gd name="connsiteX6-191" fmla="*/ 7013359 w 7013359"/>
              <a:gd name="connsiteY6-192" fmla="*/ 0 h 1420427"/>
              <a:gd name="connsiteX0-193" fmla="*/ 0 w 7013359"/>
              <a:gd name="connsiteY0-194" fmla="*/ 1420427 h 1420427"/>
              <a:gd name="connsiteX1-195" fmla="*/ 1340527 w 7013359"/>
              <a:gd name="connsiteY1-196" fmla="*/ 887766 h 1420427"/>
              <a:gd name="connsiteX2-197" fmla="*/ 2807332 w 7013359"/>
              <a:gd name="connsiteY2-198" fmla="*/ 1132227 h 1420427"/>
              <a:gd name="connsiteX3-199" fmla="*/ 4276863 w 7013359"/>
              <a:gd name="connsiteY3-200" fmla="*/ 530927 h 1420427"/>
              <a:gd name="connsiteX4-201" fmla="*/ 5734974 w 7013359"/>
              <a:gd name="connsiteY4-202" fmla="*/ 346229 h 1420427"/>
              <a:gd name="connsiteX5-203" fmla="*/ 7013359 w 7013359"/>
              <a:gd name="connsiteY5-204" fmla="*/ 0 h 1420427"/>
              <a:gd name="connsiteX6-205" fmla="*/ 7013359 w 7013359"/>
              <a:gd name="connsiteY6-206" fmla="*/ 0 h 1420427"/>
              <a:gd name="connsiteX0-207" fmla="*/ 0 w 7013359"/>
              <a:gd name="connsiteY0-208" fmla="*/ 1420427 h 1420427"/>
              <a:gd name="connsiteX1-209" fmla="*/ 1340527 w 7013359"/>
              <a:gd name="connsiteY1-210" fmla="*/ 887766 h 1420427"/>
              <a:gd name="connsiteX2-211" fmla="*/ 2807332 w 7013359"/>
              <a:gd name="connsiteY2-212" fmla="*/ 1132227 h 1420427"/>
              <a:gd name="connsiteX3-213" fmla="*/ 4276863 w 7013359"/>
              <a:gd name="connsiteY3-214" fmla="*/ 530927 h 1420427"/>
              <a:gd name="connsiteX4-215" fmla="*/ 5734974 w 7013359"/>
              <a:gd name="connsiteY4-216" fmla="*/ 346229 h 1420427"/>
              <a:gd name="connsiteX5-217" fmla="*/ 7013359 w 7013359"/>
              <a:gd name="connsiteY5-218" fmla="*/ 0 h 1420427"/>
              <a:gd name="connsiteX6-219" fmla="*/ 7013359 w 7013359"/>
              <a:gd name="connsiteY6-220" fmla="*/ 0 h 1420427"/>
              <a:gd name="connsiteX0-221" fmla="*/ 0 w 7013359"/>
              <a:gd name="connsiteY0-222" fmla="*/ 1420427 h 1420427"/>
              <a:gd name="connsiteX1-223" fmla="*/ 1340527 w 7013359"/>
              <a:gd name="connsiteY1-224" fmla="*/ 887766 h 1420427"/>
              <a:gd name="connsiteX2-225" fmla="*/ 2807332 w 7013359"/>
              <a:gd name="connsiteY2-226" fmla="*/ 1132227 h 1420427"/>
              <a:gd name="connsiteX3-227" fmla="*/ 4276863 w 7013359"/>
              <a:gd name="connsiteY3-228" fmla="*/ 530927 h 1420427"/>
              <a:gd name="connsiteX4-229" fmla="*/ 5734974 w 7013359"/>
              <a:gd name="connsiteY4-230" fmla="*/ 346229 h 1420427"/>
              <a:gd name="connsiteX5-231" fmla="*/ 7013359 w 7013359"/>
              <a:gd name="connsiteY5-232" fmla="*/ 0 h 1420427"/>
              <a:gd name="connsiteX6-233" fmla="*/ 7013359 w 7013359"/>
              <a:gd name="connsiteY6-234" fmla="*/ 0 h 1420427"/>
              <a:gd name="connsiteX0-235" fmla="*/ 0 w 7013359"/>
              <a:gd name="connsiteY0-236" fmla="*/ 1420427 h 1420427"/>
              <a:gd name="connsiteX1-237" fmla="*/ 1340527 w 7013359"/>
              <a:gd name="connsiteY1-238" fmla="*/ 887766 h 1420427"/>
              <a:gd name="connsiteX2-239" fmla="*/ 2807332 w 7013359"/>
              <a:gd name="connsiteY2-240" fmla="*/ 1132227 h 1420427"/>
              <a:gd name="connsiteX3-241" fmla="*/ 4276863 w 7013359"/>
              <a:gd name="connsiteY3-242" fmla="*/ 530927 h 1420427"/>
              <a:gd name="connsiteX4-243" fmla="*/ 5734974 w 7013359"/>
              <a:gd name="connsiteY4-244" fmla="*/ 346229 h 1420427"/>
              <a:gd name="connsiteX5-245" fmla="*/ 7013359 w 7013359"/>
              <a:gd name="connsiteY5-246" fmla="*/ 0 h 1420427"/>
              <a:gd name="connsiteX6-247" fmla="*/ 7013359 w 7013359"/>
              <a:gd name="connsiteY6-248" fmla="*/ 0 h 1420427"/>
              <a:gd name="connsiteX0-249" fmla="*/ 0 w 7013359"/>
              <a:gd name="connsiteY0-250" fmla="*/ 1420427 h 1420427"/>
              <a:gd name="connsiteX1-251" fmla="*/ 1340527 w 7013359"/>
              <a:gd name="connsiteY1-252" fmla="*/ 887766 h 1420427"/>
              <a:gd name="connsiteX2-253" fmla="*/ 2807332 w 7013359"/>
              <a:gd name="connsiteY2-254" fmla="*/ 1132227 h 1420427"/>
              <a:gd name="connsiteX3-255" fmla="*/ 4276863 w 7013359"/>
              <a:gd name="connsiteY3-256" fmla="*/ 530927 h 1420427"/>
              <a:gd name="connsiteX4-257" fmla="*/ 5734974 w 7013359"/>
              <a:gd name="connsiteY4-258" fmla="*/ 346229 h 1420427"/>
              <a:gd name="connsiteX5-259" fmla="*/ 7013359 w 7013359"/>
              <a:gd name="connsiteY5-260" fmla="*/ 0 h 1420427"/>
              <a:gd name="connsiteX6-261" fmla="*/ 7013359 w 7013359"/>
              <a:gd name="connsiteY6-262" fmla="*/ 0 h 1420427"/>
              <a:gd name="connsiteX0-263" fmla="*/ 0 w 7013359"/>
              <a:gd name="connsiteY0-264" fmla="*/ 1420427 h 1420427"/>
              <a:gd name="connsiteX1-265" fmla="*/ 1340527 w 7013359"/>
              <a:gd name="connsiteY1-266" fmla="*/ 887766 h 1420427"/>
              <a:gd name="connsiteX2-267" fmla="*/ 2807332 w 7013359"/>
              <a:gd name="connsiteY2-268" fmla="*/ 1132227 h 1420427"/>
              <a:gd name="connsiteX3-269" fmla="*/ 4276863 w 7013359"/>
              <a:gd name="connsiteY3-270" fmla="*/ 530927 h 1420427"/>
              <a:gd name="connsiteX4-271" fmla="*/ 5734974 w 7013359"/>
              <a:gd name="connsiteY4-272" fmla="*/ 346229 h 1420427"/>
              <a:gd name="connsiteX5-273" fmla="*/ 7013359 w 7013359"/>
              <a:gd name="connsiteY5-274" fmla="*/ 0 h 1420427"/>
              <a:gd name="connsiteX6-275" fmla="*/ 7013359 w 7013359"/>
              <a:gd name="connsiteY6-276" fmla="*/ 0 h 1420427"/>
              <a:gd name="connsiteX0-277" fmla="*/ 0 w 7013359"/>
              <a:gd name="connsiteY0-278" fmla="*/ 1420427 h 1420427"/>
              <a:gd name="connsiteX1-279" fmla="*/ 1340527 w 7013359"/>
              <a:gd name="connsiteY1-280" fmla="*/ 887766 h 1420427"/>
              <a:gd name="connsiteX2-281" fmla="*/ 2807332 w 7013359"/>
              <a:gd name="connsiteY2-282" fmla="*/ 1132227 h 1420427"/>
              <a:gd name="connsiteX3-283" fmla="*/ 4276863 w 7013359"/>
              <a:gd name="connsiteY3-284" fmla="*/ 530927 h 1420427"/>
              <a:gd name="connsiteX4-285" fmla="*/ 5734974 w 7013359"/>
              <a:gd name="connsiteY4-286" fmla="*/ 585926 h 1420427"/>
              <a:gd name="connsiteX5-287" fmla="*/ 7013359 w 7013359"/>
              <a:gd name="connsiteY5-288" fmla="*/ 0 h 1420427"/>
              <a:gd name="connsiteX6-289" fmla="*/ 7013359 w 7013359"/>
              <a:gd name="connsiteY6-290" fmla="*/ 0 h 1420427"/>
              <a:gd name="connsiteX0-291" fmla="*/ 0 w 7013359"/>
              <a:gd name="connsiteY0-292" fmla="*/ 1420427 h 1420427"/>
              <a:gd name="connsiteX1-293" fmla="*/ 1340527 w 7013359"/>
              <a:gd name="connsiteY1-294" fmla="*/ 887766 h 1420427"/>
              <a:gd name="connsiteX2-295" fmla="*/ 2807332 w 7013359"/>
              <a:gd name="connsiteY2-296" fmla="*/ 1132227 h 1420427"/>
              <a:gd name="connsiteX3-297" fmla="*/ 4276863 w 7013359"/>
              <a:gd name="connsiteY3-298" fmla="*/ 530927 h 1420427"/>
              <a:gd name="connsiteX4-299" fmla="*/ 5734974 w 7013359"/>
              <a:gd name="connsiteY4-300" fmla="*/ 585926 h 1420427"/>
              <a:gd name="connsiteX5-301" fmla="*/ 7013359 w 7013359"/>
              <a:gd name="connsiteY5-302" fmla="*/ 0 h 1420427"/>
              <a:gd name="connsiteX6-303" fmla="*/ 7013359 w 7013359"/>
              <a:gd name="connsiteY6-304" fmla="*/ 0 h 1420427"/>
              <a:gd name="connsiteX0-305" fmla="*/ 0 w 7013359"/>
              <a:gd name="connsiteY0-306" fmla="*/ 1420427 h 1420427"/>
              <a:gd name="connsiteX1-307" fmla="*/ 1340527 w 7013359"/>
              <a:gd name="connsiteY1-308" fmla="*/ 887766 h 1420427"/>
              <a:gd name="connsiteX2-309" fmla="*/ 2807332 w 7013359"/>
              <a:gd name="connsiteY2-310" fmla="*/ 1132227 h 1420427"/>
              <a:gd name="connsiteX3-311" fmla="*/ 4276863 w 7013359"/>
              <a:gd name="connsiteY3-312" fmla="*/ 530927 h 1420427"/>
              <a:gd name="connsiteX4-313" fmla="*/ 5734974 w 7013359"/>
              <a:gd name="connsiteY4-314" fmla="*/ 585926 h 1420427"/>
              <a:gd name="connsiteX5-315" fmla="*/ 7013359 w 7013359"/>
              <a:gd name="connsiteY5-316" fmla="*/ 0 h 1420427"/>
              <a:gd name="connsiteX6-317" fmla="*/ 7013359 w 7013359"/>
              <a:gd name="connsiteY6-318" fmla="*/ 0 h 1420427"/>
              <a:gd name="connsiteX0-319" fmla="*/ 0 w 7013359"/>
              <a:gd name="connsiteY0-320" fmla="*/ 1420427 h 1420427"/>
              <a:gd name="connsiteX1-321" fmla="*/ 1340527 w 7013359"/>
              <a:gd name="connsiteY1-322" fmla="*/ 887766 h 1420427"/>
              <a:gd name="connsiteX2-323" fmla="*/ 2807332 w 7013359"/>
              <a:gd name="connsiteY2-324" fmla="*/ 1132227 h 1420427"/>
              <a:gd name="connsiteX3-325" fmla="*/ 4276863 w 7013359"/>
              <a:gd name="connsiteY3-326" fmla="*/ 530927 h 1420427"/>
              <a:gd name="connsiteX4-327" fmla="*/ 5734974 w 7013359"/>
              <a:gd name="connsiteY4-328" fmla="*/ 585926 h 1420427"/>
              <a:gd name="connsiteX5-329" fmla="*/ 7013359 w 7013359"/>
              <a:gd name="connsiteY5-330" fmla="*/ 0 h 1420427"/>
              <a:gd name="connsiteX6-331" fmla="*/ 7013359 w 7013359"/>
              <a:gd name="connsiteY6-332" fmla="*/ 0 h 1420427"/>
              <a:gd name="connsiteX0-333" fmla="*/ 0 w 7013359"/>
              <a:gd name="connsiteY0-334" fmla="*/ 1420427 h 1420427"/>
              <a:gd name="connsiteX1-335" fmla="*/ 1340527 w 7013359"/>
              <a:gd name="connsiteY1-336" fmla="*/ 887766 h 1420427"/>
              <a:gd name="connsiteX2-337" fmla="*/ 2807332 w 7013359"/>
              <a:gd name="connsiteY2-338" fmla="*/ 1132227 h 1420427"/>
              <a:gd name="connsiteX3-339" fmla="*/ 4276863 w 7013359"/>
              <a:gd name="connsiteY3-340" fmla="*/ 530927 h 1420427"/>
              <a:gd name="connsiteX4-341" fmla="*/ 5734974 w 7013359"/>
              <a:gd name="connsiteY4-342" fmla="*/ 585926 h 1420427"/>
              <a:gd name="connsiteX5-343" fmla="*/ 7013359 w 7013359"/>
              <a:gd name="connsiteY5-344" fmla="*/ 0 h 1420427"/>
              <a:gd name="connsiteX6-345" fmla="*/ 7013359 w 7013359"/>
              <a:gd name="connsiteY6-346" fmla="*/ 0 h 1420427"/>
              <a:gd name="connsiteX0-347" fmla="*/ 0 w 7013359"/>
              <a:gd name="connsiteY0-348" fmla="*/ 1420427 h 1420427"/>
              <a:gd name="connsiteX1-349" fmla="*/ 1340527 w 7013359"/>
              <a:gd name="connsiteY1-350" fmla="*/ 887766 h 1420427"/>
              <a:gd name="connsiteX2-351" fmla="*/ 2807332 w 7013359"/>
              <a:gd name="connsiteY2-352" fmla="*/ 1132227 h 1420427"/>
              <a:gd name="connsiteX3-353" fmla="*/ 4276863 w 7013359"/>
              <a:gd name="connsiteY3-354" fmla="*/ 530927 h 1420427"/>
              <a:gd name="connsiteX4-355" fmla="*/ 5734974 w 7013359"/>
              <a:gd name="connsiteY4-356" fmla="*/ 585926 h 1420427"/>
              <a:gd name="connsiteX5-357" fmla="*/ 7013359 w 7013359"/>
              <a:gd name="connsiteY5-358" fmla="*/ 0 h 1420427"/>
              <a:gd name="connsiteX6-359" fmla="*/ 7013359 w 7013359"/>
              <a:gd name="connsiteY6-360" fmla="*/ 0 h 1420427"/>
              <a:gd name="connsiteX0-361" fmla="*/ 0 w 7013359"/>
              <a:gd name="connsiteY0-362" fmla="*/ 1420427 h 1420427"/>
              <a:gd name="connsiteX1-363" fmla="*/ 1340527 w 7013359"/>
              <a:gd name="connsiteY1-364" fmla="*/ 887766 h 1420427"/>
              <a:gd name="connsiteX2-365" fmla="*/ 2807332 w 7013359"/>
              <a:gd name="connsiteY2-366" fmla="*/ 1132227 h 1420427"/>
              <a:gd name="connsiteX3-367" fmla="*/ 4276863 w 7013359"/>
              <a:gd name="connsiteY3-368" fmla="*/ 530927 h 1420427"/>
              <a:gd name="connsiteX4-369" fmla="*/ 5734974 w 7013359"/>
              <a:gd name="connsiteY4-370" fmla="*/ 585926 h 1420427"/>
              <a:gd name="connsiteX5-371" fmla="*/ 7013359 w 7013359"/>
              <a:gd name="connsiteY5-372" fmla="*/ 0 h 1420427"/>
              <a:gd name="connsiteX6-373" fmla="*/ 7013359 w 7013359"/>
              <a:gd name="connsiteY6-374" fmla="*/ 0 h 1420427"/>
              <a:gd name="connsiteX0-375" fmla="*/ 0 w 7013359"/>
              <a:gd name="connsiteY0-376" fmla="*/ 1420427 h 1420427"/>
              <a:gd name="connsiteX1-377" fmla="*/ 1340527 w 7013359"/>
              <a:gd name="connsiteY1-378" fmla="*/ 887766 h 1420427"/>
              <a:gd name="connsiteX2-379" fmla="*/ 2807332 w 7013359"/>
              <a:gd name="connsiteY2-380" fmla="*/ 1132227 h 1420427"/>
              <a:gd name="connsiteX3-381" fmla="*/ 4276863 w 7013359"/>
              <a:gd name="connsiteY3-382" fmla="*/ 530927 h 1420427"/>
              <a:gd name="connsiteX4-383" fmla="*/ 5734974 w 7013359"/>
              <a:gd name="connsiteY4-384" fmla="*/ 585926 h 1420427"/>
              <a:gd name="connsiteX5-385" fmla="*/ 7013359 w 7013359"/>
              <a:gd name="connsiteY5-386" fmla="*/ 0 h 1420427"/>
              <a:gd name="connsiteX0-387" fmla="*/ 0 w 5734974"/>
              <a:gd name="connsiteY0-388" fmla="*/ 903680 h 903680"/>
              <a:gd name="connsiteX1-389" fmla="*/ 1340527 w 5734974"/>
              <a:gd name="connsiteY1-390" fmla="*/ 371019 h 903680"/>
              <a:gd name="connsiteX2-391" fmla="*/ 2807332 w 5734974"/>
              <a:gd name="connsiteY2-392" fmla="*/ 615480 h 903680"/>
              <a:gd name="connsiteX3-393" fmla="*/ 4276863 w 5734974"/>
              <a:gd name="connsiteY3-394" fmla="*/ 14180 h 903680"/>
              <a:gd name="connsiteX4-395" fmla="*/ 5734974 w 5734974"/>
              <a:gd name="connsiteY4-396" fmla="*/ 69179 h 903680"/>
              <a:gd name="connsiteX0-397" fmla="*/ 0 w 5734974"/>
              <a:gd name="connsiteY0-398" fmla="*/ 1129776 h 1129776"/>
              <a:gd name="connsiteX1-399" fmla="*/ 1340527 w 5734974"/>
              <a:gd name="connsiteY1-400" fmla="*/ 597115 h 1129776"/>
              <a:gd name="connsiteX2-401" fmla="*/ 2807332 w 5734974"/>
              <a:gd name="connsiteY2-402" fmla="*/ 841576 h 1129776"/>
              <a:gd name="connsiteX3-403" fmla="*/ 4276863 w 5734974"/>
              <a:gd name="connsiteY3-404" fmla="*/ 240276 h 1129776"/>
              <a:gd name="connsiteX4-405" fmla="*/ 5734974 w 5734974"/>
              <a:gd name="connsiteY4-406" fmla="*/ 0 h 1129776"/>
              <a:gd name="connsiteX0-407" fmla="*/ 0 w 5734974"/>
              <a:gd name="connsiteY0-408" fmla="*/ 1131360 h 1131360"/>
              <a:gd name="connsiteX1-409" fmla="*/ 1340527 w 5734974"/>
              <a:gd name="connsiteY1-410" fmla="*/ 598699 h 1131360"/>
              <a:gd name="connsiteX2-411" fmla="*/ 2807332 w 5734974"/>
              <a:gd name="connsiteY2-412" fmla="*/ 843160 h 1131360"/>
              <a:gd name="connsiteX3-413" fmla="*/ 4276863 w 5734974"/>
              <a:gd name="connsiteY3-414" fmla="*/ 241860 h 1131360"/>
              <a:gd name="connsiteX4-415" fmla="*/ 5734974 w 5734974"/>
              <a:gd name="connsiteY4-416" fmla="*/ 1584 h 1131360"/>
              <a:gd name="connsiteX0-417" fmla="*/ 0 w 5734974"/>
              <a:gd name="connsiteY0-418" fmla="*/ 1131360 h 1131360"/>
              <a:gd name="connsiteX1-419" fmla="*/ 1835827 w 5734974"/>
              <a:gd name="connsiteY1-420" fmla="*/ 598699 h 1131360"/>
              <a:gd name="connsiteX2-421" fmla="*/ 2807332 w 5734974"/>
              <a:gd name="connsiteY2-422" fmla="*/ 843160 h 1131360"/>
              <a:gd name="connsiteX3-423" fmla="*/ 4276863 w 5734974"/>
              <a:gd name="connsiteY3-424" fmla="*/ 241860 h 1131360"/>
              <a:gd name="connsiteX4-425" fmla="*/ 5734974 w 5734974"/>
              <a:gd name="connsiteY4-426" fmla="*/ 1584 h 1131360"/>
              <a:gd name="connsiteX0-427" fmla="*/ 0 w 5734974"/>
              <a:gd name="connsiteY0-428" fmla="*/ 1131360 h 1131360"/>
              <a:gd name="connsiteX1-429" fmla="*/ 1835827 w 5734974"/>
              <a:gd name="connsiteY1-430" fmla="*/ 598699 h 1131360"/>
              <a:gd name="connsiteX2-431" fmla="*/ 3759832 w 5734974"/>
              <a:gd name="connsiteY2-432" fmla="*/ 843160 h 1131360"/>
              <a:gd name="connsiteX3-433" fmla="*/ 4276863 w 5734974"/>
              <a:gd name="connsiteY3-434" fmla="*/ 241860 h 1131360"/>
              <a:gd name="connsiteX4-435" fmla="*/ 5734974 w 5734974"/>
              <a:gd name="connsiteY4-436" fmla="*/ 1584 h 1131360"/>
              <a:gd name="connsiteX0-437" fmla="*/ 0 w 5734974"/>
              <a:gd name="connsiteY0-438" fmla="*/ 1129776 h 1129776"/>
              <a:gd name="connsiteX1-439" fmla="*/ 1835827 w 5734974"/>
              <a:gd name="connsiteY1-440" fmla="*/ 597115 h 1129776"/>
              <a:gd name="connsiteX2-441" fmla="*/ 3759832 w 5734974"/>
              <a:gd name="connsiteY2-442" fmla="*/ 841576 h 1129776"/>
              <a:gd name="connsiteX3-443" fmla="*/ 5734974 w 5734974"/>
              <a:gd name="connsiteY3-444" fmla="*/ 0 h 1129776"/>
              <a:gd name="connsiteX0-445" fmla="*/ 0 w 5734974"/>
              <a:gd name="connsiteY0-446" fmla="*/ 1129776 h 1129776"/>
              <a:gd name="connsiteX1-447" fmla="*/ 1821540 w 5734974"/>
              <a:gd name="connsiteY1-448" fmla="*/ 592352 h 1129776"/>
              <a:gd name="connsiteX2-449" fmla="*/ 3759832 w 5734974"/>
              <a:gd name="connsiteY2-450" fmla="*/ 841576 h 1129776"/>
              <a:gd name="connsiteX3-451" fmla="*/ 5734974 w 5734974"/>
              <a:gd name="connsiteY3-452" fmla="*/ 0 h 1129776"/>
              <a:gd name="connsiteX0-453" fmla="*/ 0 w 5734974"/>
              <a:gd name="connsiteY0-454" fmla="*/ 1129776 h 1129776"/>
              <a:gd name="connsiteX1-455" fmla="*/ 1821540 w 5734974"/>
              <a:gd name="connsiteY1-456" fmla="*/ 592352 h 1129776"/>
              <a:gd name="connsiteX2-457" fmla="*/ 3783644 w 5734974"/>
              <a:gd name="connsiteY2-458" fmla="*/ 846338 h 1129776"/>
              <a:gd name="connsiteX3-459" fmla="*/ 5734974 w 5734974"/>
              <a:gd name="connsiteY3-460" fmla="*/ 0 h 1129776"/>
              <a:gd name="connsiteX0-461" fmla="*/ 0 w 5734974"/>
              <a:gd name="connsiteY0-462" fmla="*/ 1129776 h 1129776"/>
              <a:gd name="connsiteX1-463" fmla="*/ 1821540 w 5734974"/>
              <a:gd name="connsiteY1-464" fmla="*/ 592352 h 1129776"/>
              <a:gd name="connsiteX2-465" fmla="*/ 3783644 w 5734974"/>
              <a:gd name="connsiteY2-466" fmla="*/ 846338 h 1129776"/>
              <a:gd name="connsiteX3-467" fmla="*/ 5734974 w 5734974"/>
              <a:gd name="connsiteY3-468" fmla="*/ 0 h 1129776"/>
              <a:gd name="connsiteX0-469" fmla="*/ 0 w 5734974"/>
              <a:gd name="connsiteY0-470" fmla="*/ 1129776 h 1129776"/>
              <a:gd name="connsiteX1-471" fmla="*/ 1821540 w 5734974"/>
              <a:gd name="connsiteY1-472" fmla="*/ 592352 h 1129776"/>
              <a:gd name="connsiteX2-473" fmla="*/ 3783644 w 5734974"/>
              <a:gd name="connsiteY2-474" fmla="*/ 846338 h 1129776"/>
              <a:gd name="connsiteX3-475" fmla="*/ 5734974 w 5734974"/>
              <a:gd name="connsiteY3-476" fmla="*/ 0 h 1129776"/>
              <a:gd name="connsiteX0-477" fmla="*/ 0 w 5734974"/>
              <a:gd name="connsiteY0-478" fmla="*/ 1129776 h 1129776"/>
              <a:gd name="connsiteX1-479" fmla="*/ 1821540 w 5734974"/>
              <a:gd name="connsiteY1-480" fmla="*/ 592352 h 1129776"/>
              <a:gd name="connsiteX2-481" fmla="*/ 3783644 w 5734974"/>
              <a:gd name="connsiteY2-482" fmla="*/ 846338 h 1129776"/>
              <a:gd name="connsiteX3-483" fmla="*/ 5734974 w 5734974"/>
              <a:gd name="connsiteY3-484" fmla="*/ 0 h 1129776"/>
            </a:gdLst>
            <a:ahLst/>
            <a:cxnLst>
              <a:cxn ang="0">
                <a:pos x="connsiteX0-477" y="connsiteY0-478"/>
              </a:cxn>
              <a:cxn ang="0">
                <a:pos x="connsiteX1-479" y="connsiteY1-480"/>
              </a:cxn>
              <a:cxn ang="0">
                <a:pos x="connsiteX2-481" y="connsiteY2-482"/>
              </a:cxn>
              <a:cxn ang="0">
                <a:pos x="connsiteX3-483" y="connsiteY3-484"/>
              </a:cxn>
            </a:cxnLst>
            <a:rect l="l" t="t" r="r" b="b"/>
            <a:pathLst>
              <a:path w="5734974" h="1129776">
                <a:moveTo>
                  <a:pt x="0" y="1129776"/>
                </a:moveTo>
                <a:cubicBezTo>
                  <a:pt x="125767" y="932988"/>
                  <a:pt x="1190933" y="639592"/>
                  <a:pt x="1821540" y="592352"/>
                </a:cubicBezTo>
                <a:cubicBezTo>
                  <a:pt x="2452147" y="545112"/>
                  <a:pt x="3139871" y="1021263"/>
                  <a:pt x="3783644" y="846338"/>
                </a:cubicBezTo>
                <a:cubicBezTo>
                  <a:pt x="4427417" y="671413"/>
                  <a:pt x="5018158" y="70023"/>
                  <a:pt x="5734974" y="0"/>
                </a:cubicBezTo>
              </a:path>
            </a:pathLst>
          </a:custGeom>
          <a:noFill/>
          <a:ln w="19050">
            <a:solidFill>
              <a:sysClr val="window" lastClr="FFFFFF">
                <a:lumMod val="75000"/>
              </a:sysClr>
            </a:solidFill>
            <a:prstDash val="sysDash"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3" name="椭圆 782"/>
          <p:cNvSpPr/>
          <p:nvPr>
            <p:custDataLst>
              <p:tags r:id="rId3"/>
            </p:custDataLst>
          </p:nvPr>
        </p:nvSpPr>
        <p:spPr>
          <a:xfrm>
            <a:off x="2010779" y="4651058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4" name="椭圆 783"/>
          <p:cNvSpPr/>
          <p:nvPr>
            <p:custDataLst>
              <p:tags r:id="rId4"/>
            </p:custDataLst>
          </p:nvPr>
        </p:nvSpPr>
        <p:spPr>
          <a:xfrm>
            <a:off x="2126667" y="4766946"/>
            <a:ext cx="123825" cy="123825"/>
          </a:xfrm>
          <a:prstGeom prst="ellipse">
            <a:avLst/>
          </a:prstGeom>
          <a:solidFill>
            <a:srgbClr val="1F74AD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5" name="椭圆 784"/>
          <p:cNvSpPr/>
          <p:nvPr>
            <p:custDataLst>
              <p:tags r:id="rId5"/>
            </p:custDataLst>
          </p:nvPr>
        </p:nvSpPr>
        <p:spPr>
          <a:xfrm>
            <a:off x="3961677" y="3976355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6" name="椭圆 785"/>
          <p:cNvSpPr/>
          <p:nvPr>
            <p:custDataLst>
              <p:tags r:id="rId6"/>
            </p:custDataLst>
          </p:nvPr>
        </p:nvSpPr>
        <p:spPr>
          <a:xfrm>
            <a:off x="4077565" y="4092243"/>
            <a:ext cx="123825" cy="123825"/>
          </a:xfrm>
          <a:prstGeom prst="ellipse">
            <a:avLst/>
          </a:prstGeom>
          <a:solidFill>
            <a:srgbClr val="3498D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7" name="椭圆 786"/>
          <p:cNvSpPr/>
          <p:nvPr>
            <p:custDataLst>
              <p:tags r:id="rId7"/>
            </p:custDataLst>
          </p:nvPr>
        </p:nvSpPr>
        <p:spPr>
          <a:xfrm>
            <a:off x="5912575" y="422087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8" name="椭圆 787"/>
          <p:cNvSpPr/>
          <p:nvPr>
            <p:custDataLst>
              <p:tags r:id="rId8"/>
            </p:custDataLst>
          </p:nvPr>
        </p:nvSpPr>
        <p:spPr>
          <a:xfrm>
            <a:off x="6028463" y="4336765"/>
            <a:ext cx="123825" cy="123825"/>
          </a:xfrm>
          <a:prstGeom prst="ellipse">
            <a:avLst/>
          </a:prstGeom>
          <a:solidFill>
            <a:srgbClr val="1AA3AA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89" name="椭圆 788"/>
          <p:cNvSpPr/>
          <p:nvPr>
            <p:custDataLst>
              <p:tags r:id="rId9"/>
            </p:custDataLst>
          </p:nvPr>
        </p:nvSpPr>
        <p:spPr>
          <a:xfrm>
            <a:off x="7863472" y="3369617"/>
            <a:ext cx="355600" cy="355600"/>
          </a:xfrm>
          <a:prstGeom prst="ellipse">
            <a:avLst/>
          </a:prstGeom>
          <a:solidFill>
            <a:sysClr val="window" lastClr="FFFFFF"/>
          </a:solidFill>
          <a:ln w="38100">
            <a:solidFill>
              <a:sysClr val="window" lastClr="FFFFFF">
                <a:lumMod val="75000"/>
              </a:sysClr>
            </a:solidFill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375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0" name="椭圆 789"/>
          <p:cNvSpPr/>
          <p:nvPr>
            <p:custDataLst>
              <p:tags r:id="rId10"/>
            </p:custDataLst>
          </p:nvPr>
        </p:nvSpPr>
        <p:spPr>
          <a:xfrm>
            <a:off x="7979360" y="3485505"/>
            <a:ext cx="123825" cy="123825"/>
          </a:xfrm>
          <a:prstGeom prst="ellipse">
            <a:avLst/>
          </a:prstGeom>
          <a:solidFill>
            <a:srgbClr val="69A35B"/>
          </a:solidFill>
          <a:ln w="38100"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>
            <a:normAutofit fontScale="25000" lnSpcReduction="20000"/>
          </a:bodyPr>
          <a:lstStyle/>
          <a:p>
            <a:pPr algn="ctr">
              <a:lnSpc>
                <a:spcPct val="140000"/>
              </a:lnSpc>
            </a:pPr>
            <a:endParaRPr lang="zh-CN" altLang="en-US">
              <a:solidFill>
                <a:srgbClr val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1" name="矩形 790"/>
          <p:cNvSpPr/>
          <p:nvPr>
            <p:custDataLst>
              <p:tags r:id="rId11"/>
            </p:custDataLst>
          </p:nvPr>
        </p:nvSpPr>
        <p:spPr>
          <a:xfrm>
            <a:off x="1172807" y="5277190"/>
            <a:ext cx="2031544" cy="430374"/>
          </a:xfrm>
          <a:prstGeom prst="rect">
            <a:avLst/>
          </a:prstGeom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2" name="矩形 791"/>
          <p:cNvSpPr/>
          <p:nvPr>
            <p:custDataLst>
              <p:tags r:id="rId12"/>
            </p:custDataLst>
          </p:nvPr>
        </p:nvSpPr>
        <p:spPr>
          <a:xfrm>
            <a:off x="139065" y="5727700"/>
            <a:ext cx="4789805" cy="695325"/>
          </a:xfrm>
          <a:prstGeom prst="rect">
            <a:avLst/>
          </a:prstGeom>
        </p:spPr>
        <p:txBody>
          <a:bodyPr wrap="square" lIns="90000" rIns="90000" anchor="t" anchorCtr="false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骗子冒充银行工作人员--与公司财务直接取得联系--发年审资料为由加财务QQ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3" name="文本框 792"/>
          <p:cNvSpPr txBox="true"/>
          <p:nvPr>
            <p:custDataLst>
              <p:tags r:id="rId13"/>
            </p:custDataLst>
          </p:nvPr>
        </p:nvSpPr>
        <p:spPr>
          <a:xfrm>
            <a:off x="1265150" y="5277190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fontScale="9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1.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冒充身份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4" name="矩形 793"/>
          <p:cNvSpPr/>
          <p:nvPr>
            <p:custDataLst>
              <p:tags r:id="rId14"/>
            </p:custDataLst>
          </p:nvPr>
        </p:nvSpPr>
        <p:spPr>
          <a:xfrm>
            <a:off x="5383850" y="4751392"/>
            <a:ext cx="2031544" cy="430374"/>
          </a:xfrm>
          <a:prstGeom prst="rect">
            <a:avLst/>
          </a:prstGeom>
          <a:solidFill>
            <a:srgbClr val="1AA3AA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5" name="文本框 794"/>
          <p:cNvSpPr txBox="true"/>
          <p:nvPr>
            <p:custDataLst>
              <p:tags r:id="rId15"/>
            </p:custDataLst>
          </p:nvPr>
        </p:nvSpPr>
        <p:spPr>
          <a:xfrm>
            <a:off x="5476193" y="4751392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3.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业务款项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6" name="矩形 795"/>
          <p:cNvSpPr/>
          <p:nvPr>
            <p:custDataLst>
              <p:tags r:id="rId16"/>
            </p:custDataLst>
          </p:nvPr>
        </p:nvSpPr>
        <p:spPr>
          <a:xfrm>
            <a:off x="5097780" y="5216525"/>
            <a:ext cx="378587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--群内起初聊年审业务--随后聊公司业务--称生意谈妥可以付款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7" name="矩形 796"/>
          <p:cNvSpPr/>
          <p:nvPr>
            <p:custDataLst>
              <p:tags r:id="rId17"/>
            </p:custDataLst>
          </p:nvPr>
        </p:nvSpPr>
        <p:spPr>
          <a:xfrm>
            <a:off x="3125655" y="2506071"/>
            <a:ext cx="2031544" cy="430374"/>
          </a:xfrm>
          <a:prstGeom prst="rect">
            <a:avLst/>
          </a:pr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sz="2000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798" name="文本框 797"/>
          <p:cNvSpPr txBox="true"/>
          <p:nvPr>
            <p:custDataLst>
              <p:tags r:id="rId18"/>
            </p:custDataLst>
          </p:nvPr>
        </p:nvSpPr>
        <p:spPr>
          <a:xfrm>
            <a:off x="3217998" y="2504384"/>
            <a:ext cx="1846858" cy="430374"/>
          </a:xfrm>
          <a:prstGeom prst="rect">
            <a:avLst/>
          </a:prstGeom>
          <a:noFill/>
        </p:spPr>
        <p:txBody>
          <a:bodyPr wrap="square" rtlCol="0" anchor="ctr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2.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拉进</a:t>
            </a: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QQ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群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799" name="矩形 798"/>
          <p:cNvSpPr/>
          <p:nvPr>
            <p:custDataLst>
              <p:tags r:id="rId19"/>
            </p:custDataLst>
          </p:nvPr>
        </p:nvSpPr>
        <p:spPr>
          <a:xfrm>
            <a:off x="1773555" y="2921635"/>
            <a:ext cx="4378325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财务莫名其妙被拉进一个</a:t>
            </a:r>
            <a:r>
              <a:rPr lang="en-US" altLang="zh-CN" u="sng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QQ</a:t>
            </a:r>
            <a:r>
              <a:rPr lang="zh-CN" altLang="en-US" u="sng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群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0" name="矩形 799"/>
          <p:cNvSpPr/>
          <p:nvPr>
            <p:custDataLst>
              <p:tags r:id="rId20"/>
            </p:custDataLst>
          </p:nvPr>
        </p:nvSpPr>
        <p:spPr>
          <a:xfrm>
            <a:off x="7025640" y="2157730"/>
            <a:ext cx="3355340" cy="430530"/>
          </a:xfrm>
          <a:prstGeom prst="rect">
            <a:avLst/>
          </a:prstGeom>
          <a:solidFill>
            <a:srgbClr val="69A35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lIns="36000" rIns="36000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en-US" altLang="zh-CN" dirty="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cs typeface="+mn-ea"/>
              <a:sym typeface="Arial" panose="02080604020202020204" pitchFamily="34" charset="0"/>
            </a:endParaRPr>
          </a:p>
        </p:txBody>
      </p:sp>
      <p:sp>
        <p:nvSpPr>
          <p:cNvPr id="801" name="文本框 800"/>
          <p:cNvSpPr txBox="true"/>
          <p:nvPr>
            <p:custDataLst>
              <p:tags r:id="rId21"/>
            </p:custDataLst>
          </p:nvPr>
        </p:nvSpPr>
        <p:spPr>
          <a:xfrm>
            <a:off x="7014210" y="2117090"/>
            <a:ext cx="3366135" cy="430530"/>
          </a:xfrm>
          <a:prstGeom prst="rect">
            <a:avLst/>
          </a:prstGeom>
          <a:noFill/>
        </p:spPr>
        <p:txBody>
          <a:bodyPr wrap="square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4.</a:t>
            </a:r>
            <a:r>
              <a:rPr lang="zh-CN" altLang="en-US" sz="2000" b="1" spc="300">
                <a:solidFill>
                  <a:sysClr val="window" lastClr="FFFFFF"/>
                </a:soli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转钱至指定账户</a:t>
            </a:r>
            <a:endParaRPr lang="zh-CN" altLang="en-US" sz="2000" b="1" spc="300">
              <a:solidFill>
                <a:sysClr val="window" lastClr="FFFFFF"/>
              </a:soli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2" name="矩形 801"/>
          <p:cNvSpPr/>
          <p:nvPr>
            <p:custDataLst>
              <p:tags r:id="rId22"/>
            </p:custDataLst>
          </p:nvPr>
        </p:nvSpPr>
        <p:spPr>
          <a:xfrm>
            <a:off x="6301105" y="2574290"/>
            <a:ext cx="4933950" cy="695325"/>
          </a:xfrm>
          <a:prstGeom prst="rect">
            <a:avLst/>
          </a:prstGeom>
        </p:spPr>
        <p:txBody>
          <a:bodyPr wrap="square" lIns="90000" rIns="90000" anchor="t" anchorCtr="false"/>
          <a:lstStyle/>
          <a:p>
            <a:pPr algn="ctr">
              <a:lnSpc>
                <a:spcPct val="120000"/>
              </a:lnSpc>
            </a:pPr>
            <a:r>
              <a:rPr lang="zh-CN" altLang="en-US" u="sng" spc="15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false"/>
                </a:gradFill>
                <a:latin typeface="Arial" panose="02080604020202020204" pitchFamily="34" charset="0"/>
                <a:ea typeface="微软雅黑" panose="020B0503020204020204" pitchFamily="34" charset="-122"/>
                <a:sym typeface="Arial" panose="02080604020202020204" pitchFamily="34" charset="0"/>
              </a:rPr>
              <a:t>骗子老板让财务将账户余额发截图--称不方便接电话--让财务将钱转入指定账户</a:t>
            </a:r>
            <a:endParaRPr lang="zh-CN" altLang="en-US" u="sng" spc="150"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false"/>
              </a:gradFill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03" name="箭头: 虚尾 14"/>
          <p:cNvSpPr/>
          <p:nvPr/>
        </p:nvSpPr>
        <p:spPr>
          <a:xfrm>
            <a:off x="643890" y="1553210"/>
            <a:ext cx="1541145" cy="427355"/>
          </a:xfrm>
          <a:prstGeom prst="stripedRightArrow">
            <a:avLst>
              <a:gd name="adj1" fmla="val 100000"/>
              <a:gd name="adj2" fmla="val 71875"/>
            </a:avLst>
          </a:prstGeom>
          <a:solidFill>
            <a:srgbClr val="1C48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总结三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50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true"/>
      <p:bldP spid="19" grpId="0" bldLvl="0" animBg="true"/>
      <p:bldP spid="803" grpId="0" bldLvl="0" animBg="true"/>
    </p:bldLst>
  </p:timing>
</p:sld>
</file>

<file path=ppt/tags/tag1.xml><?xml version="1.0" encoding="utf-8"?>
<p:tagLst xmlns:p="http://schemas.openxmlformats.org/presentationml/2006/main">
  <p:tag name="PA" val="v3.0.1"/>
</p:tagLst>
</file>

<file path=ppt/tags/tag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2"/>
  <p:tag name="KSO_WM_UNIT_ID" val="diagram20199368_3*m_h_z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0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1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104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05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06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0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0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09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3"/>
  <p:tag name="KSO_WM_UNIT_ID" val="diagram20199368_3*m_h_z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10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1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1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13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1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15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16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1_1"/>
  <p:tag name="KSO_WM_UNIT_ID" val="diagram20199368_3*m_h_d*1_1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17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2_1"/>
  <p:tag name="KSO_WM_UNIT_ID" val="diagram20199368_3*m_h_d*1_2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18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3_1"/>
  <p:tag name="KSO_WM_UNIT_ID" val="diagram20199368_3*m_h_d*1_3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1"/>
  <p:tag name="KSO_WM_UNIT_ID" val="diagram20199368_3*m_h_z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4"/>
  <p:tag name="KSO_WM_UNIT_ID" val="diagram20199368_3*m_h_z*1_3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2"/>
  <p:tag name="KSO_WM_UNIT_ID" val="diagram20199368_3*m_h_z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3"/>
  <p:tag name="KSO_WM_UNIT_ID" val="diagram20199368_3*m_h_z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4"/>
  <p:tag name="KSO_WM_UNIT_ID" val="diagram20199368_3*m_h_z*1_2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1"/>
  <p:tag name="KSO_WM_UNIT_ID" val="diagram20199368_3*m_h_z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2"/>
  <p:tag name="KSO_WM_UNIT_ID" val="diagram20199368_3*m_h_z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3"/>
  <p:tag name="KSO_WM_UNIT_ID" val="diagram20199368_3*m_h_z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4"/>
  <p:tag name="KSO_WM_UNIT_ID" val="diagram20199368_3*m_h_z*1_3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1"/>
  <p:tag name="KSO_WM_UNIT_ID" val="diagram20199368_3*m_h_z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2"/>
  <p:tag name="KSO_WM_UNIT_ID" val="diagram20199368_3*m_h_z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3"/>
  <p:tag name="KSO_WM_UNIT_ID" val="diagram20199368_3*m_h_z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1"/>
  <p:tag name="KSO_WM_UNIT_ID" val="diagram20199368_3*m_h_z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4"/>
  <p:tag name="KSO_WM_UNIT_ID" val="diagram20199368_3*m_h_z*1_4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31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20199368_3*m_h_a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一阶段"/>
  <p:tag name="KSO_WM_UNIT_VALUE" val="8"/>
  <p:tag name="KSO_WM_UNIT_TEXT_FILL_FORE_SCHEMECOLOR_INDEX" val="13"/>
  <p:tag name="KSO_WM_UNIT_TEXT_FILL_TYPE" val="1"/>
</p:tagLst>
</file>

<file path=ppt/tags/tag132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20199368_3*m_h_f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1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20199368_3*m_h_i*1_1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6"/>
  <p:tag name="KSO_WM_UNIT_LINE_FILL_TYPE" val="2"/>
</p:tagLst>
</file>

<file path=ppt/tags/tag134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20199368_3*m_h_a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二阶段"/>
  <p:tag name="KSO_WM_UNIT_VALUE" val="8"/>
  <p:tag name="KSO_WM_UNIT_TEXT_FILL_FORE_SCHEMECOLOR_INDEX" val="13"/>
  <p:tag name="KSO_WM_UNIT_TEXT_FILL_TYPE" val="1"/>
</p:tagLst>
</file>

<file path=ppt/tags/tag135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20199368_3*m_h_f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1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20199368_3*m_h_i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7"/>
  <p:tag name="KSO_WM_UNIT_LINE_FILL_TYPE" val="2"/>
</p:tagLst>
</file>

<file path=ppt/tags/tag137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20199368_3*m_h_a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三阶段"/>
  <p:tag name="KSO_WM_UNIT_TEXT_FILL_FORE_SCHEMECOLOR_INDEX" val="13"/>
  <p:tag name="KSO_WM_UNIT_TEXT_FILL_TYPE" val="1"/>
</p:tagLst>
</file>

<file path=ppt/tags/tag138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20199368_3*m_h_f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1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20199368_3*m_h_i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9"/>
  <p:tag name="KSO_WM_UNIT_LINE_FILL_TYPE" val="2"/>
</p:tagLst>
</file>

<file path=ppt/tags/tag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2"/>
  <p:tag name="KSO_WM_UNIT_ID" val="diagram20199368_3*m_h_z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40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20199368_3*m_h_a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四阶段"/>
  <p:tag name="KSO_WM_UNIT_VALUE" val="8"/>
  <p:tag name="KSO_WM_UNIT_TEXT_FILL_FORE_SCHEMECOLOR_INDEX" val="13"/>
  <p:tag name="KSO_WM_UNIT_TEXT_FILL_TYPE" val="1"/>
</p:tagLst>
</file>

<file path=ppt/tags/tag141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20199368_3*m_h_f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1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20199368_3*m_h_i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10"/>
  <p:tag name="KSO_WM_UNIT_LINE_FILL_TYPE" val="2"/>
</p:tagLst>
</file>

<file path=ppt/tags/tag143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4_1"/>
  <p:tag name="KSO_WM_UNIT_ID" val="diagram20199368_3*m_h_d*1_4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20199368_3*m_h_i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1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20199368_3*m_h_i*1_1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2"/>
  <p:tag name="KSO_WM_UNIT_TEXT_FILL_TYPE" val="1"/>
</p:tagLst>
</file>

<file path=ppt/tags/tag1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20199368_3*m_h_i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1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20199368_3*m_h_i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1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20199368_3*m_h_i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1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20199368_3*m_h_i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TEXT_FILL_FORE_SCHEMECOLOR_INDEX" val="2"/>
  <p:tag name="KSO_WM_UNIT_TEXT_FILL_TYPE" val="1"/>
</p:tagLst>
</file>

<file path=ppt/tags/tag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3"/>
  <p:tag name="KSO_WM_UNIT_ID" val="diagram20199368_3*m_h_z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20199368_3*m_h_i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1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20199368_3*m_h_i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TEXT_FILL_FORE_SCHEMECOLOR_INDEX" val="2"/>
  <p:tag name="KSO_WM_UNIT_TEXT_FILL_TYPE" val="1"/>
</p:tagLst>
</file>

<file path=ppt/tags/tag1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1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15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1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1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4"/>
  <p:tag name="KSO_WM_UNIT_ID" val="diagram20199368_3*m_h_z*1_4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161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6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6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64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6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66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6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6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69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7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20199368_3*m_h_a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一阶段"/>
  <p:tag name="KSO_WM_UNIT_VALUE" val="8"/>
  <p:tag name="KSO_WM_UNIT_TEXT_FILL_FORE_SCHEMECOLOR_INDEX" val="13"/>
  <p:tag name="KSO_WM_UNIT_TEXT_FILL_TYPE" val="1"/>
</p:tagLst>
</file>

<file path=ppt/tags/tag170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17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17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173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1_1"/>
  <p:tag name="KSO_WM_UNIT_ID" val="diagram20199368_3*m_h_d*1_1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74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2_1"/>
  <p:tag name="KSO_WM_UNIT_ID" val="diagram20199368_3*m_h_d*1_2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75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3_1"/>
  <p:tag name="KSO_WM_UNIT_ID" val="diagram20199368_3*m_h_d*1_3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17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1"/>
  <p:tag name="KSO_WM_UNIT_ID" val="diagram20199368_3*m_h_z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7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2"/>
  <p:tag name="KSO_WM_UNIT_ID" val="diagram20199368_3*m_h_z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7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3"/>
  <p:tag name="KSO_WM_UNIT_ID" val="diagram20199368_3*m_h_z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7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4"/>
  <p:tag name="KSO_WM_UNIT_ID" val="diagram20199368_3*m_h_z*1_2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20199368_3*m_h_f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18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1"/>
  <p:tag name="KSO_WM_UNIT_ID" val="diagram20199368_3*m_h_z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2"/>
  <p:tag name="KSO_WM_UNIT_ID" val="diagram20199368_3*m_h_z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3"/>
  <p:tag name="KSO_WM_UNIT_ID" val="diagram20199368_3*m_h_z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4"/>
  <p:tag name="KSO_WM_UNIT_ID" val="diagram20199368_3*m_h_z*1_3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1"/>
  <p:tag name="KSO_WM_UNIT_ID" val="diagram20199368_3*m_h_z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2"/>
  <p:tag name="KSO_WM_UNIT_ID" val="diagram20199368_3*m_h_z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3"/>
  <p:tag name="KSO_WM_UNIT_ID" val="diagram20199368_3*m_h_z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4"/>
  <p:tag name="KSO_WM_UNIT_ID" val="diagram20199368_3*m_h_z*1_4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188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20199368_3*m_h_a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一阶段"/>
  <p:tag name="KSO_WM_UNIT_VALUE" val="8"/>
  <p:tag name="KSO_WM_UNIT_TEXT_FILL_FORE_SCHEMECOLOR_INDEX" val="13"/>
  <p:tag name="KSO_WM_UNIT_TEXT_FILL_TYPE" val="1"/>
</p:tagLst>
</file>

<file path=ppt/tags/tag189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20199368_3*m_h_f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20199368_3*m_h_i*1_1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6"/>
  <p:tag name="KSO_WM_UNIT_LINE_FILL_TYPE" val="2"/>
</p:tagLst>
</file>

<file path=ppt/tags/tag1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20199368_3*m_h_i*1_1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6"/>
  <p:tag name="KSO_WM_UNIT_LINE_FILL_TYPE" val="2"/>
</p:tagLst>
</file>

<file path=ppt/tags/tag191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20199368_3*m_h_a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二阶段"/>
  <p:tag name="KSO_WM_UNIT_VALUE" val="8"/>
  <p:tag name="KSO_WM_UNIT_TEXT_FILL_FORE_SCHEMECOLOR_INDEX" val="13"/>
  <p:tag name="KSO_WM_UNIT_TEXT_FILL_TYPE" val="1"/>
</p:tagLst>
</file>

<file path=ppt/tags/tag192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20199368_3*m_h_f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1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20199368_3*m_h_i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7"/>
  <p:tag name="KSO_WM_UNIT_LINE_FILL_TYPE" val="2"/>
</p:tagLst>
</file>

<file path=ppt/tags/tag194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20199368_3*m_h_a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三阶段"/>
  <p:tag name="KSO_WM_UNIT_TEXT_FILL_FORE_SCHEMECOLOR_INDEX" val="13"/>
  <p:tag name="KSO_WM_UNIT_TEXT_FILL_TYPE" val="1"/>
</p:tagLst>
</file>

<file path=ppt/tags/tag195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20199368_3*m_h_f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19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20199368_3*m_h_i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9"/>
  <p:tag name="KSO_WM_UNIT_LINE_FILL_TYPE" val="2"/>
</p:tagLst>
</file>

<file path=ppt/tags/tag197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20199368_3*m_h_a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四阶段"/>
  <p:tag name="KSO_WM_UNIT_VALUE" val="8"/>
  <p:tag name="KSO_WM_UNIT_TEXT_FILL_FORE_SCHEMECOLOR_INDEX" val="13"/>
  <p:tag name="KSO_WM_UNIT_TEXT_FILL_TYPE" val="1"/>
</p:tagLst>
</file>

<file path=ppt/tags/tag198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20199368_3*m_h_f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19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20199368_3*m_h_i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10"/>
  <p:tag name="KSO_WM_UNIT_LINE_FILL_TYPE" val="2"/>
</p:tagLst>
</file>

<file path=ppt/tags/tag2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1_1"/>
  <p:tag name="KSO_WM_UNIT_ID" val="diagram20199368_3*m_h_d*1_1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20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20199368_3*m_h_a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二阶段"/>
  <p:tag name="KSO_WM_UNIT_VALUE" val="8"/>
  <p:tag name="KSO_WM_UNIT_TEXT_FILL_FORE_SCHEMECOLOR_INDEX" val="13"/>
  <p:tag name="KSO_WM_UNIT_TEXT_FILL_TYPE" val="1"/>
</p:tagLst>
</file>

<file path=ppt/tags/tag200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4_1"/>
  <p:tag name="KSO_WM_UNIT_ID" val="diagram20199368_3*m_h_d*1_4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2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20199368_3*m_h_i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2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20199368_3*m_h_i*1_1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2"/>
  <p:tag name="KSO_WM_UNIT_TEXT_FILL_TYPE" val="1"/>
</p:tagLst>
</file>

<file path=ppt/tags/tag2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20199368_3*m_h_i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20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20199368_3*m_h_i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20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20199368_3*m_h_i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20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20199368_3*m_h_i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TEXT_FILL_FORE_SCHEMECOLOR_INDEX" val="2"/>
  <p:tag name="KSO_WM_UNIT_TEXT_FILL_TYPE" val="1"/>
</p:tagLst>
</file>

<file path=ppt/tags/tag20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20199368_3*m_h_i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20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20199368_3*m_h_i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TEXT_FILL_FORE_SCHEMECOLOR_INDEX" val="2"/>
  <p:tag name="KSO_WM_UNIT_TEXT_FILL_TYPE" val="1"/>
</p:tagLst>
</file>

<file path=ppt/tags/tag20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21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20199368_3*m_h_f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2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2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2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2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218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19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20199368_3*m_h_i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7"/>
  <p:tag name="KSO_WM_UNIT_LINE_FILL_TYPE" val="2"/>
</p:tagLst>
</file>

<file path=ppt/tags/tag220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21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22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23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24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2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26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2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2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29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3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20199368_3*m_h_a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三阶段"/>
  <p:tag name="KSO_WM_UNIT_TEXT_FILL_FORE_SCHEMECOLOR_INDEX" val="13"/>
  <p:tag name="KSO_WM_UNIT_TEXT_FILL_TYPE" val="1"/>
</p:tagLst>
</file>

<file path=ppt/tags/tag2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3"/>
  <p:tag name="KSO_WM_UNIT_ID" val="diagram20199387_1*m_i*1_3"/>
  <p:tag name="KSO_WM_TEMPLATE_CATEGORY" val="diagram"/>
  <p:tag name="KSO_WM_TEMPLATE_INDEX" val="20199387"/>
  <p:tag name="KSO_WM_UNIT_LAYERLEVEL" val="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2"/>
  <p:tag name="KSO_WM_UNIT_ID" val="diagram20199387_1*m_i*1_2"/>
  <p:tag name="KSO_WM_TEMPLATE_CATEGORY" val="diagram"/>
  <p:tag name="KSO_WM_TEMPLATE_INDEX" val="20199387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USESOURCEFORMAT_APPLY" val="1"/>
</p:tagLst>
</file>

<file path=ppt/tags/tag2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20199387_1*m_i*1_1"/>
  <p:tag name="KSO_WM_TEMPLATE_CATEGORY" val="diagram"/>
  <p:tag name="KSO_WM_TEMPLATE_INDEX" val="20199387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USESOURCEFORMAT_APPLY" val="1"/>
</p:tagLst>
</file>

<file path=ppt/tags/tag2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20199387_1*m_h_i*1_1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2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20199387_1*m_h_i*1_1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5"/>
  <p:tag name="KSO_WM_UNIT_LINE_FILL_TYPE" val="2"/>
  <p:tag name="KSO_WM_UNIT_USESOURCEFORMAT_APPLY" val="1"/>
</p:tagLst>
</file>

<file path=ppt/tags/tag235.xml><?xml version="1.0" encoding="utf-8"?>
<p:tagLst xmlns:p="http://schemas.openxmlformats.org/presentationml/2006/main">
  <p:tag name="KSO_WM_UNIT_ISCONTENTSTITLE" val="0"/>
  <p:tag name="KSO_WM_UNIT_PRESET_TEXT" val="嘉宾进场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20199387_1*m_h_f*1_1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20199387_1*m_h_i*1_1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8_1"/>
  <p:tag name="KSO_WM_UNIT_ID" val="diagram20199387_1*m_h_i*1_8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7"/>
  <p:tag name="KSO_WM_UNIT_LINE_FILL_TYPE" val="2"/>
  <p:tag name="KSO_WM_UNIT_USESOURCEFORMAT_APPLY" val="1"/>
</p:tagLst>
</file>

<file path=ppt/tags/tag2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8_2"/>
  <p:tag name="KSO_WM_UNIT_ID" val="diagram20199387_1*m_h_i*1_8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239.xml><?xml version="1.0" encoding="utf-8"?>
<p:tagLst xmlns:p="http://schemas.openxmlformats.org/presentationml/2006/main">
  <p:tag name="KSO_WM_UNIT_ISCONTENTSTITLE" val="0"/>
  <p:tag name="KSO_WM_UNIT_PRESET_TEXT" val="现场合照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8_1"/>
  <p:tag name="KSO_WM_UNIT_ID" val="diagram20199387_1*m_h_f*1_8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4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20199368_3*m_h_f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2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8_3"/>
  <p:tag name="KSO_WM_UNIT_ID" val="diagram20199387_1*m_h_i*1_8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20199387_1*m_h_i*1_2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9"/>
  <p:tag name="KSO_WM_UNIT_LINE_FILL_TYPE" val="2"/>
  <p:tag name="KSO_WM_UNIT_USESOURCEFORMAT_APPLY" val="1"/>
</p:tagLst>
</file>

<file path=ppt/tags/tag2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20199387_1*m_h_i*1_2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USESOURCEFORMAT_APPLY" val="1"/>
</p:tagLst>
</file>

<file path=ppt/tags/tag243.xml><?xml version="1.0" encoding="utf-8"?>
<p:tagLst xmlns:p="http://schemas.openxmlformats.org/presentationml/2006/main">
  <p:tag name="KSO_WM_UNIT_ISCONTENTSTITLE" val="0"/>
  <p:tag name="KSO_WM_UNIT_PRESET_TEXT" val="平面拍摄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20199387_1*m_h_f*1_2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20199387_1*m_h_i*1_2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7_1"/>
  <p:tag name="KSO_WM_UNIT_ID" val="diagram20199387_1*m_h_i*1_7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0"/>
  <p:tag name="KSO_WM_UNIT_LINE_FILL_TYPE" val="2"/>
  <p:tag name="KSO_WM_UNIT_USESOURCEFORMAT_APPLY" val="1"/>
</p:tagLst>
</file>

<file path=ppt/tags/tag2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7_2"/>
  <p:tag name="KSO_WM_UNIT_ID" val="diagram20199387_1*m_h_i*1_7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USESOURCEFORMAT_APPLY" val="1"/>
</p:tagLst>
</file>

<file path=ppt/tags/tag247.xml><?xml version="1.0" encoding="utf-8"?>
<p:tagLst xmlns:p="http://schemas.openxmlformats.org/presentationml/2006/main">
  <p:tag name="KSO_WM_UNIT_ISCONTENTSTITLE" val="0"/>
  <p:tag name="KSO_WM_UNIT_PRESET_TEXT" val="现场致辞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7_1"/>
  <p:tag name="KSO_WM_UNIT_ID" val="diagram20199387_1*m_h_f*1_7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m_h_i"/>
  <p:tag name="KSO_WM_UNIT_INDEX" val="1_7_3"/>
  <p:tag name="KSO_WM_UNIT_ID" val="diagram20199387_1*m_h_i*1_7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DIAGRAM_GROUP_CODE" val="m1-1"/>
  <p:tag name="KSO_WM_UNIT_USESOURCEFORMAT_APPLY" val="1"/>
</p:tagLst>
</file>

<file path=ppt/tags/tag2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20199387_1*m_h_i*1_3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0"/>
  <p:tag name="KSO_WM_UNIT_LINE_FILL_TYPE" val="2"/>
  <p:tag name="KSO_WM_UNIT_USESOURCEFORMAT_APPLY" val="1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20199368_3*m_h_i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9"/>
  <p:tag name="KSO_WM_UNIT_LINE_FILL_TYPE" val="2"/>
</p:tagLst>
</file>

<file path=ppt/tags/tag2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20199387_1*m_h_i*1_3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USESOURCEFORMAT_APPLY" val="1"/>
</p:tagLst>
</file>

<file path=ppt/tags/tag251.xml><?xml version="1.0" encoding="utf-8"?>
<p:tagLst xmlns:p="http://schemas.openxmlformats.org/presentationml/2006/main">
  <p:tag name="KSO_WM_UNIT_ISCONTENTSTITLE" val="0"/>
  <p:tag name="KSO_WM_UNIT_PRESET_TEXT" val="现场介绍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20199387_1*m_h_f*1_3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20199387_1*m_h_i*1_3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6_3"/>
  <p:tag name="KSO_WM_UNIT_ID" val="diagram20199387_1*m_h_i*1_6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9"/>
  <p:tag name="KSO_WM_UNIT_LINE_FILL_TYPE" val="2"/>
  <p:tag name="KSO_WM_UNIT_USESOURCEFORMAT_APPLY" val="1"/>
</p:tagLst>
</file>

<file path=ppt/tags/tag2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6_2"/>
  <p:tag name="KSO_WM_UNIT_ID" val="diagram20199387_1*m_h_i*1_6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USESOURCEFORMAT_APPLY" val="1"/>
</p:tagLst>
</file>

<file path=ppt/tags/tag255.xml><?xml version="1.0" encoding="utf-8"?>
<p:tagLst xmlns:p="http://schemas.openxmlformats.org/presentationml/2006/main">
  <p:tag name="KSO_WM_UNIT_ISCONTENTSTITLE" val="0"/>
  <p:tag name="KSO_WM_UNIT_PRESET_TEXT" val="现场颁奖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6_1"/>
  <p:tag name="KSO_WM_UNIT_ID" val="diagram20199387_1*m_h_f*1_6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6_1"/>
  <p:tag name="KSO_WM_UNIT_ID" val="diagram20199387_1*m_h_i*1_6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20199387_1*m_h_i*1_4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7"/>
  <p:tag name="KSO_WM_UNIT_LINE_FILL_TYPE" val="2"/>
  <p:tag name="KSO_WM_UNIT_USESOURCEFORMAT_APPLY" val="1"/>
</p:tagLst>
</file>

<file path=ppt/tags/tag2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20199387_1*m_h_i*1_4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5_1"/>
  <p:tag name="KSO_WM_UNIT_ID" val="diagram20199387_1*m_h_i*1_5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6"/>
  <p:tag name="KSO_WM_UNIT_LINE_FILL_TYPE" val="2"/>
  <p:tag name="KSO_WM_UNIT_USESOURCEFORMAT_APPLY" val="1"/>
</p:tagLst>
</file>

<file path=ppt/tags/tag26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20199368_3*m_h_a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四阶段"/>
  <p:tag name="KSO_WM_UNIT_VALUE" val="8"/>
  <p:tag name="KSO_WM_UNIT_TEXT_FILL_FORE_SCHEMECOLOR_INDEX" val="13"/>
  <p:tag name="KSO_WM_UNIT_TEXT_FILL_TYPE" val="1"/>
</p:tagLst>
</file>

<file path=ppt/tags/tag2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5_2"/>
  <p:tag name="KSO_WM_UNIT_ID" val="diagram20199387_1*m_h_i*1_5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261.xml><?xml version="1.0" encoding="utf-8"?>
<p:tagLst xmlns:p="http://schemas.openxmlformats.org/presentationml/2006/main">
  <p:tag name="KSO_WM_UNIT_ISCONTENTSTITLE" val="0"/>
  <p:tag name="KSO_WM_UNIT_PRESET_TEXT" val="现场表演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5_1"/>
  <p:tag name="KSO_WM_UNIT_ID" val="diagram20199387_1*m_h_f*1_5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6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5_3"/>
  <p:tag name="KSO_WM_UNIT_ID" val="diagram20199387_1*m_h_i*1_5_3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20199387_1*m_h_i*1_4_2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264.xml><?xml version="1.0" encoding="utf-8"?>
<p:tagLst xmlns:p="http://schemas.openxmlformats.org/presentationml/2006/main">
  <p:tag name="KSO_WM_UNIT_ISCONTENTSTITLE" val="0"/>
  <p:tag name="KSO_WM_UNIT_PRESET_TEXT" val="选手走秀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20199387_1*m_h_f*1_4_1"/>
  <p:tag name="KSO_WM_TEMPLATE_CATEGORY" val="diagram"/>
  <p:tag name="KSO_WM_TEMPLATE_INDEX" val="20199387"/>
  <p:tag name="KSO_WM_UNIT_LAYERLEVEL" val="1_1_1"/>
  <p:tag name="KSO_WM_TAG_VERSION" val="1.0"/>
  <p:tag name="KSO_WM_BEAUTIFY_FLAG" val="#wm#"/>
  <p:tag name="KSO_WM_UNIT_USESOURCEFORMAT_APPLY" val="1"/>
</p:tagLst>
</file>

<file path=ppt/tags/tag265.xml><?xml version="1.0" encoding="utf-8"?>
<p:tagLst xmlns:p="http://schemas.openxmlformats.org/presentationml/2006/main">
  <p:tag name="KSO_WM_TEMPLATE_CATEGORY" val="diagram"/>
  <p:tag name="KSO_WM_TEMPLATE_INDEX" val="20186276"/>
  <p:tag name="KSO_WM_UNIT_TYPE" val="l_i"/>
  <p:tag name="KSO_WM_UNIT_INDEX" val="1_1"/>
  <p:tag name="KSO_WM_UNIT_ID" val="diagram20186276_1*l_i*1_1"/>
  <p:tag name="KSO_WM_UNIT_LAYERLEVEL" val="1_1"/>
  <p:tag name="KSO_WM_BEAUTIFY_FLAG" val="#wm#"/>
  <p:tag name="KSO_WM_TAG_VERSION" val="1.0"/>
  <p:tag name="KSO_WM_DIAGRAM_GROUP_CODE" val="l1-1"/>
  <p:tag name="KSO_WM_UNIT_TEXT_FILL_FORE_SCHEMECOLOR_INDEX" val="2"/>
  <p:tag name="KSO_WM_UNIT_TEXT_FILL_TYPE" val="1"/>
</p:tagLst>
</file>

<file path=ppt/tags/tag26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1"/>
  <p:tag name="KSO_WM_TEMPLATE_CATEGORY" val="diagram"/>
  <p:tag name="KSO_WM_TEMPLATE_INDEX" val="20186276"/>
  <p:tag name="KSO_WM_UNIT_INDEX" val="1"/>
</p:tagLst>
</file>

<file path=ppt/tags/tag267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1_1"/>
  <p:tag name="KSO_WM_UNIT_ID" val="diagram20186276_1*l_h_f*1_1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268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1_1"/>
  <p:tag name="KSO_WM_UNIT_ID" val="diagram20186276_1*l_h_a*1_1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5"/>
  <p:tag name="KSO_WM_UNIT_FILL_TYPE" val="1"/>
  <p:tag name="KSO_WM_UNIT_TEXT_FILL_FORE_SCHEMECOLOR_INDEX" val="2"/>
  <p:tag name="KSO_WM_UNIT_TEXT_FILL_TYPE" val="1"/>
</p:tagLst>
</file>

<file path=ppt/tags/tag26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6"/>
  <p:tag name="KSO_WM_TEMPLATE_CATEGORY" val="diagram"/>
  <p:tag name="KSO_WM_TEMPLATE_INDEX" val="20186276"/>
  <p:tag name="KSO_WM_UNIT_INDEX" val="6"/>
</p:tagLst>
</file>

<file path=ppt/tags/tag27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20199368_3*m_h_f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270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2_1"/>
  <p:tag name="KSO_WM_UNIT_ID" val="diagram20186276_1*l_h_f*1_2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271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2_1"/>
  <p:tag name="KSO_WM_UNIT_ID" val="diagram20186276_1*l_h_a*1_2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27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27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7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27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7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27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7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27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20199368_3*m_h_i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10"/>
  <p:tag name="KSO_WM_UNIT_LINE_FILL_TYPE" val="2"/>
</p:tagLst>
</file>

<file path=ppt/tags/tag28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281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8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8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84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8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86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8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8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89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9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4_1"/>
  <p:tag name="KSO_WM_UNIT_ID" val="diagram20199368_3*m_h_d*1_4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290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29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29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293.xml><?xml version="1.0" encoding="utf-8"?>
<p:tagLst xmlns:p="http://schemas.openxmlformats.org/presentationml/2006/main">
  <p:tag name="KSO_WM_TEMPLATE_CATEGORY" val="diagram"/>
  <p:tag name="KSO_WM_TEMPLATE_INDEX" val="20186276"/>
  <p:tag name="KSO_WM_UNIT_TYPE" val="l_i"/>
  <p:tag name="KSO_WM_UNIT_INDEX" val="1_1"/>
  <p:tag name="KSO_WM_UNIT_ID" val="diagram20186276_1*l_i*1_1"/>
  <p:tag name="KSO_WM_UNIT_LAYERLEVEL" val="1_1"/>
  <p:tag name="KSO_WM_BEAUTIFY_FLAG" val="#wm#"/>
  <p:tag name="KSO_WM_TAG_VERSION" val="1.0"/>
  <p:tag name="KSO_WM_DIAGRAM_GROUP_CODE" val="l1-1"/>
  <p:tag name="KSO_WM_UNIT_TEXT_FILL_FORE_SCHEMECOLOR_INDEX" val="2"/>
  <p:tag name="KSO_WM_UNIT_TEXT_FILL_TYPE" val="1"/>
</p:tagLst>
</file>

<file path=ppt/tags/tag29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1"/>
  <p:tag name="KSO_WM_TEMPLATE_CATEGORY" val="diagram"/>
  <p:tag name="KSO_WM_TEMPLATE_INDEX" val="20186276"/>
  <p:tag name="KSO_WM_UNIT_INDEX" val="1"/>
</p:tagLst>
</file>

<file path=ppt/tags/tag295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1_1"/>
  <p:tag name="KSO_WM_UNIT_ID" val="diagram20186276_1*l_h_f*1_1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296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1_1"/>
  <p:tag name="KSO_WM_UNIT_ID" val="diagram20186276_1*l_h_a*1_1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5"/>
  <p:tag name="KSO_WM_UNIT_FILL_TYPE" val="1"/>
  <p:tag name="KSO_WM_UNIT_TEXT_FILL_FORE_SCHEMECOLOR_INDEX" val="2"/>
  <p:tag name="KSO_WM_UNIT_TEXT_FILL_TYPE" val="1"/>
</p:tagLst>
</file>

<file path=ppt/tags/tag29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6"/>
  <p:tag name="KSO_WM_TEMPLATE_CATEGORY" val="diagram"/>
  <p:tag name="KSO_WM_TEMPLATE_INDEX" val="20186276"/>
  <p:tag name="KSO_WM_UNIT_INDEX" val="6"/>
</p:tagLst>
</file>

<file path=ppt/tags/tag298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2_1"/>
  <p:tag name="KSO_WM_UNIT_ID" val="diagram20186276_1*l_h_f*1_2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299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2_1"/>
  <p:tag name="KSO_WM_UNIT_ID" val="diagram20186276_1*l_h_a*1_2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3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2_1"/>
  <p:tag name="KSO_WM_UNIT_ID" val="diagram20199368_3*m_h_d*1_2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20199368_3*m_h_i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30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3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3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0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30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0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30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0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309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20199368_3*m_h_i*1_1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2"/>
  <p:tag name="KSO_WM_UNIT_TEXT_FILL_TYPE" val="1"/>
</p:tagLst>
</file>

<file path=ppt/tags/tag310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1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12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1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14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15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16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17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18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1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20199368_3*m_h_i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320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21.xml><?xml version="1.0" encoding="utf-8"?>
<p:tagLst xmlns:p="http://schemas.openxmlformats.org/presentationml/2006/main">
  <p:tag name="KSO_WM_TEMPLATE_CATEGORY" val="diagram"/>
  <p:tag name="KSO_WM_TEMPLATE_INDEX" val="20186276"/>
  <p:tag name="KSO_WM_UNIT_TYPE" val="l_i"/>
  <p:tag name="KSO_WM_UNIT_INDEX" val="1_1"/>
  <p:tag name="KSO_WM_UNIT_ID" val="diagram20186276_1*l_i*1_1"/>
  <p:tag name="KSO_WM_UNIT_LAYERLEVEL" val="1_1"/>
  <p:tag name="KSO_WM_BEAUTIFY_FLAG" val="#wm#"/>
  <p:tag name="KSO_WM_TAG_VERSION" val="1.0"/>
  <p:tag name="KSO_WM_DIAGRAM_GROUP_CODE" val="l1-1"/>
  <p:tag name="KSO_WM_UNIT_TEXT_FILL_FORE_SCHEMECOLOR_INDEX" val="2"/>
  <p:tag name="KSO_WM_UNIT_TEXT_FILL_TYPE" val="1"/>
</p:tagLst>
</file>

<file path=ppt/tags/tag32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1"/>
  <p:tag name="KSO_WM_TEMPLATE_CATEGORY" val="diagram"/>
  <p:tag name="KSO_WM_TEMPLATE_INDEX" val="20186276"/>
  <p:tag name="KSO_WM_UNIT_INDEX" val="1"/>
</p:tagLst>
</file>

<file path=ppt/tags/tag323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1_1"/>
  <p:tag name="KSO_WM_UNIT_ID" val="diagram20186276_1*l_h_f*1_1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324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1_1"/>
  <p:tag name="KSO_WM_UNIT_ID" val="diagram20186276_1*l_h_a*1_1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5"/>
  <p:tag name="KSO_WM_UNIT_FILL_TYPE" val="1"/>
  <p:tag name="KSO_WM_UNIT_TEXT_FILL_FORE_SCHEMECOLOR_INDEX" val="2"/>
  <p:tag name="KSO_WM_UNIT_TEXT_FILL_TYPE" val="1"/>
</p:tagLst>
</file>

<file path=ppt/tags/tag32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diagram20186276_1*i*6"/>
  <p:tag name="KSO_WM_TEMPLATE_CATEGORY" val="diagram"/>
  <p:tag name="KSO_WM_TEMPLATE_INDEX" val="20186276"/>
  <p:tag name="KSO_WM_UNIT_INDEX" val="6"/>
</p:tagLst>
</file>

<file path=ppt/tags/tag326.xml><?xml version="1.0" encoding="utf-8"?>
<p:tagLst xmlns:p="http://schemas.openxmlformats.org/presentationml/2006/main">
  <p:tag name="KSO_WM_TEMPLATE_CATEGORY" val="diagram"/>
  <p:tag name="KSO_WM_TEMPLATE_INDEX" val="20186276"/>
  <p:tag name="KSO_WM_UNIT_TYPE" val="l_h_f"/>
  <p:tag name="KSO_WM_UNIT_INDEX" val="1_2_1"/>
  <p:tag name="KSO_WM_UNIT_ID" val="diagram20186276_1*l_h_f*1_2_1"/>
  <p:tag name="KSO_WM_UNIT_LAYERLEVEL" val="1_1_1"/>
  <p:tag name="KSO_WM_UNIT_VALUE" val="189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此部分内容作为文字排版占位显示（建议使用主题字体）。"/>
  <p:tag name="KSO_WM_UNIT_FILL_FORE_SCHEMECOLOR_INDEX" val="13"/>
  <p:tag name="KSO_WM_UNIT_FILL_TYPE" val="1"/>
  <p:tag name="KSO_WM_UNIT_TEXT_FILL_FORE_SCHEMECOLOR_INDEX" val="2"/>
  <p:tag name="KSO_WM_UNIT_TEXT_FILL_TYPE" val="1"/>
</p:tagLst>
</file>

<file path=ppt/tags/tag327.xml><?xml version="1.0" encoding="utf-8"?>
<p:tagLst xmlns:p="http://schemas.openxmlformats.org/presentationml/2006/main">
  <p:tag name="KSO_WM_TEMPLATE_CATEGORY" val="diagram"/>
  <p:tag name="KSO_WM_TEMPLATE_INDEX" val="20186276"/>
  <p:tag name="KSO_WM_UNIT_TYPE" val="l_h_a"/>
  <p:tag name="KSO_WM_UNIT_INDEX" val="1_2_1"/>
  <p:tag name="KSO_WM_UNIT_ID" val="diagram20186276_1*l_h_a*1_2_1"/>
  <p:tag name="KSO_WM_UNIT_LAYERLEVEL" val="1_1_1"/>
  <p:tag name="KSO_WM_UNIT_VALUE" val="36"/>
  <p:tag name="KSO_WM_UNIT_HIGHLIGHT" val="0"/>
  <p:tag name="KSO_WM_UNIT_COMPATIBLE" val="0"/>
  <p:tag name="KSO_WM_UNIT_CLEAR" val="0"/>
  <p:tag name="KSO_WM_BEAUTIFY_FLAG" val="#wm#"/>
  <p:tag name="KSO_WM_TAG_VERSION" val="1.0"/>
  <p:tag name="KSO_WM_DIAGRAM_GROUP_CODE" val="l1-1"/>
  <p:tag name="KSO_WM_UNIT_PRESET_TEXT" val="标题文本预设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3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3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20199368_3*m_h_i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3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3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3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3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3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33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38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3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20199368_3*m_h_i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340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4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4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43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4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45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46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347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348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349.xml><?xml version="1.0" encoding="utf-8"?>
<p:tagLst xmlns:p="http://schemas.openxmlformats.org/presentationml/2006/main">
  <p:tag name="PA" val="v3.0.1"/>
</p:tagLst>
</file>

<file path=ppt/tags/tag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20199368_3*m_h_i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TEXT_FILL_FORE_SCHEMECOLOR_INDEX" val="2"/>
  <p:tag name="KSO_WM_UNIT_TEXT_FILL_TYPE" val="1"/>
</p:tagLst>
</file>

<file path=ppt/tags/tag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20199368_3*m_h_i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20199368_3*m_h_i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TEXT_FILL_FORE_SCHEMECOLOR_INDEX" val="2"/>
  <p:tag name="KSO_WM_UNIT_TEXT_FILL_TYPE" val="1"/>
</p:tagLst>
</file>

<file path=ppt/tags/tag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4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3_1"/>
  <p:tag name="KSO_WM_UNIT_ID" val="diagram20199368_3*m_h_d*1_3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ags/tag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160108_3*m_h_i*1_3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160108_3*m_h_i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USESOURCEFORMAT_APPLY" val="1"/>
</p:tagLst>
</file>

<file path=ppt/tags/tag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160108_3*m_h_i*1_4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160108_3*m_h_i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USESOURCEFORMAT_APPLY" val="1"/>
</p:tagLst>
</file>

<file path=ppt/tags/tag47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2;diagram160108_3*m_i*1_3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160108_3*m_h_i*1_1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48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160108_3*m_h_f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4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160108_3*m_h_a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1"/>
  <p:tag name="KSO_WM_UNIT_ID" val="diagram20199368_3*m_h_z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50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6;diagram160108_3*m_i*1_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160108_3*m_h_i*1_3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5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160108_3*m_h_a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52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160108_3*m_h_f*1_3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53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4;diagram160108_3*m_i*1_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160108_3*m_h_i*1_2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5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160108_3*m_h_a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55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160108_3*m_h_f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56.xml><?xml version="1.0" encoding="utf-8"?>
<p:tagLst xmlns:p="http://schemas.openxmlformats.org/presentationml/2006/main">
  <p:tag name="KSO_WM_UNIT_ISCONTENTSTITLE" val="0"/>
  <p:tag name="KSO_WM_UNIT_NOCLEAR" val="0"/>
  <p:tag name="KSO_WM_UNIT_BIND_DECORATION_IDS" val="diagram160108_3*m_i*1_8;diagram160108_3*m_i*1_9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160108_3*m_h_i*1_4_3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4"/>
  <p:tag name="KSO_WM_UNIT_TEXT_FILL_TYPE" val="1"/>
  <p:tag name="KSO_WM_UNIT_USESOURCEFORMAT_APPLY" val="1"/>
</p:tagLst>
</file>

<file path=ppt/tags/tag57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7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160108_3*m_h_a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添加标题"/>
  <p:tag name="KSO_WM_UNIT_TEXT_FILL_FORE_SCHEMECOLOR_INDEX" val="14"/>
  <p:tag name="KSO_WM_UNIT_TEXT_FILL_TYPE" val="1"/>
  <p:tag name="KSO_WM_UNIT_USESOURCEFORMAT_APPLY" val="1"/>
</p:tagLst>
</file>

<file path=ppt/tags/tag58.xml><?xml version="1.0" encoding="utf-8"?>
<p:tagLst xmlns:p="http://schemas.openxmlformats.org/presentationml/2006/main">
  <p:tag name="KSO_WM_UNIT_SUBTYPE" val="a"/>
  <p:tag name="KSO_WM_UNIT_NOCLEAR" val="0"/>
  <p:tag name="KSO_WM_UNIT_VALUE" val="18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160108_3*m_h_f*1_4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PRESET_TEXT" val="单击此处添加文本具体内容"/>
  <p:tag name="KSO_WM_UNIT_TEXT_FILL_FORE_SCHEMECOLOR_INDEX" val="13"/>
  <p:tag name="KSO_WM_UNIT_TEXT_FILL_TYPE" val="1"/>
  <p:tag name="KSO_WM_UNIT_USESOURCEFORMAT_APPLY" val="1"/>
</p:tagLst>
</file>

<file path=ppt/tags/tag59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1_1"/>
  <p:tag name="KSO_WM_UNIT_ID" val="diagram20199368_3*m_h_d*1_1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2"/>
  <p:tag name="KSO_WM_UNIT_ID" val="diagram20199368_3*m_h_z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0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2_1"/>
  <p:tag name="KSO_WM_UNIT_ID" val="diagram20199368_3*m_h_d*1_2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61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3_1"/>
  <p:tag name="KSO_WM_UNIT_ID" val="diagram20199368_3*m_h_d*1_3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6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1"/>
  <p:tag name="KSO_WM_UNIT_ID" val="diagram20199368_3*m_h_z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2"/>
  <p:tag name="KSO_WM_UNIT_ID" val="diagram20199368_3*m_h_z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3"/>
  <p:tag name="KSO_WM_UNIT_ID" val="diagram20199368_3*m_h_z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4"/>
  <p:tag name="KSO_WM_UNIT_ID" val="diagram20199368_3*m_h_z*1_2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1"/>
  <p:tag name="KSO_WM_UNIT_ID" val="diagram20199368_3*m_h_z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2"/>
  <p:tag name="KSO_WM_UNIT_ID" val="diagram20199368_3*m_h_z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3"/>
  <p:tag name="KSO_WM_UNIT_ID" val="diagram20199368_3*m_h_z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6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4"/>
  <p:tag name="KSO_WM_UNIT_ID" val="diagram20199368_3*m_h_z*1_3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3"/>
  <p:tag name="KSO_WM_UNIT_ID" val="diagram20199368_3*m_h_z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1"/>
  <p:tag name="KSO_WM_UNIT_ID" val="diagram20199368_3*m_h_z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2"/>
  <p:tag name="KSO_WM_UNIT_ID" val="diagram20199368_3*m_h_z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3"/>
  <p:tag name="KSO_WM_UNIT_ID" val="diagram20199368_3*m_h_z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4_4"/>
  <p:tag name="KSO_WM_UNIT_ID" val="diagram20199368_3*m_h_z*1_4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74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1_1"/>
  <p:tag name="KSO_WM_UNIT_ID" val="diagram20199368_3*m_h_a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一阶段"/>
  <p:tag name="KSO_WM_UNIT_VALUE" val="8"/>
  <p:tag name="KSO_WM_UNIT_TEXT_FILL_FORE_SCHEMECOLOR_INDEX" val="13"/>
  <p:tag name="KSO_WM_UNIT_TEXT_FILL_TYPE" val="1"/>
</p:tagLst>
</file>

<file path=ppt/tags/tag75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1_1"/>
  <p:tag name="KSO_WM_UNIT_ID" val="diagram20199368_3*m_h_f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7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3"/>
  <p:tag name="KSO_WM_UNIT_ID" val="diagram20199368_3*m_h_i*1_1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6"/>
  <p:tag name="KSO_WM_UNIT_LINE_FILL_TYPE" val="2"/>
</p:tagLst>
</file>

<file path=ppt/tags/tag77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2_1"/>
  <p:tag name="KSO_WM_UNIT_ID" val="diagram20199368_3*m_h_a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二阶段"/>
  <p:tag name="KSO_WM_UNIT_VALUE" val="8"/>
  <p:tag name="KSO_WM_UNIT_TEXT_FILL_FORE_SCHEMECOLOR_INDEX" val="13"/>
  <p:tag name="KSO_WM_UNIT_TEXT_FILL_TYPE" val="1"/>
</p:tagLst>
</file>

<file path=ppt/tags/tag78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2_1"/>
  <p:tag name="KSO_WM_UNIT_ID" val="diagram20199368_3*m_h_f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7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3"/>
  <p:tag name="KSO_WM_UNIT_ID" val="diagram20199368_3*m_h_i*1_2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7"/>
  <p:tag name="KSO_WM_UNIT_LINE_FILL_TYPE" val="2"/>
</p:tagLst>
</file>

<file path=ppt/tags/tag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2_4"/>
  <p:tag name="KSO_WM_UNIT_ID" val="diagram20199368_3*m_h_z*1_2_4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80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3_1"/>
  <p:tag name="KSO_WM_UNIT_ID" val="diagram20199368_3*m_h_a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三阶段"/>
  <p:tag name="KSO_WM_UNIT_TEXT_FILL_FORE_SCHEMECOLOR_INDEX" val="13"/>
  <p:tag name="KSO_WM_UNIT_TEXT_FILL_TYPE" val="1"/>
</p:tagLst>
</file>

<file path=ppt/tags/tag81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3_1"/>
  <p:tag name="KSO_WM_UNIT_ID" val="diagram20199368_3*m_h_f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TEXT_FILL_FORE_SCHEMECOLOR_INDEX" val="13"/>
  <p:tag name="KSO_WM_UNIT_TEXT_FILL_TYPE" val="1"/>
</p:tagLst>
</file>

<file path=ppt/tags/tag8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3"/>
  <p:tag name="KSO_WM_UNIT_ID" val="diagram20199368_3*m_h_i*1_3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9"/>
  <p:tag name="KSO_WM_UNIT_LINE_FILL_TYPE" val="2"/>
</p:tagLst>
</file>

<file path=ppt/tags/tag83.xml><?xml version="1.0" encoding="utf-8"?>
<p:tagLst xmlns:p="http://schemas.openxmlformats.org/presentationml/2006/main">
  <p:tag name="KSO_WM_UNIT_ISCONTENTS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a"/>
  <p:tag name="KSO_WM_UNIT_INDEX" val="1_4_1"/>
  <p:tag name="KSO_WM_UNIT_ID" val="diagram20199368_3*m_h_a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第四阶段"/>
  <p:tag name="KSO_WM_UNIT_VALUE" val="8"/>
  <p:tag name="KSO_WM_UNIT_TEXT_FILL_FORE_SCHEMECOLOR_INDEX" val="13"/>
  <p:tag name="KSO_WM_UNIT_TEXT_FILL_TYPE" val="1"/>
</p:tagLst>
</file>

<file path=ppt/tags/tag84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f"/>
  <p:tag name="KSO_WM_UNIT_INDEX" val="1_4_1"/>
  <p:tag name="KSO_WM_UNIT_ID" val="diagram20199368_3*m_h_f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PRESET_TEXT" val="点击此处添加正文，文字是您思想的提炼，请您尽量言简意赅的阐述观点。"/>
  <p:tag name="KSO_WM_UNIT_VALUE" val="40"/>
  <p:tag name="KSO_WM_UNIT_TEXT_FILL_FORE_SCHEMECOLOR_INDEX" val="13"/>
  <p:tag name="KSO_WM_UNIT_TEXT_FILL_TYPE" val="1"/>
</p:tagLst>
</file>

<file path=ppt/tags/tag8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3"/>
  <p:tag name="KSO_WM_UNIT_ID" val="diagram20199368_3*m_h_i*1_4_3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LINE_FORE_SCHEMECOLOR_INDEX" val="10"/>
  <p:tag name="KSO_WM_UNIT_LINE_FILL_TYPE" val="2"/>
</p:tagLst>
</file>

<file path=ppt/tags/tag86.xml><?xml version="1.0" encoding="utf-8"?>
<p:tagLst xmlns:p="http://schemas.openxmlformats.org/presentationml/2006/main">
  <p:tag name="KSO_WM_UNIT_VALUE" val="403*605"/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d"/>
  <p:tag name="KSO_WM_UNIT_INDEX" val="1_4_1"/>
  <p:tag name="KSO_WM_UNIT_ID" val="diagram20199368_3*m_h_d*1_4_1"/>
  <p:tag name="KSO_WM_TEMPLATE_CATEGORY" val="diagram"/>
  <p:tag name="KSO_WM_TEMPLATE_INDEX" val="20199368"/>
  <p:tag name="KSO_WM_UNIT_LAYERLEVEL" val="1_1_1"/>
  <p:tag name="KSO_WM_TAG_VERSION" val="1.0"/>
  <p:tag name="KSO_WM_BEAUTIFY_FLAG" val="#wm#"/>
</p:tagLst>
</file>

<file path=ppt/tags/tag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20199368_3*m_h_i*1_1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8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20199368_3*m_h_i*1_1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TEXT_FILL_FORE_SCHEMECOLOR_INDEX" val="2"/>
  <p:tag name="KSO_WM_UNIT_TEXT_FILL_TYPE" val="1"/>
</p:tagLst>
</file>

<file path=ppt/tags/tag8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20199368_3*m_h_i*1_2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z"/>
  <p:tag name="KSO_WM_UNIT_INDEX" val="1_3_1"/>
  <p:tag name="KSO_WM_UNIT_ID" val="diagram20199368_3*m_h_z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8"/>
  <p:tag name="KSO_WM_UNIT_FILL_TYPE" val="1"/>
  <p:tag name="KSO_WM_UNIT_TEXT_FILL_FORE_SCHEMECOLOR_INDEX" val="13"/>
  <p:tag name="KSO_WM_UNIT_TEXT_FILL_TYPE" val="1"/>
</p:tagLst>
</file>

<file path=ppt/tags/tag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20199368_3*m_h_i*1_2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7"/>
  <p:tag name="KSO_WM_UNIT_FILL_TYPE" val="1"/>
  <p:tag name="KSO_WM_UNIT_TEXT_FILL_FORE_SCHEMECOLOR_INDEX" val="2"/>
  <p:tag name="KSO_WM_UNIT_TEXT_FILL_TYPE" val="1"/>
</p:tagLst>
</file>

<file path=ppt/tags/tag9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1"/>
  <p:tag name="KSO_WM_UNIT_ID" val="diagram20199368_3*m_h_i*1_3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3_2"/>
  <p:tag name="KSO_WM_UNIT_ID" val="diagram20199368_3*m_h_i*1_3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9"/>
  <p:tag name="KSO_WM_UNIT_FILL_TYPE" val="1"/>
  <p:tag name="KSO_WM_UNIT_TEXT_FILL_FORE_SCHEMECOLOR_INDEX" val="2"/>
  <p:tag name="KSO_WM_UNIT_TEXT_FILL_TYPE" val="1"/>
</p:tagLst>
</file>

<file path=ppt/tags/tag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1"/>
  <p:tag name="KSO_WM_UNIT_ID" val="diagram20199368_3*m_h_i*1_4_1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TEXT_FILL_FORE_SCHEMECOLOR_INDEX" val="2"/>
  <p:tag name="KSO_WM_UNIT_TEXT_FILL_TYPE" val="1"/>
</p:tagLst>
</file>

<file path=ppt/tags/tag9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4_2"/>
  <p:tag name="KSO_WM_UNIT_ID" val="diagram20199368_3*m_h_i*1_4_2"/>
  <p:tag name="KSO_WM_TEMPLATE_CATEGORY" val="diagram"/>
  <p:tag name="KSO_WM_TEMPLATE_INDEX" val="20199368"/>
  <p:tag name="KSO_WM_UNIT_LAYERLEVEL" val="1_1_1"/>
  <p:tag name="KSO_WM_TAG_VERSION" val="1.0"/>
  <p:tag name="KSO_WM_BEAUTIFY_FLAG" val="#wm#"/>
  <p:tag name="KSO_WM_UNIT_FILL_FORE_SCHEMECOLOR_INDEX" val="10"/>
  <p:tag name="KSO_WM_UNIT_FILL_TYPE" val="1"/>
  <p:tag name="KSO_WM_UNIT_TEXT_FILL_FORE_SCHEMECOLOR_INDEX" val="2"/>
  <p:tag name="KSO_WM_UNIT_TEXT_FILL_TYPE" val="1"/>
</p:tagLst>
</file>

<file path=ppt/tags/tag9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i"/>
  <p:tag name="KSO_WM_UNIT_INDEX" val="1_1"/>
  <p:tag name="KSO_WM_UNIT_ID" val="diagram160108_3*m_i*1_1"/>
  <p:tag name="KSO_WM_TEMPLATE_CATEGORY" val="diagram"/>
  <p:tag name="KSO_WM_TEMPLATE_INDEX" val="160108"/>
  <p:tag name="KSO_WM_UNIT_LAYERLEVEL" val="1_1"/>
  <p:tag name="KSO_WM_TAG_VERSION" val="1.0"/>
  <p:tag name="KSO_WM_BEAUTIFY_FLAG" val="#wm#"/>
  <p:tag name="KSO_WM_UNIT_LINE_FORE_SCHEMECOLOR_INDEX" val="14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9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2"/>
  <p:tag name="KSO_WM_UNIT_ID" val="diagram160108_3*m_h_i*1_1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9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1_1"/>
  <p:tag name="KSO_WM_UNIT_ID" val="diagram160108_3*m_h_i*1_1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5"/>
  <p:tag name="KSO_WM_UNIT_FILL_TYPE" val="1"/>
  <p:tag name="KSO_WM_UNIT_USESOURCEFORMAT_APPLY" val="1"/>
</p:tagLst>
</file>

<file path=ppt/tags/tag9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2"/>
  <p:tag name="KSO_WM_UNIT_ID" val="diagram160108_3*m_h_i*1_2_2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14"/>
  <p:tag name="KSO_WM_UNIT_FILL_TYPE" val="1"/>
  <p:tag name="KSO_WM_UNIT_LINE_FORE_SCHEMECOLOR_INDEX" val="14"/>
  <p:tag name="KSO_WM_UNIT_LINE_FILL_TYPE" val="2"/>
  <p:tag name="KSO_WM_UNIT_USESOURCEFORMAT_APPLY" val="1"/>
</p:tagLst>
</file>

<file path=ppt/tags/tag9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m1-1"/>
  <p:tag name="KSO_WM_UNIT_TYPE" val="m_h_i"/>
  <p:tag name="KSO_WM_UNIT_INDEX" val="1_2_1"/>
  <p:tag name="KSO_WM_UNIT_ID" val="diagram160108_3*m_h_i*1_2_1"/>
  <p:tag name="KSO_WM_TEMPLATE_CATEGORY" val="diagram"/>
  <p:tag name="KSO_WM_TEMPLATE_INDEX" val="160108"/>
  <p:tag name="KSO_WM_UNIT_LAYERLEVEL" val="1_1_1"/>
  <p:tag name="KSO_WM_TAG_VERSION" val="1.0"/>
  <p:tag name="KSO_WM_BEAUTIFY_FLAG" val="#wm#"/>
  <p:tag name="KSO_WM_UNIT_FILL_FORE_SCHEMECOLOR_INDEX" val="6"/>
  <p:tag name="KSO_WM_UNIT_FILL_TYPE" val="1"/>
  <p:tag name="KSO_WM_UNIT_USESOURCEFORMAT_APPLY" val="1"/>
</p:tagLst>
</file>

<file path=ppt/theme/theme1.xml><?xml version="1.0" encoding="utf-8"?>
<a:theme xmlns:a="http://schemas.openxmlformats.org/drawingml/2006/main" name="Office Theme">
  <a:themeElements>
    <a:clrScheme name="自定义 1121">
      <a:dk1>
        <a:sysClr val="windowText" lastClr="000000"/>
      </a:dk1>
      <a:lt1>
        <a:sysClr val="window" lastClr="FFFFFF"/>
      </a:lt1>
      <a:dk2>
        <a:srgbClr val="231D1F"/>
      </a:dk2>
      <a:lt2>
        <a:srgbClr val="ECF0F1"/>
      </a:lt2>
      <a:accent1>
        <a:srgbClr val="19B49B"/>
      </a:accent1>
      <a:accent2>
        <a:srgbClr val="19B49B"/>
      </a:accent2>
      <a:accent3>
        <a:srgbClr val="19B49B"/>
      </a:accent3>
      <a:accent4>
        <a:srgbClr val="19B49B"/>
      </a:accent4>
      <a:accent5>
        <a:srgbClr val="19B49B"/>
      </a:accent5>
      <a:accent6>
        <a:srgbClr val="19B49B"/>
      </a:accent6>
      <a:hlink>
        <a:srgbClr val="4B7FA7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true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false"/>
        </a:gradFill>
        <a:gradFill rotWithShape="true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false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true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false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true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false"/>
        </a:gradFill>
        <a:gradFill rotWithShape="true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false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true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false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4176</Words>
  <Application>WPS 演示</Application>
  <PresentationFormat>自定义</PresentationFormat>
  <Paragraphs>534</Paragraphs>
  <Slides>32</Slides>
  <Notes>11</Notes>
  <HiddenSlides>0</HiddenSlides>
  <MMClips>0</MMClips>
  <ScaleCrop>false</ScaleCrop>
  <HeadingPairs>
    <vt:vector size="6" baseType="variant">
      <vt:variant>
        <vt:lpstr>已用的字体</vt:lpstr>
      </vt:variant>
      <vt:variant>
        <vt:i4>19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52" baseType="lpstr">
      <vt:lpstr>Arial</vt:lpstr>
      <vt:lpstr>宋体</vt:lpstr>
      <vt:lpstr>Wingdings</vt:lpstr>
      <vt:lpstr>Times New Roman</vt:lpstr>
      <vt:lpstr>Calibri</vt:lpstr>
      <vt:lpstr>微软雅黑</vt:lpstr>
      <vt:lpstr>DejaVu Sans</vt:lpstr>
      <vt:lpstr>黑体</vt:lpstr>
      <vt:lpstr>Helvetica Neue</vt:lpstr>
      <vt:lpstr>Arial Narrow</vt:lpstr>
      <vt:lpstr>Open Sans</vt:lpstr>
      <vt:lpstr>ヒラギノ角ゴ ProN W3</vt:lpstr>
      <vt:lpstr>Open Sans</vt:lpstr>
      <vt:lpstr>方正正中黑简体</vt:lpstr>
      <vt:lpstr>Arial Unicode MS</vt:lpstr>
      <vt:lpstr>等线</vt:lpstr>
      <vt:lpstr>方正黑体_GBK</vt:lpstr>
      <vt:lpstr>Noto Sans Khmer</vt:lpstr>
      <vt:lpstr>仿宋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www.1ppt.com</dc:title>
  <dc:creator>www.1ppt.com</dc:creator>
  <cp:lastModifiedBy>lisy</cp:lastModifiedBy>
  <cp:revision>41</cp:revision>
  <dcterms:created xsi:type="dcterms:W3CDTF">2022-05-10T07:31:37Z</dcterms:created>
  <dcterms:modified xsi:type="dcterms:W3CDTF">2022-05-10T07:31:37Z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436117D8AC464DD59CE63EA3AEAB3952</vt:lpwstr>
  </property>
  <property fmtid="{D5CDD505-2E9C-101B-9397-08002B2CF9AE}" pid="3" name="KSOProductBuildVer">
    <vt:lpwstr>2052-11.8.2.9695</vt:lpwstr>
  </property>
</Properties>
</file>