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34" r:id="rId4"/>
    <p:sldId id="309" r:id="rId5"/>
    <p:sldId id="335" r:id="rId6"/>
    <p:sldId id="339" r:id="rId7"/>
    <p:sldId id="336" r:id="rId8"/>
    <p:sldId id="337" r:id="rId9"/>
    <p:sldId id="347" r:id="rId10"/>
    <p:sldId id="340" r:id="rId11"/>
    <p:sldId id="341" r:id="rId12"/>
    <p:sldId id="331" r:id="rId13"/>
    <p:sldId id="338" r:id="rId14"/>
    <p:sldId id="346" r:id="rId15"/>
    <p:sldId id="332" r:id="rId16"/>
    <p:sldId id="330" r:id="rId17"/>
    <p:sldId id="282" r:id="rId18"/>
    <p:sldId id="295" r:id="rId19"/>
    <p:sldId id="314" r:id="rId20"/>
    <p:sldId id="280" r:id="rId21"/>
    <p:sldId id="317" r:id="rId22"/>
    <p:sldId id="315" r:id="rId23"/>
    <p:sldId id="306" r:id="rId24"/>
    <p:sldId id="300" r:id="rId25"/>
    <p:sldId id="274" r:id="rId26"/>
    <p:sldId id="263" r:id="rId27"/>
    <p:sldId id="293" r:id="rId28"/>
    <p:sldId id="320" r:id="rId29"/>
    <p:sldId id="311" r:id="rId30"/>
    <p:sldId id="343" r:id="rId31"/>
    <p:sldId id="308" r:id="rId32"/>
    <p:sldId id="279" r:id="rId33"/>
    <p:sldId id="342" r:id="rId34"/>
    <p:sldId id="34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4718202-E7B8-47CE-AD2A-A995FE2CE640}">
          <p14:sldIdLst>
            <p14:sldId id="256"/>
            <p14:sldId id="334"/>
            <p14:sldId id="309"/>
            <p14:sldId id="335"/>
            <p14:sldId id="339"/>
            <p14:sldId id="336"/>
            <p14:sldId id="337"/>
            <p14:sldId id="347"/>
            <p14:sldId id="340"/>
            <p14:sldId id="341"/>
            <p14:sldId id="331"/>
            <p14:sldId id="338"/>
            <p14:sldId id="346"/>
            <p14:sldId id="332"/>
            <p14:sldId id="330"/>
            <p14:sldId id="282"/>
            <p14:sldId id="295"/>
            <p14:sldId id="314"/>
            <p14:sldId id="280"/>
            <p14:sldId id="317"/>
            <p14:sldId id="315"/>
            <p14:sldId id="306"/>
            <p14:sldId id="300"/>
            <p14:sldId id="274"/>
            <p14:sldId id="263"/>
            <p14:sldId id="293"/>
            <p14:sldId id="320"/>
            <p14:sldId id="311"/>
            <p14:sldId id="343"/>
            <p14:sldId id="308"/>
            <p14:sldId id="279"/>
            <p14:sldId id="342"/>
            <p14:sldId id="3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true"/>
            </p:cNvPicPr>
            <p:nvPr/>
          </p:nvPicPr>
          <p:blipFill rotWithShape="true">
            <a:blip r:embed="rId3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true"/>
            </p:cNvPicPr>
            <p:nvPr/>
          </p:nvPicPr>
          <p:blipFill rotWithShape="true">
            <a:blip r:embed="rId3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true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true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true" noChangeAspect="true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true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true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TextBox 13"/>
          <p:cNvSpPr txBox="true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true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true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TextBox 11"/>
          <p:cNvSpPr txBox="true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true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true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true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true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true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true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true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true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true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true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true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true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true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true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true" noChangeAspect="true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true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true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true"/>
            </p:cNvPicPr>
            <p:nvPr/>
          </p:nvPicPr>
          <p:blipFill rotWithShape="true">
            <a:blip r:embed="rId1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true"/>
            </p:cNvPicPr>
            <p:nvPr/>
          </p:nvPicPr>
          <p:blipFill rotWithShape="true">
            <a:blip r:embed="rId1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true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F7EF7-972E-435F-9139-675EFAB9D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E41CDD-F2F5-47A2-A745-4656455E56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hyperlink" Target="https://pic.sogou.com/d?query=%C3%B0%B3%E4%BF%CD%B7%FE%D5%A9%C6%AD&amp;mode=1&amp;did=2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6" Type="http://schemas.openxmlformats.org/officeDocument/2006/relationships/hyperlink" Target="https://pic.sogou.com/d?query=%CA%C0%BC%CD%BC%D1%D4%B5&amp;mode=1&amp;did=9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hyperlink" Target="https://pic.sogou.com/d?query=%B0%D9%BA%CF%CD%F8&amp;mode=1&amp;did=3" TargetMode="Externa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2477135" y="2118360"/>
            <a:ext cx="7468235" cy="1259840"/>
          </a:xfrm>
        </p:spPr>
        <p:txBody>
          <a:bodyPr/>
          <a:lstStyle/>
          <a:p>
            <a:pPr algn="l"/>
            <a:r>
              <a:rPr lang="zh-CN" altLang="en-US" dirty="0"/>
              <a:t>防范电信网络诈骗</a:t>
            </a:r>
            <a:r>
              <a:rPr lang="en-US" altLang="zh-CN" dirty="0"/>
              <a:t>   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3083560" y="3697605"/>
            <a:ext cx="70408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5400" dirty="0">
                <a:latin typeface="+mn-ea"/>
                <a:cs typeface="+mn-ea"/>
                <a:sym typeface="+mn-ea"/>
              </a:rPr>
              <a:t>守护自己的“钱袋子”</a:t>
            </a:r>
            <a:endParaRPr lang="zh-CN" altLang="en-US" sz="5400" dirty="0"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tru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1304925" y="1044575"/>
            <a:ext cx="98367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第一，5年内暂停银行账户非柜面业务、支付账户所有业务，并不得开设新账户。</a:t>
            </a:r>
            <a:endParaRPr lang="zh-CN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1304925" y="2834005"/>
            <a:ext cx="98367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第二，惩戒期满后，新开立账户业务的，银行和支付机构应加大审核力度。</a:t>
            </a:r>
            <a:endParaRPr lang="zh-CN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1304925" y="4623435"/>
            <a:ext cx="98367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第三，人民银行将上述信息移送金融信用信息基础数据库并向社会公布。</a:t>
            </a:r>
            <a:endParaRPr lang="zh-CN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065" y="757555"/>
            <a:ext cx="5328285" cy="2397760"/>
          </a:xfrm>
          <a:prstGeom prst="rect">
            <a:avLst/>
          </a:prstGeom>
        </p:spPr>
      </p:pic>
      <p:sp>
        <p:nvSpPr>
          <p:cNvPr id="100" name="文本框 99"/>
          <p:cNvSpPr txBox="true"/>
          <p:nvPr/>
        </p:nvSpPr>
        <p:spPr>
          <a:xfrm>
            <a:off x="3438525" y="3472180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sz="2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售、出租、出借银行卡或支付账户给犯罪分子使用，可能涉嫌帮助信息网络犯罪活动罪，如果情节严重，比如，为三个以上对象提供帮助的，或者支付结算资金20万元以上的，违法所得1万元以上的，可处三年以下有期徒刑或者拘役，并处或者单处罚金。</a:t>
            </a:r>
            <a:endParaRPr lang="zh-CN" altLang="en-US" sz="2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1339215" y="1771650"/>
            <a:ext cx="101707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“断卡”行动开始，我们每个人要做什么？</a:t>
            </a:r>
            <a:endParaRPr lang="zh-CN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true"/>
          <p:nvPr/>
        </p:nvSpPr>
        <p:spPr>
          <a:xfrm>
            <a:off x="923290" y="759460"/>
            <a:ext cx="479107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/>
            <a:r>
              <a:rPr lang="en-US" alt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一、凡是向违法犯罪分子出租、出售、出借电话卡、银行卡（账户）的，可能涉嫌诈骗罪、帮助信息网络犯罪活动罪、掩饰隐瞒犯罪所得罪、妨害信用卡管理罪等，都将被依法严厉查处。     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6400"/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二、凡是已经将本人名下“两卡”出租、出售、出借给他人从事不正当行为的，立即作回收或销户处理，避免为犯罪分子所利用，造成严重后果。     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6400"/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三、凡是正在实施专门从事“两卡”收购贩卖、与犯罪团伙直接勾连的人员，提供个人银行卡（账户）帮助转账、提供个人电话卡帮助接收转账短信验证码的，均已涉嫌犯罪，立即到属地公安机关主动投案自首，争取宽大处理。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6349365" y="759460"/>
            <a:ext cx="479044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/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四、凡是经查实个人“两卡”被用于电信网络诈骗等违法犯罪，且本人存在主观过错的，将一律采取2年内名下保留一张电话卡、5年内暂停银行账户非柜面业务、支付账户所有业务、不得开立新账户等一系列信用惩戒措施。     </a:t>
            </a:r>
            <a:endParaRPr lang="zh-CN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06400"/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五、凡是经查实存在违规办理“两卡”行为的运营商、银行机构和营业网点，一律采取取消销售、代理业务办理资格、暂停新开户业务6个月等一系列处罚措施。     </a:t>
            </a:r>
            <a:endParaRPr lang="zh-CN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06400"/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广大市民群众如有发现此类违法犯罪线索的，请及时拨打110、全国反诈专线96110等进行举报，也可以向属地公安机关派出所进行举报。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1016000" y="942975"/>
            <a:ext cx="103562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第二部分：常见的电信网络诈骗套路解密</a:t>
            </a:r>
            <a:endParaRPr 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T开头">
            <a:hlinkClick r:id="" action="ppaction://media"/>
          </p:cNvPr>
          <p:cNvPicPr>
            <a:picLocks noChangeAspect="true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04661" y="1355725"/>
            <a:ext cx="7187027" cy="4141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冒充公检法诈骗</a:t>
            </a:r>
            <a:r>
              <a:rPr lang="en-US" altLang="zh-CN" sz="2800" b="1" dirty="0">
                <a:solidFill>
                  <a:srgbClr val="FF0000"/>
                </a:solidFill>
              </a:rPr>
              <a:t>-----</a:t>
            </a:r>
            <a:r>
              <a:rPr lang="zh-CN" altLang="en-US" sz="2800" b="1" dirty="0">
                <a:solidFill>
                  <a:srgbClr val="FF0000"/>
                </a:solidFill>
              </a:rPr>
              <a:t>公检法没有“安全账户”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内容占位符 4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474098" y="2557993"/>
            <a:ext cx="3644554" cy="3523069"/>
          </a:xfrm>
        </p:spPr>
      </p:pic>
      <p:sp>
        <p:nvSpPr>
          <p:cNvPr id="6" name="文本框 5"/>
          <p:cNvSpPr txBox="true"/>
          <p:nvPr/>
        </p:nvSpPr>
        <p:spPr>
          <a:xfrm>
            <a:off x="5575852" y="2557994"/>
            <a:ext cx="532074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 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21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下午，受害人刘某在家里接到自称广东佛山某通讯管理局的电话，称有人用刘某的身份证办了手机卡，该手机卡参与了一项重大诈骗案件，后电话又转接到“上海嘉定公安”，要求受害人把钱转入所谓的安全账户，以证清白，后受害人在其诱导下，把卡内的钱多次转入对方指定的账户，同时，将手机设置飞行模式，躲在家中，不让人发现，直至其同事找人破门而入，才发现被骗。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冒充公司老板诈骗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财务人员必须当面或电话确认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1295401" y="2556932"/>
            <a:ext cx="9601196" cy="3183468"/>
          </a:xfrm>
        </p:spPr>
        <p:txBody>
          <a:bodyPr/>
          <a:lstStyle/>
          <a:p>
            <a:r>
              <a:rPr lang="en-US" altLang="zh-CN" dirty="0"/>
              <a:t>     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财务人员小张某天在办公室上班的时候，接到一个座机电话，对方说自己是某个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客户公司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的财务，需要向财务人员小张索要公司账户并汇款，然后小张就加了这个人的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QQ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随后，这个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“财务”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就给小张发送了转账截图，说钱已经汇出了马上就会到账。这个时候，小张又被拉入了一个由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“财务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还有自己公司老板的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个人的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QQ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群，随后，老板就让小张给另一家公司汇款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万，小张照做后，才发现被骗。</a:t>
            </a:r>
            <a:endParaRPr lang="zh-CN" altLang="zh-CN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购物诈骗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找准有三方保障的平台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6359611" y="2556932"/>
            <a:ext cx="4536986" cy="33189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/>
              <a:t>     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月份，受害人王某在一个微信代购群里发布想要购买某品牌化妆品的消息，后群内有人主动联系她，双方谈好价格。后王某直接支付给对方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1498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元，对方将所谓的快递单照片发送给王某，随后王某被拉黑，查询该快递号，发现是假的。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580635" y="2556932"/>
            <a:ext cx="4372344" cy="31683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贷款诈骗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凡是要先交钱的都是诈骗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625599" y="2600113"/>
            <a:ext cx="3939799" cy="2981115"/>
          </a:xfrm>
        </p:spPr>
      </p:pic>
      <p:sp>
        <p:nvSpPr>
          <p:cNvPr id="6" name="文本框 5"/>
          <p:cNvSpPr txBox="true"/>
          <p:nvPr/>
        </p:nvSpPr>
        <p:spPr>
          <a:xfrm>
            <a:off x="6253480" y="2487930"/>
            <a:ext cx="46431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柯桥王某接到一个贷款公司的电话，说是可以免担保进行网上贷款，而且自称出钱很快，王某那段时间正好资金紧张，正好有贷款的想法，于是双方加了微信好友。很快，这个所谓的贷款经理就以保险费、认证费、解冻费、刷流水等理由要求受害人汇钱。因为受害人急于想贷款，就多次把钱转过去了，于是，这个经理就不见了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993140" y="79311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第一部分：“断卡”行动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1789430" y="177133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600" b="1">
                <a:ea typeface="宋体" panose="02010600030101010101" pitchFamily="2" charset="-122"/>
              </a:rPr>
              <a:t>问题一： 什么是“断卡”行动？</a:t>
            </a:r>
            <a:endParaRPr lang="zh-CN" altLang="en-US"/>
          </a:p>
        </p:txBody>
      </p:sp>
      <p:sp>
        <p:nvSpPr>
          <p:cNvPr id="3" name="文本框 2"/>
          <p:cNvSpPr txBox="true"/>
          <p:nvPr/>
        </p:nvSpPr>
        <p:spPr>
          <a:xfrm>
            <a:off x="1789430" y="2567940"/>
            <a:ext cx="45720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1600" b="1">
                <a:ea typeface="宋体" panose="02010600030101010101" pitchFamily="2" charset="-122"/>
                <a:sym typeface="+mn-ea"/>
              </a:rPr>
              <a:t>问题二：“断卡”行动断哪些卡？</a:t>
            </a:r>
            <a:endParaRPr lang="zh-CN" sz="1600" b="1"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true"/>
          <p:nvPr/>
        </p:nvSpPr>
        <p:spPr>
          <a:xfrm>
            <a:off x="1789430" y="338296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600" b="1">
                <a:ea typeface="宋体" panose="02010600030101010101" pitchFamily="2" charset="-122"/>
              </a:rPr>
              <a:t>问题三： “断卡”行动将采取哪些举措？</a:t>
            </a:r>
            <a:endParaRPr lang="zh-CN" altLang="en-US"/>
          </a:p>
        </p:txBody>
      </p:sp>
      <p:sp>
        <p:nvSpPr>
          <p:cNvPr id="5" name="文本框 4"/>
          <p:cNvSpPr txBox="true"/>
          <p:nvPr/>
        </p:nvSpPr>
        <p:spPr>
          <a:xfrm>
            <a:off x="1789430" y="4205605"/>
            <a:ext cx="712406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1600" b="1">
                <a:ea typeface="宋体" panose="02010600030101010101" pitchFamily="2" charset="-122"/>
                <a:sym typeface="+mn-ea"/>
              </a:rPr>
              <a:t>问题四： 如果被惩戒，会有哪些后果？</a:t>
            </a:r>
            <a:endParaRPr lang="zh-CN" sz="1600" b="1"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1789430" y="500475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l">
              <a:buClrTx/>
              <a:buSzTx/>
              <a:buFontTx/>
            </a:pPr>
            <a:r>
              <a:rPr lang="zh-CN" sz="1600" b="1">
                <a:ea typeface="宋体" panose="02010600030101010101" pitchFamily="2" charset="-122"/>
                <a:sym typeface="+mn-ea"/>
              </a:rPr>
              <a:t>问题五：“断卡”行动开始，我们每个人要做什么？</a:t>
            </a:r>
            <a:endParaRPr lang="zh-CN" sz="1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true"/>
          </p:cNvPicPr>
          <p:nvPr>
            <p:custDataLst>
              <p:tags r:id="rId1"/>
            </p:custDataLst>
          </p:nvPr>
        </p:nvPicPr>
        <p:blipFill>
          <a:blip r:embed="rId2"/>
          <a:srcRect b="5957"/>
          <a:stretch>
            <a:fillRect/>
          </a:stretch>
        </p:blipFill>
        <p:spPr>
          <a:xfrm>
            <a:off x="6869430" y="647065"/>
            <a:ext cx="4178935" cy="556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刷单诈骗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刷单违法更易被骗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471138" y="2557883"/>
            <a:ext cx="4137025" cy="3032212"/>
          </a:xfrm>
        </p:spPr>
      </p:pic>
      <p:sp>
        <p:nvSpPr>
          <p:cNvPr id="6" name="文本框 5"/>
          <p:cNvSpPr txBox="true"/>
          <p:nvPr/>
        </p:nvSpPr>
        <p:spPr>
          <a:xfrm>
            <a:off x="6096000" y="2500905"/>
            <a:ext cx="473146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 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月，受害人张某在微信群内看到有人在发布可刷单兼职的消息，张某与其联系后，对方要求张某下载聊天软件，并让他加了一个自称是京东派单客服的人，先后给他派发了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188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元、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878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元、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411.35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元的任务，张某支付后，均收到本金佣金，后对方要求连续刷单才能返本金、佣金，张某连续支付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7000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余元，对方让他继续刷单，才意识到被骗了。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游戏诈骗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拒绝私下交易，找准正规平台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295402" y="2652647"/>
            <a:ext cx="4275839" cy="2804674"/>
          </a:xfrm>
        </p:spPr>
      </p:pic>
      <p:sp>
        <p:nvSpPr>
          <p:cNvPr id="7" name="文本框 6"/>
          <p:cNvSpPr txBox="true"/>
          <p:nvPr/>
        </p:nvSpPr>
        <p:spPr>
          <a:xfrm>
            <a:off x="6231118" y="2652647"/>
            <a:ext cx="4275839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 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月，受害人王某在游戏中看到有人在售卖一款游戏装备，随即联系到对方，双方约定以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2000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元的价格成交。王某要求双方通过咸鱼平台进行交易，对方称希望王某快点支付，在咸鱼聊天对话框里选择了直接交易，王某支付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2000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元后，对方将其拉黑。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冒充客服诈骗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不要相信任何链接，向正规客服咨询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hlinkClick r:id="rId1"/>
          </p:cNvPr>
          <p:cNvPicPr>
            <a:picLocks noGrp="true" noChangeAspect="true" noChangeArrowheads="true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1442663" y="2559594"/>
            <a:ext cx="4547170" cy="321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true"/>
          <p:nvPr/>
        </p:nvSpPr>
        <p:spPr>
          <a:xfrm>
            <a:off x="6513816" y="2722652"/>
            <a:ext cx="4235521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日，受害人李某在咸鱼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挂出自己的手机，后有“买家”主动联系他，谎称受害人没有在平台上签订“诚信条约”，导致“买家”无法“付款”，并提供“网站客服”的二维码给受害人进行处理。受害人联系到“客服”后，对方要求其缴纳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2000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员保证金用于“交易诚信保障”，并谎称交易结束后会退还该保证金，当受害人缴纳后，对方将其拉黑。  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注销贷款账户骗局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通过正规渠道咨询平台客服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6325386" y="2661007"/>
            <a:ext cx="4407684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 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日，受害人马某接到电话称，有人冒用其身份网上注册校园贷，如不按要求注销会影响征信，后马某在对方的引导下，从小米、美团等网贷平台贷款，并将钱全数转给对方，后被对方拉黑，发现被骗。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内容占位符 4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458930" y="2661007"/>
            <a:ext cx="4582605" cy="268082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冒充子女诈骗</a:t>
            </a:r>
            <a:r>
              <a:rPr lang="en-US" altLang="zh-CN" sz="2800" b="1" dirty="0">
                <a:solidFill>
                  <a:srgbClr val="FF0000"/>
                </a:solidFill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</a:rPr>
              <a:t>给子女或老师打个电话确认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6370323" y="2540000"/>
            <a:ext cx="4526274" cy="33358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en-US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</a:t>
            </a:r>
            <a:r>
              <a:rPr lang="zh-CN" altLang="en-US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日迪荡所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有个群众报警，说她在</a:t>
            </a:r>
            <a:r>
              <a:rPr lang="zh-CN" altLang="en-US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外地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读大学的女儿来加她的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QQ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，说是要培训费，后来又把所谓的老师的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QQ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给了受害人，受害人就根据老师说的，转了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万元的培训费，然后这个老师又让受害人再转</a:t>
            </a:r>
            <a:r>
              <a:rPr lang="en-US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zh-CN" sz="19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万元，她才怀疑可能是骗局，要跟她女儿打电话确认，然后才发现被骗。</a:t>
            </a:r>
            <a:endParaRPr lang="zh-CN" altLang="zh-CN" sz="19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676402" y="2540000"/>
            <a:ext cx="4277358" cy="32435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冒充购物平台客服诈骗</a:t>
            </a:r>
            <a:r>
              <a:rPr lang="en-US" altLang="zh-CN" sz="2800" b="1" dirty="0">
                <a:solidFill>
                  <a:srgbClr val="FF0000"/>
                </a:solidFill>
              </a:rPr>
              <a:t>----</a:t>
            </a:r>
            <a:r>
              <a:rPr lang="zh-CN" altLang="en-US" sz="2800" b="1" dirty="0">
                <a:solidFill>
                  <a:srgbClr val="FF0000"/>
                </a:solidFill>
              </a:rPr>
              <a:t>找官方客服进行咨询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509603" y="2556933"/>
            <a:ext cx="4392507" cy="3132668"/>
          </a:xfrm>
          <a:prstGeom prst="rect">
            <a:avLst/>
          </a:prstGeom>
        </p:spPr>
      </p:pic>
      <p:sp>
        <p:nvSpPr>
          <p:cNvPr id="10" name="文本框 9"/>
          <p:cNvSpPr txBox="true"/>
          <p:nvPr/>
        </p:nvSpPr>
        <p:spPr>
          <a:xfrm>
            <a:off x="6096000" y="2556932"/>
            <a:ext cx="478197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4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月份，越城区居民小张在网上购买了几件漂亮的衣服，不久就接到自称是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淘宝客服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的电话，称其淘宝订单出现问题，需要退款。接着小张加了对方的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QQ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，并打开对方发过来的网址。按照对方提示在网页上填写个人信息后，小张的手机陆续接到银行消费提示短信，显示其卡内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1.5</a:t>
            </a:r>
            <a:r>
              <a:rPr lang="zh-CN" altLang="zh-CN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万元钱被转走。此时，小张才明白被骗。</a:t>
            </a:r>
            <a:endParaRPr lang="zh-CN" altLang="zh-CN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99762" y="909319"/>
            <a:ext cx="3544158" cy="48564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82346" y="3576942"/>
            <a:ext cx="2996565" cy="2172653"/>
          </a:xfrm>
          <a:prstGeom prst="rect">
            <a:avLst/>
          </a:prstGeom>
        </p:spPr>
      </p:pic>
      <p:pic>
        <p:nvPicPr>
          <p:cNvPr id="1026" name="Picture 2">
            <a:hlinkClick r:id="rId3"/>
          </p:cNvPr>
          <p:cNvPicPr>
            <a:picLocks noChangeAspect="true" noChangeArrowheads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982346" y="995680"/>
            <a:ext cx="30956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226560" y="3576942"/>
            <a:ext cx="3025553" cy="2412038"/>
          </a:xfrm>
          <a:prstGeom prst="rect">
            <a:avLst/>
          </a:prstGeom>
        </p:spPr>
      </p:pic>
      <p:pic>
        <p:nvPicPr>
          <p:cNvPr id="1028" name="Picture 4">
            <a:hlinkClick r:id="rId6"/>
          </p:cNvPr>
          <p:cNvPicPr>
            <a:picLocks noChangeAspect="true" noChangeArrowheads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4434523" y="909319"/>
            <a:ext cx="2428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4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282045" y="2764145"/>
            <a:ext cx="3648061" cy="30144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208786" y="991560"/>
            <a:ext cx="3721320" cy="1723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6396990" y="991870"/>
            <a:ext cx="3073400" cy="47866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305" y="730885"/>
            <a:ext cx="6181725" cy="5395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40" y="730885"/>
            <a:ext cx="3543300" cy="5395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345690" y="709295"/>
            <a:ext cx="7500620" cy="54502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2193925" y="1771333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什么是“断卡”行动？</a:t>
            </a:r>
            <a:endParaRPr lang="zh-CN" altLang="en-US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反诈主题的影视片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内容占位符 6" descr="图片包含 建筑, 黑色, 标志, 前&#10;&#10;描述已自动生成"/>
          <p:cNvPicPr>
            <a:picLocks noGrp="true" noChangeAspect="true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801493" y="2557993"/>
            <a:ext cx="3373622" cy="3317875"/>
          </a:xfrm>
        </p:spPr>
      </p:pic>
      <p:pic>
        <p:nvPicPr>
          <p:cNvPr id="9" name="图片 8" descr="图片包含 游戏机&#10;&#10;描述已自动生成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5565587" y="2696598"/>
            <a:ext cx="5357399" cy="30135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true" noChangeAspect="true"/>
          </p:cNvPicPr>
          <p:nvPr>
            <p:ph idx="4294967295"/>
          </p:nvPr>
        </p:nvPicPr>
        <p:blipFill rotWithShape="true"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412" r="-1" b="24131"/>
          <a:stretch>
            <a:fillRect/>
          </a:stretch>
        </p:blipFill>
        <p:spPr>
          <a:xfrm>
            <a:off x="1199515" y="665480"/>
            <a:ext cx="4458970" cy="5527040"/>
          </a:xfrm>
        </p:spPr>
      </p:pic>
      <p:pic>
        <p:nvPicPr>
          <p:cNvPr id="2" name="图片 1"/>
          <p:cNvPicPr>
            <a:picLocks noChangeAspect="true"/>
          </p:cNvPicPr>
          <p:nvPr/>
        </p:nvPicPr>
        <p:blipFill>
          <a:blip r:embed="rId2"/>
          <a:srcRect b="55983"/>
          <a:stretch>
            <a:fillRect/>
          </a:stretch>
        </p:blipFill>
        <p:spPr>
          <a:xfrm>
            <a:off x="6300470" y="665480"/>
            <a:ext cx="4845685" cy="55270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敲黑板的干货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true"/>
          <p:nvPr/>
        </p:nvSpPr>
        <p:spPr>
          <a:xfrm>
            <a:off x="1295402" y="2540000"/>
            <a:ext cx="9464038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</a:t>
            </a:r>
            <a:r>
              <a:rPr lang="zh-CN" altLang="zh-CN" dirty="0"/>
              <a:t>网上购物、交易一定要找有三方保证的平台。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zh-CN" dirty="0"/>
              <a:t>天上不会掉馅饼，收益特别高或者主动给你送钱上门的好事一定要多掂量、多琢磨。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zh-CN" altLang="zh-CN" dirty="0"/>
              <a:t>网上问你要钱的，无论是谁，一定要先确认好对方身份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</a:t>
            </a:r>
            <a:r>
              <a:rPr lang="zh-CN" altLang="zh-CN" dirty="0"/>
              <a:t>保管好自己的个人信息、银行卡和网上支付的密码、验证码，千万不要告诉别人，特别</a:t>
            </a:r>
            <a:endParaRPr lang="zh-CN" altLang="zh-CN" dirty="0"/>
          </a:p>
          <a:p>
            <a:r>
              <a:rPr lang="zh-CN" altLang="zh-CN" dirty="0"/>
              <a:t>    是家里的孩子。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</a:t>
            </a:r>
            <a:r>
              <a:rPr lang="zh-CN" altLang="zh-CN" dirty="0"/>
              <a:t>如果一不小心被骗，保管好转账记录，及时拨打</a:t>
            </a:r>
            <a:r>
              <a:rPr lang="en-US" altLang="zh-CN" dirty="0"/>
              <a:t>96110</a:t>
            </a:r>
            <a:r>
              <a:rPr lang="zh-CN" altLang="zh-CN" dirty="0"/>
              <a:t>进行求助。</a:t>
            </a:r>
            <a:endParaRPr lang="zh-CN" altLang="zh-CN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112510" cy="6858000"/>
          </a:xfrm>
          <a:prstGeom prst="rect">
            <a:avLst/>
          </a:prstGeom>
        </p:spPr>
      </p:pic>
      <p:sp>
        <p:nvSpPr>
          <p:cNvPr id="4" name="文本框 3"/>
          <p:cNvSpPr txBox="true"/>
          <p:nvPr/>
        </p:nvSpPr>
        <p:spPr>
          <a:xfrm>
            <a:off x="8021320" y="1428115"/>
            <a:ext cx="1290320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720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谢谢大家</a:t>
            </a:r>
            <a:endParaRPr lang="zh-CN" altLang="en-US" sz="720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2193925" y="1771650"/>
            <a:ext cx="77120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“断卡”行动断哪些卡？</a:t>
            </a:r>
            <a:endParaRPr lang="zh-CN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981710" y="1390650"/>
            <a:ext cx="444500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电话卡：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三大运营商的手机卡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虚拟运营商的电话卡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物联网卡</a:t>
            </a:r>
            <a:endParaRPr lang="zh-CN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5830570" y="1390650"/>
            <a:ext cx="466471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银行卡：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个人银行卡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 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对公账户及结算卡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非银行支付机构账户</a:t>
            </a:r>
            <a:endParaRPr lang="zh-CN" sz="28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2193925" y="1771650"/>
            <a:ext cx="83927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“断卡”行动将采取哪些举措？</a:t>
            </a:r>
            <a:endParaRPr lang="zh-CN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2193925" y="1771650"/>
            <a:ext cx="8070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如果被惩戒，会有哪些后果？</a:t>
            </a:r>
            <a:endParaRPr lang="zh-CN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true"/>
          <p:nvPr/>
        </p:nvSpPr>
        <p:spPr>
          <a:xfrm>
            <a:off x="1184910" y="846773"/>
            <a:ext cx="5080000" cy="3169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ClrTx/>
              <a:buSzTx/>
              <a:buFontTx/>
            </a:pPr>
            <a:r>
              <a:rPr lang="zh-CN" sz="4000" b="1">
                <a:ea typeface="宋体" panose="02010600030101010101" pitchFamily="2" charset="-122"/>
              </a:rPr>
              <a:t>打击</a:t>
            </a:r>
            <a:endParaRPr lang="zh-CN" sz="40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endParaRPr lang="zh-CN" sz="40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sz="4000" b="1">
                <a:ea typeface="宋体" panose="02010600030101010101" pitchFamily="2" charset="-122"/>
              </a:rPr>
              <a:t>         整治</a:t>
            </a:r>
            <a:endParaRPr lang="zh-CN" sz="40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endParaRPr lang="zh-CN" sz="40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sz="4000" b="1">
                <a:ea typeface="宋体" panose="02010600030101010101" pitchFamily="2" charset="-122"/>
              </a:rPr>
              <a:t>                   惩戒</a:t>
            </a:r>
            <a:endParaRPr lang="zh-CN" sz="4000" b="1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rcRect t="3011" b="4263"/>
          <a:stretch>
            <a:fillRect/>
          </a:stretch>
        </p:blipFill>
        <p:spPr>
          <a:xfrm>
            <a:off x="6710680" y="668020"/>
            <a:ext cx="3968750" cy="552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微信图片_2020111721565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681355"/>
            <a:ext cx="10588625" cy="5504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9600,&quot;width&quot;:6792}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true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false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false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环保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2922</Words>
  <Application>WPS 演示</Application>
  <PresentationFormat>宽屏</PresentationFormat>
  <Paragraphs>132</Paragraphs>
  <Slides>33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宋体</vt:lpstr>
      <vt:lpstr>Wingdings</vt:lpstr>
      <vt:lpstr>Arial</vt:lpstr>
      <vt:lpstr>Times New Roman</vt:lpstr>
      <vt:lpstr>黑体</vt:lpstr>
      <vt:lpstr>楷体</vt:lpstr>
      <vt:lpstr>方正粗黑宋简体</vt:lpstr>
      <vt:lpstr>方正书宋_GBK</vt:lpstr>
      <vt:lpstr>方正舒体</vt:lpstr>
      <vt:lpstr>仿宋</vt:lpstr>
      <vt:lpstr>Garamond</vt:lpstr>
      <vt:lpstr>微软雅黑</vt:lpstr>
      <vt:lpstr>Arial Unicode MS</vt:lpstr>
      <vt:lpstr>Calibri</vt:lpstr>
      <vt:lpstr>DejaVu Sans</vt:lpstr>
      <vt:lpstr>环保</vt:lpstr>
      <vt:lpstr>防范电信网络诈骗    守护自己的“钱袋子”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冒充公检法诈骗-----公检法没有“安全账户”</vt:lpstr>
      <vt:lpstr>冒充公司老板诈骗---财务人员必须当面或电话确认</vt:lpstr>
      <vt:lpstr>购物诈骗---找准有三方保障的平台</vt:lpstr>
      <vt:lpstr>贷款诈骗---凡是要先交钱的都是诈骗</vt:lpstr>
      <vt:lpstr>刷单诈骗---刷单违法更易被骗</vt:lpstr>
      <vt:lpstr>游戏诈骗---拒绝私下交易，找准正规平台</vt:lpstr>
      <vt:lpstr>冒充客服诈骗---不要相信任何链接，向正规客服咨询</vt:lpstr>
      <vt:lpstr>注销贷款账户骗局---通过正规渠道咨询平台客服</vt:lpstr>
      <vt:lpstr>冒充子女诈骗---给子女或老师打个电话确认</vt:lpstr>
      <vt:lpstr>冒充购物平台客服诈骗----找官方客服进行咨询</vt:lpstr>
      <vt:lpstr>PowerPoint 演示文稿</vt:lpstr>
      <vt:lpstr>PowerPoint 演示文稿</vt:lpstr>
      <vt:lpstr>PowerPoint 演示文稿</vt:lpstr>
      <vt:lpstr>PowerPoint 演示文稿</vt:lpstr>
      <vt:lpstr>反诈主题的影视片</vt:lpstr>
      <vt:lpstr>PowerPoint 演示文稿</vt:lpstr>
      <vt:lpstr>敲黑板的干货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285720817@qq.com</dc:creator>
  <cp:lastModifiedBy>lisy</cp:lastModifiedBy>
  <cp:revision>143</cp:revision>
  <dcterms:created xsi:type="dcterms:W3CDTF">2022-05-10T07:38:29Z</dcterms:created>
  <dcterms:modified xsi:type="dcterms:W3CDTF">2022-05-10T07:38:29Z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2052-11.8.2.9695</vt:lpwstr>
  </property>
</Properties>
</file>